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7" r:id="rId2"/>
    <p:sldId id="258" r:id="rId3"/>
    <p:sldId id="256" r:id="rId4"/>
    <p:sldId id="262" r:id="rId5"/>
    <p:sldId id="259" r:id="rId6"/>
    <p:sldId id="261" r:id="rId7"/>
    <p:sldId id="260" r:id="rId8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02" autoAdjust="0"/>
    <p:restoredTop sz="86392" autoAdjust="0"/>
  </p:normalViewPr>
  <p:slideViewPr>
    <p:cSldViewPr>
      <p:cViewPr varScale="1">
        <p:scale>
          <a:sx n="87" d="100"/>
          <a:sy n="87" d="100"/>
        </p:scale>
        <p:origin x="360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79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B62F128-F83F-428F-9102-F8FB69C8DC88}" type="datetimeFigureOut">
              <a:rPr lang="hr-HR"/>
              <a:pPr>
                <a:defRPr/>
              </a:pPr>
              <a:t>25.3.2025.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hr-HR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hr-HR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4C677AE-B87D-4D1A-AB6A-E3923BBE1AF9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GF je sin oslobođenika</a:t>
            </a:r>
            <a:r>
              <a:rPr lang="hr-HR" baseline="0" dirty="0"/>
              <a:t> i </a:t>
            </a:r>
            <a:r>
              <a:rPr lang="hr-HR" i="1" baseline="0" dirty="0"/>
              <a:t>scriba </a:t>
            </a:r>
            <a:r>
              <a:rPr lang="hr-HR" i="0" baseline="0" dirty="0"/>
              <a:t>konzulu AK Ceku</a:t>
            </a:r>
          </a:p>
          <a:p>
            <a:r>
              <a:rPr lang="hr-HR" i="0" baseline="0" dirty="0"/>
              <a:t>Sibilinske knjige – mit, na grčkom</a:t>
            </a: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C677AE-B87D-4D1A-AB6A-E3923BBE1AF9}" type="slidenum">
              <a:rPr lang="hr-HR" smtClean="0"/>
              <a:pPr>
                <a:defRPr/>
              </a:pPr>
              <a:t>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762914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hr-HR" altLang="sr-Latn-RS"/>
              <a:t>Ciceron ih zove c. nec. </a:t>
            </a:r>
          </a:p>
          <a:p>
            <a:pPr eaLnBrk="1" hangingPunct="1">
              <a:spcBef>
                <a:spcPct val="0"/>
              </a:spcBef>
            </a:pPr>
            <a:r>
              <a:rPr lang="hr-HR" altLang="sr-Latn-RS"/>
              <a:t>Original je spaljen 387. pr.Kr. (Gali)</a:t>
            </a: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D08A96B-82B2-4A7C-B516-3EC152B74A23}" type="slidenum">
              <a:rPr lang="hr-HR" altLang="sr-Latn-R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hr-HR" altLang="sr-Latn-R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LR je Anko </a:t>
            </a:r>
            <a:r>
              <a:rPr lang="hr-HR" dirty="0" err="1"/>
              <a:t>Marcije</a:t>
            </a:r>
            <a:r>
              <a:rPr lang="hr-HR" dirty="0"/>
              <a:t> urezao na drvene (hrastove)</a:t>
            </a:r>
            <a:r>
              <a:rPr lang="hr-HR" baseline="0" dirty="0"/>
              <a:t> ploče i stavio na Forum</a:t>
            </a: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C677AE-B87D-4D1A-AB6A-E3923BBE1AF9}" type="slidenum">
              <a:rPr lang="hr-HR" smtClean="0"/>
              <a:pPr>
                <a:defRPr/>
              </a:pPr>
              <a:t>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08285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hr-HR" altLang="sr-Latn-RS" dirty="0"/>
              <a:t>Jedno od rijetkih imena prvog razdoblja; oslijepio zbog prokletstva (Livije IX.29) jer je službu žrtvovanja Herkulu, povjerenu svojoj obitelji, prepustio službenicima u hramu</a:t>
            </a:r>
          </a:p>
          <a:p>
            <a:r>
              <a:rPr lang="hr-HR" altLang="sr-Latn-RS" dirty="0"/>
              <a:t>Izbacio Z iz abecede (nepotrebno zbog </a:t>
            </a:r>
            <a:r>
              <a:rPr lang="hr-HR" altLang="sr-Latn-RS" dirty="0" err="1"/>
              <a:t>rotacizma</a:t>
            </a:r>
            <a:r>
              <a:rPr lang="hr-HR" altLang="sr-Latn-RS" dirty="0"/>
              <a:t>, uz opravdanje da dok se izgovara, vide se zubi kao mrtvacu: </a:t>
            </a:r>
            <a:r>
              <a:rPr lang="hr-HR" altLang="sr-Latn-RS" dirty="0" err="1"/>
              <a:t>Marcijan</a:t>
            </a:r>
            <a:r>
              <a:rPr lang="hr-HR" altLang="sr-Latn-RS" dirty="0"/>
              <a:t> Kapela </a:t>
            </a:r>
            <a:r>
              <a:rPr lang="hr-HR" altLang="sr-Latn-RS" i="1" dirty="0" err="1"/>
              <a:t>PhiM</a:t>
            </a:r>
            <a:r>
              <a:rPr lang="hr-HR" altLang="sr-Latn-RS" dirty="0"/>
              <a:t> III, 261) i na njegovo mjesto stavio novo G</a:t>
            </a:r>
          </a:p>
          <a:p>
            <a:r>
              <a:rPr lang="hr-HR" altLang="sr-Latn-RS" i="1" dirty="0"/>
              <a:t>http://penelope.uchicago.edu/~grout/encyclopaedia_romana/miscellanea/zed.html</a:t>
            </a:r>
          </a:p>
          <a:p>
            <a:r>
              <a:rPr lang="hr-HR" altLang="sr-Latn-RS" dirty="0"/>
              <a:t>„</a:t>
            </a:r>
            <a:r>
              <a:rPr lang="hr-HR" altLang="sr-Latn-RS" dirty="0" err="1"/>
              <a:t>in</a:t>
            </a:r>
            <a:r>
              <a:rPr lang="hr-HR" altLang="sr-Latn-RS" dirty="0"/>
              <a:t> </a:t>
            </a:r>
            <a:r>
              <a:rPr lang="hr-HR" altLang="sr-Latn-RS" b="1" dirty="0" err="1"/>
              <a:t>carminibus</a:t>
            </a:r>
            <a:r>
              <a:rPr lang="hr-HR" altLang="sr-Latn-RS" dirty="0"/>
              <a:t> </a:t>
            </a:r>
            <a:r>
              <a:rPr lang="hr-HR" altLang="sr-Latn-RS" i="1" dirty="0" err="1"/>
              <a:t>Appius</a:t>
            </a:r>
            <a:r>
              <a:rPr lang="hr-HR" altLang="sr-Latn-RS" dirty="0"/>
              <a:t> </a:t>
            </a:r>
            <a:r>
              <a:rPr lang="hr-HR" altLang="sr-Latn-RS" dirty="0" err="1"/>
              <a:t>ait</a:t>
            </a:r>
            <a:r>
              <a:rPr lang="hr-HR" altLang="sr-Latn-RS" dirty="0"/>
              <a:t>, </a:t>
            </a:r>
            <a:r>
              <a:rPr lang="hr-HR" altLang="sr-Latn-RS" dirty="0" err="1"/>
              <a:t>fabrum</a:t>
            </a:r>
            <a:r>
              <a:rPr lang="hr-HR" altLang="sr-Latn-RS" dirty="0"/>
              <a:t> </a:t>
            </a:r>
            <a:r>
              <a:rPr lang="hr-HR" altLang="sr-Latn-RS" dirty="0" err="1"/>
              <a:t>esse</a:t>
            </a:r>
            <a:r>
              <a:rPr lang="hr-HR" altLang="sr-Latn-RS" dirty="0"/>
              <a:t> </a:t>
            </a:r>
            <a:r>
              <a:rPr lang="hr-HR" altLang="sr-Latn-RS" dirty="0" err="1"/>
              <a:t>suae</a:t>
            </a:r>
            <a:r>
              <a:rPr lang="hr-HR" altLang="sr-Latn-RS" dirty="0"/>
              <a:t> </a:t>
            </a:r>
            <a:r>
              <a:rPr lang="hr-HR" altLang="sr-Latn-RS" dirty="0" err="1"/>
              <a:t>quemque</a:t>
            </a:r>
            <a:r>
              <a:rPr lang="hr-HR" altLang="sr-Latn-RS" dirty="0"/>
              <a:t> </a:t>
            </a:r>
            <a:r>
              <a:rPr lang="hr-HR" altLang="sr-Latn-RS" dirty="0" err="1"/>
              <a:t>fortunae</a:t>
            </a:r>
            <a:r>
              <a:rPr lang="hr-HR" altLang="sr-Latn-RS" dirty="0"/>
              <a:t>” (</a:t>
            </a:r>
            <a:r>
              <a:rPr lang="hr-HR" altLang="sr-Latn-RS" dirty="0" err="1"/>
              <a:t>Salustije</a:t>
            </a:r>
            <a:r>
              <a:rPr lang="hr-HR" altLang="sr-Latn-RS" dirty="0"/>
              <a:t>, Pisma Cezaru, II): </a:t>
            </a:r>
          </a:p>
          <a:p>
            <a:r>
              <a:rPr lang="hr-HR" altLang="sr-Latn-RS" dirty="0" err="1"/>
              <a:t>Escit</a:t>
            </a:r>
            <a:r>
              <a:rPr lang="hr-HR" altLang="sr-Latn-RS" dirty="0"/>
              <a:t> </a:t>
            </a:r>
            <a:r>
              <a:rPr lang="hr-HR" altLang="sr-Latn-RS" i="1" dirty="0"/>
              <a:t>… </a:t>
            </a:r>
            <a:r>
              <a:rPr lang="hr-HR" altLang="sr-Latn-RS" dirty="0"/>
              <a:t>je Leo </a:t>
            </a:r>
            <a:r>
              <a:rPr lang="hr-HR" altLang="sr-Latn-RS" i="1" dirty="0" err="1"/>
              <a:t>restituit</a:t>
            </a:r>
            <a:r>
              <a:rPr lang="hr-HR" altLang="sr-Latn-RS" i="1" dirty="0"/>
              <a:t> </a:t>
            </a:r>
            <a:r>
              <a:rPr lang="hr-HR" altLang="sr-Latn-RS" dirty="0"/>
              <a:t>u saturnijskom stihu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4826094-A626-468F-A567-E5A52BC62B29}" type="slidenum">
              <a:rPr lang="hr-HR" smtClean="0"/>
              <a:pPr>
                <a:defRPr/>
              </a:pPr>
              <a:t>7</a:t>
            </a:fld>
            <a:endParaRPr lang="hr-H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677" cy="6858000"/>
          </a:xfrm>
        </p:grpSpPr>
        <p:pic>
          <p:nvPicPr>
            <p:cNvPr id="5" name="Picture 12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7" name="Picture 14" descr="HDRibbonTitle-UniformTri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8"/>
            <a:stretch>
              <a:fillRect/>
            </a:stretch>
          </p:blipFill>
          <p:spPr bwMode="auto">
            <a:xfrm>
              <a:off x="0" y="3128434"/>
              <a:ext cx="1664208" cy="612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5" descr="HDRibbonTitle-UniformTri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8"/>
            <a:stretch>
              <a:fillRect/>
            </a:stretch>
          </p:blipFill>
          <p:spPr bwMode="auto">
            <a:xfrm>
              <a:off x="7480469" y="3128434"/>
              <a:ext cx="1664208" cy="612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9" name="Straight Connector 8"/>
          <p:cNvCxnSpPr/>
          <p:nvPr/>
        </p:nvCxnSpPr>
        <p:spPr>
          <a:xfrm>
            <a:off x="2019300" y="3471863"/>
            <a:ext cx="511333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838" y="5054600"/>
            <a:ext cx="673100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sr-Latn-R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2463" y="5054600"/>
            <a:ext cx="4064000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sr-Latn-R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6725" y="5054600"/>
            <a:ext cx="414338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AC20FE-599F-4094-A303-9BB6E4962A06}" type="slidenum">
              <a:rPr lang="en-GB" altLang="sr-Latn-RS"/>
              <a:pPr>
                <a:defRPr/>
              </a:pPr>
              <a:t>‹#›</a:t>
            </a:fld>
            <a:endParaRPr lang="en-GB" altLang="sr-Latn-RS"/>
          </a:p>
        </p:txBody>
      </p:sp>
    </p:spTree>
    <p:extLst>
      <p:ext uri="{BB962C8B-B14F-4D97-AF65-F5344CB8AC3E}">
        <p14:creationId xmlns:p14="http://schemas.microsoft.com/office/powerpoint/2010/main" val="40184607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sr-Latn-R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sr-Latn-R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A35A37-EC9E-428E-B2F1-0A930512523C}" type="slidenum">
              <a:rPr lang="en-GB" altLang="sr-Latn-RS"/>
              <a:pPr>
                <a:defRPr/>
              </a:pPr>
              <a:t>‹#›</a:t>
            </a:fld>
            <a:endParaRPr lang="en-GB" altLang="sr-Latn-RS"/>
          </a:p>
        </p:txBody>
      </p:sp>
    </p:spTree>
    <p:extLst>
      <p:ext uri="{BB962C8B-B14F-4D97-AF65-F5344CB8AC3E}">
        <p14:creationId xmlns:p14="http://schemas.microsoft.com/office/powerpoint/2010/main" val="6373824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277938" y="4140200"/>
            <a:ext cx="66071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sr-Latn-R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sr-Latn-R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DB0104-0AD8-4380-B9B0-D77EFD14B870}" type="slidenum">
              <a:rPr lang="en-GB" altLang="sr-Latn-RS"/>
              <a:pPr>
                <a:defRPr/>
              </a:pPr>
              <a:t>‹#›</a:t>
            </a:fld>
            <a:endParaRPr lang="en-GB" altLang="sr-Latn-RS"/>
          </a:p>
        </p:txBody>
      </p:sp>
    </p:spTree>
    <p:extLst>
      <p:ext uri="{BB962C8B-B14F-4D97-AF65-F5344CB8AC3E}">
        <p14:creationId xmlns:p14="http://schemas.microsoft.com/office/powerpoint/2010/main" val="36501827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49313" y="904875"/>
            <a:ext cx="457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defRPr/>
            </a:pPr>
            <a:r>
              <a:rPr lang="en-US" altLang="sr-Latn-RS" sz="7200"/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634288" y="2827338"/>
            <a:ext cx="4572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r" eaLnBrk="1" hangingPunct="1">
              <a:defRPr/>
            </a:pPr>
            <a:r>
              <a:rPr lang="en-US" altLang="sr-Latn-RS" sz="7200"/>
              <a:t>”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1277938" y="4140200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sr-Latn-R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sr-Latn-R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EBB97C-E6AE-41DA-AA81-E26B44B2C5DB}" type="slidenum">
              <a:rPr lang="en-GB" altLang="sr-Latn-RS"/>
              <a:pPr>
                <a:defRPr/>
              </a:pPr>
              <a:t>‹#›</a:t>
            </a:fld>
            <a:endParaRPr lang="en-GB" altLang="sr-Latn-RS"/>
          </a:p>
        </p:txBody>
      </p:sp>
    </p:spTree>
    <p:extLst>
      <p:ext uri="{BB962C8B-B14F-4D97-AF65-F5344CB8AC3E}">
        <p14:creationId xmlns:p14="http://schemas.microsoft.com/office/powerpoint/2010/main" val="41073214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598460-732E-472D-A495-96559DE57A2D}" type="slidenum">
              <a:rPr lang="en-GB" altLang="sr-Latn-RS"/>
              <a:pPr>
                <a:defRPr/>
              </a:pPr>
              <a:t>‹#›</a:t>
            </a:fld>
            <a:endParaRPr lang="en-GB" altLang="sr-Latn-RS"/>
          </a:p>
        </p:txBody>
      </p:sp>
    </p:spTree>
    <p:extLst>
      <p:ext uri="{BB962C8B-B14F-4D97-AF65-F5344CB8AC3E}">
        <p14:creationId xmlns:p14="http://schemas.microsoft.com/office/powerpoint/2010/main" val="17326371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77888" y="896938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defRPr/>
            </a:pPr>
            <a:r>
              <a:rPr lang="en-US" altLang="sr-Latn-RS" sz="8000"/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650163" y="2608263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r" eaLnBrk="1" hangingPunct="1">
              <a:defRPr/>
            </a:pPr>
            <a:r>
              <a:rPr lang="en-US" altLang="sr-Latn-RS" sz="8000"/>
              <a:t>”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1277938" y="3429000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sr-Latn-R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sr-Latn-R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372173-7E8A-4FEB-B5AE-AA695871B03C}" type="slidenum">
              <a:rPr lang="en-GB" altLang="sr-Latn-RS"/>
              <a:pPr>
                <a:defRPr/>
              </a:pPr>
              <a:t>‹#›</a:t>
            </a:fld>
            <a:endParaRPr lang="en-GB" altLang="sr-Latn-RS"/>
          </a:p>
        </p:txBody>
      </p:sp>
    </p:spTree>
    <p:extLst>
      <p:ext uri="{BB962C8B-B14F-4D97-AF65-F5344CB8AC3E}">
        <p14:creationId xmlns:p14="http://schemas.microsoft.com/office/powerpoint/2010/main" val="41956118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277938" y="3429000"/>
            <a:ext cx="66071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rtlCol="0">
            <a:normAutofit/>
          </a:bodyPr>
          <a:lstStyle>
            <a:lvl1pPr>
              <a:defRPr lang="en-US" sz="3200" b="0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sr-Latn-R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sr-Latn-R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3C45E5-2CD5-46E3-B53C-D17E52DDFAA5}" type="slidenum">
              <a:rPr lang="en-GB" altLang="sr-Latn-RS"/>
              <a:pPr>
                <a:defRPr/>
              </a:pPr>
              <a:t>‹#›</a:t>
            </a:fld>
            <a:endParaRPr lang="en-GB" altLang="sr-Latn-RS"/>
          </a:p>
        </p:txBody>
      </p:sp>
    </p:spTree>
    <p:extLst>
      <p:ext uri="{BB962C8B-B14F-4D97-AF65-F5344CB8AC3E}">
        <p14:creationId xmlns:p14="http://schemas.microsoft.com/office/powerpoint/2010/main" val="41994934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277938" y="2354263"/>
            <a:ext cx="66071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sr-Latn-R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sr-Latn-R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9185B3-AA78-4144-BDA1-AF4D0345A0CD}" type="slidenum">
              <a:rPr lang="en-GB" altLang="sr-Latn-RS"/>
              <a:pPr>
                <a:defRPr/>
              </a:pPr>
              <a:t>‹#›</a:t>
            </a:fld>
            <a:endParaRPr lang="en-GB" altLang="sr-Latn-RS"/>
          </a:p>
        </p:txBody>
      </p:sp>
    </p:spTree>
    <p:extLst>
      <p:ext uri="{BB962C8B-B14F-4D97-AF65-F5344CB8AC3E}">
        <p14:creationId xmlns:p14="http://schemas.microsoft.com/office/powerpoint/2010/main" val="36481541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6245225" y="906463"/>
            <a:ext cx="0" cy="4968875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sr-Latn-R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sr-Latn-R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7A7D17-D1BA-4989-9DE8-B7077E8997B0}" type="slidenum">
              <a:rPr lang="en-GB" altLang="sr-Latn-RS"/>
              <a:pPr>
                <a:defRPr/>
              </a:pPr>
              <a:t>‹#›</a:t>
            </a:fld>
            <a:endParaRPr lang="en-GB" altLang="sr-Latn-RS"/>
          </a:p>
        </p:txBody>
      </p:sp>
    </p:spTree>
    <p:extLst>
      <p:ext uri="{BB962C8B-B14F-4D97-AF65-F5344CB8AC3E}">
        <p14:creationId xmlns:p14="http://schemas.microsoft.com/office/powerpoint/2010/main" val="1675033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277938" y="2355850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sr-Latn-R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sr-Latn-R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FF5ACE-0A5A-42AE-B74A-A2525FD31344}" type="slidenum">
              <a:rPr lang="en-GB" altLang="sr-Latn-RS"/>
              <a:pPr>
                <a:defRPr/>
              </a:pPr>
              <a:t>‹#›</a:t>
            </a:fld>
            <a:endParaRPr lang="en-GB" altLang="sr-Latn-RS"/>
          </a:p>
        </p:txBody>
      </p:sp>
    </p:spTree>
    <p:extLst>
      <p:ext uri="{BB962C8B-B14F-4D97-AF65-F5344CB8AC3E}">
        <p14:creationId xmlns:p14="http://schemas.microsoft.com/office/powerpoint/2010/main" val="36084452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277938" y="3598863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sr-Latn-R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sr-Latn-R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4B26BE-5949-4863-AF5D-DF34E6086335}" type="slidenum">
              <a:rPr lang="en-GB" altLang="sr-Latn-RS"/>
              <a:pPr>
                <a:defRPr/>
              </a:pPr>
              <a:t>‹#›</a:t>
            </a:fld>
            <a:endParaRPr lang="en-GB" altLang="sr-Latn-RS"/>
          </a:p>
        </p:txBody>
      </p:sp>
    </p:spTree>
    <p:extLst>
      <p:ext uri="{BB962C8B-B14F-4D97-AF65-F5344CB8AC3E}">
        <p14:creationId xmlns:p14="http://schemas.microsoft.com/office/powerpoint/2010/main" val="2422530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277938" y="2355850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sr-Latn-R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sr-Latn-R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BE35B7-9A64-43F0-8C02-D99E9777A7EF}" type="slidenum">
              <a:rPr lang="en-GB" altLang="sr-Latn-RS"/>
              <a:pPr>
                <a:defRPr/>
              </a:pPr>
              <a:t>‹#›</a:t>
            </a:fld>
            <a:endParaRPr lang="en-GB" altLang="sr-Latn-RS"/>
          </a:p>
        </p:txBody>
      </p:sp>
    </p:spTree>
    <p:extLst>
      <p:ext uri="{BB962C8B-B14F-4D97-AF65-F5344CB8AC3E}">
        <p14:creationId xmlns:p14="http://schemas.microsoft.com/office/powerpoint/2010/main" val="34506014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7938" y="2354263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sr-Latn-R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sr-Latn-RS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5FE1A0-2A76-4B2D-9F56-4C3ED3B46F69}" type="slidenum">
              <a:rPr lang="en-GB" altLang="sr-Latn-RS"/>
              <a:pPr>
                <a:defRPr/>
              </a:pPr>
              <a:t>‹#›</a:t>
            </a:fld>
            <a:endParaRPr lang="en-GB" altLang="sr-Latn-RS"/>
          </a:p>
        </p:txBody>
      </p:sp>
    </p:spTree>
    <p:extLst>
      <p:ext uri="{BB962C8B-B14F-4D97-AF65-F5344CB8AC3E}">
        <p14:creationId xmlns:p14="http://schemas.microsoft.com/office/powerpoint/2010/main" val="3102793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1277938" y="2354263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sr-Latn-R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sr-Latn-R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0359F4-1B84-436C-B20C-229906FBB77A}" type="slidenum">
              <a:rPr lang="en-GB" altLang="sr-Latn-RS"/>
              <a:pPr>
                <a:defRPr/>
              </a:pPr>
              <a:t>‹#›</a:t>
            </a:fld>
            <a:endParaRPr lang="en-GB" altLang="sr-Latn-RS"/>
          </a:p>
        </p:txBody>
      </p:sp>
    </p:spTree>
    <p:extLst>
      <p:ext uri="{BB962C8B-B14F-4D97-AF65-F5344CB8AC3E}">
        <p14:creationId xmlns:p14="http://schemas.microsoft.com/office/powerpoint/2010/main" val="2453231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sr-Latn-R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sr-Latn-R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0F0814-AC12-491E-B360-251E83961ECA}" type="slidenum">
              <a:rPr lang="en-GB" altLang="sr-Latn-RS"/>
              <a:pPr>
                <a:defRPr/>
              </a:pPr>
              <a:t>‹#›</a:t>
            </a:fld>
            <a:endParaRPr lang="en-GB" altLang="sr-Latn-RS"/>
          </a:p>
        </p:txBody>
      </p:sp>
    </p:spTree>
    <p:extLst>
      <p:ext uri="{BB962C8B-B14F-4D97-AF65-F5344CB8AC3E}">
        <p14:creationId xmlns:p14="http://schemas.microsoft.com/office/powerpoint/2010/main" val="2138665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277938" y="2913063"/>
            <a:ext cx="23336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sr-Latn-R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sr-Latn-R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F4DCC0-2675-473C-B746-CA9D3C2FF499}" type="slidenum">
              <a:rPr lang="en-GB" altLang="sr-Latn-RS"/>
              <a:pPr>
                <a:defRPr/>
              </a:pPr>
              <a:t>‹#›</a:t>
            </a:fld>
            <a:endParaRPr lang="en-GB" altLang="sr-Latn-RS"/>
          </a:p>
        </p:txBody>
      </p:sp>
    </p:spTree>
    <p:extLst>
      <p:ext uri="{BB962C8B-B14F-4D97-AF65-F5344CB8AC3E}">
        <p14:creationId xmlns:p14="http://schemas.microsoft.com/office/powerpoint/2010/main" val="198576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sr-Latn-R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sr-Latn-R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AA0C4B-A432-450C-ACB0-BEFE7F70CD5E}" type="slidenum">
              <a:rPr lang="en-GB" altLang="sr-Latn-RS"/>
              <a:pPr>
                <a:defRPr/>
              </a:pPr>
              <a:t>‹#›</a:t>
            </a:fld>
            <a:endParaRPr lang="en-GB" altLang="sr-Latn-RS"/>
          </a:p>
        </p:txBody>
      </p:sp>
    </p:spTree>
    <p:extLst>
      <p:ext uri="{BB962C8B-B14F-4D97-AF65-F5344CB8AC3E}">
        <p14:creationId xmlns:p14="http://schemas.microsoft.com/office/powerpoint/2010/main" val="21136305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6"/>
          <p:cNvGrpSpPr>
            <a:grpSpLocks/>
          </p:cNvGrpSpPr>
          <p:nvPr/>
        </p:nvGrpSpPr>
        <p:grpSpPr bwMode="auto">
          <a:xfrm>
            <a:off x="0" y="0"/>
            <a:ext cx="9151938" cy="6858000"/>
            <a:chOff x="0" y="0"/>
            <a:chExt cx="9152467" cy="6858000"/>
          </a:xfrm>
        </p:grpSpPr>
        <p:pic>
          <p:nvPicPr>
            <p:cNvPr id="1032" name="Picture 7" descr="SD-PanelContent.png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36" name="Picture 9" descr="HDRibbonContent-UniformTrim.png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14240"/>
            <a:stretch>
              <a:fillRect/>
            </a:stretch>
          </p:blipFill>
          <p:spPr bwMode="auto">
            <a:xfrm>
              <a:off x="0" y="3128434"/>
              <a:ext cx="685800" cy="606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7" name="Picture 10" descr="HDRibbonContent-UniformTrim.png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14240"/>
            <a:stretch>
              <a:fillRect/>
            </a:stretch>
          </p:blipFill>
          <p:spPr bwMode="auto">
            <a:xfrm>
              <a:off x="8466667" y="3128434"/>
              <a:ext cx="685800" cy="606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1176338" y="915988"/>
            <a:ext cx="6799262" cy="130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r-Latn-RS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76338" y="2490788"/>
            <a:ext cx="6799262" cy="344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r-Latn-RS"/>
              <a:t>Edit Master text styles</a:t>
            </a:r>
          </a:p>
          <a:p>
            <a:pPr lvl="1"/>
            <a:r>
              <a:rPr lang="en-US" altLang="sr-Latn-RS"/>
              <a:t>Second level</a:t>
            </a:r>
          </a:p>
          <a:p>
            <a:pPr lvl="2"/>
            <a:r>
              <a:rPr lang="en-US" altLang="sr-Latn-RS"/>
              <a:t>Third level</a:t>
            </a:r>
          </a:p>
          <a:p>
            <a:pPr lvl="3"/>
            <a:r>
              <a:rPr lang="en-US" altLang="sr-Latn-RS"/>
              <a:t>Fourth level</a:t>
            </a:r>
          </a:p>
          <a:p>
            <a:pPr lvl="4"/>
            <a:r>
              <a:rPr lang="en-US" altLang="sr-Latn-R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350" y="5961063"/>
            <a:ext cx="114935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en-GB" alt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338" y="5961063"/>
            <a:ext cx="51054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en-GB" alt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313" y="5961063"/>
            <a:ext cx="39528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CF197605-B4FD-4EAE-BC83-0258B0CC0010}" type="slidenum">
              <a:rPr lang="en-GB" altLang="sr-Latn-RS"/>
              <a:pPr>
                <a:defRPr/>
              </a:pPr>
              <a:t>‹#›</a:t>
            </a:fld>
            <a:endParaRPr lang="en-GB" altLang="sr-Latn-R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51" r:id="rId7"/>
    <p:sldLayoutId id="2147483761" r:id="rId8"/>
    <p:sldLayoutId id="2147483752" r:id="rId9"/>
    <p:sldLayoutId id="2147483753" r:id="rId10"/>
    <p:sldLayoutId id="2147483762" r:id="rId11"/>
    <p:sldLayoutId id="2147483763" r:id="rId12"/>
    <p:sldLayoutId id="2147483754" r:id="rId13"/>
    <p:sldLayoutId id="2147483764" r:id="rId14"/>
    <p:sldLayoutId id="2147483765" r:id="rId15"/>
    <p:sldLayoutId id="2147483766" r:id="rId16"/>
    <p:sldLayoutId id="2147483767" r:id="rId17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000" kern="1200">
          <a:ln w="3175" cmpd="sng">
            <a:noFill/>
          </a:ln>
          <a:solidFill>
            <a:srgbClr val="262626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 pitchFamily="34" charset="0"/>
        <a:buChar char="•"/>
        <a:defRPr sz="2400" kern="1200">
          <a:solidFill>
            <a:srgbClr val="262626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 pitchFamily="34" charset="0"/>
        <a:buChar char="•"/>
        <a:defRPr sz="2000" kern="1200">
          <a:solidFill>
            <a:srgbClr val="262626"/>
          </a:solidFill>
          <a:latin typeface="+mn-lt"/>
          <a:ea typeface="+mn-ea"/>
          <a:cs typeface="+mn-cs"/>
        </a:defRPr>
      </a:lvl2pPr>
      <a:lvl3pPr marL="12001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 pitchFamily="34" charset="0"/>
        <a:buChar char="•"/>
        <a:defRPr kern="1200">
          <a:solidFill>
            <a:srgbClr val="262626"/>
          </a:solidFill>
          <a:latin typeface="+mn-lt"/>
          <a:ea typeface="+mn-ea"/>
          <a:cs typeface="+mn-cs"/>
        </a:defRPr>
      </a:lvl3pPr>
      <a:lvl4pPr marL="1543050" indent="-1714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 pitchFamily="34" charset="0"/>
        <a:buChar char="•"/>
        <a:defRPr sz="1600" kern="1200">
          <a:solidFill>
            <a:srgbClr val="262626"/>
          </a:solidFill>
          <a:latin typeface="+mn-lt"/>
          <a:ea typeface="+mn-ea"/>
          <a:cs typeface="+mn-cs"/>
        </a:defRPr>
      </a:lvl4pPr>
      <a:lvl5pPr marL="2000250" indent="-1714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 pitchFamily="34" charset="0"/>
        <a:buChar char="•"/>
        <a:defRPr sz="1400" kern="1200">
          <a:solidFill>
            <a:srgbClr val="262626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ctrTitle"/>
          </p:nvPr>
        </p:nvSpPr>
        <p:spPr>
          <a:xfrm>
            <a:off x="1922463" y="1811338"/>
            <a:ext cx="5308600" cy="3163887"/>
          </a:xfrm>
        </p:spPr>
        <p:txBody>
          <a:bodyPr/>
          <a:lstStyle/>
          <a:p>
            <a:pPr eaLnBrk="1" hangingPunct="1"/>
            <a:r>
              <a:rPr lang="hr-HR" altLang="sr-Latn-RS">
                <a:ln>
                  <a:noFill/>
                </a:ln>
              </a:rPr>
              <a:t>Proza „pretknjiževnog” razdoblja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2051050" y="4975225"/>
            <a:ext cx="5310188" cy="182563"/>
          </a:xfrm>
        </p:spPr>
        <p:txBody>
          <a:bodyPr rtlCol="0">
            <a:normAutofit fontScale="32500" lnSpcReduction="20000"/>
          </a:bodyPr>
          <a:lstStyle/>
          <a:p>
            <a:pPr eaLnBrk="1" fontAlgn="auto" hangingPunct="1">
              <a:buFont typeface="Arial"/>
              <a:buNone/>
              <a:defRPr/>
            </a:pPr>
            <a:endParaRPr lang="hr-H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hr-HR" altLang="sr-Latn-RS" dirty="0">
              <a:ln>
                <a:noFill/>
              </a:ln>
            </a:endParaRP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755576" y="2348880"/>
            <a:ext cx="7704856" cy="3888432"/>
          </a:xfrm>
        </p:spPr>
        <p:txBody>
          <a:bodyPr/>
          <a:lstStyle/>
          <a:p>
            <a:pPr eaLnBrk="1" hangingPunct="1">
              <a:spcBef>
                <a:spcPts val="0"/>
              </a:spcBef>
            </a:pPr>
            <a:r>
              <a:rPr lang="hr-HR" altLang="sr-Latn-RS" dirty="0"/>
              <a:t>Anali – zapisi po godinama, </a:t>
            </a:r>
            <a:r>
              <a:rPr lang="hr-HR" altLang="sr-Latn-RS" i="1" dirty="0" err="1"/>
              <a:t>pontifex</a:t>
            </a:r>
            <a:r>
              <a:rPr lang="hr-HR" altLang="sr-Latn-RS" i="1" dirty="0"/>
              <a:t> </a:t>
            </a:r>
            <a:r>
              <a:rPr lang="hr-HR" altLang="sr-Latn-RS" i="1" dirty="0" err="1"/>
              <a:t>maximus</a:t>
            </a:r>
            <a:endParaRPr lang="hr-HR" altLang="sr-Latn-RS" i="1" dirty="0"/>
          </a:p>
          <a:p>
            <a:pPr eaLnBrk="1" hangingPunct="1">
              <a:spcBef>
                <a:spcPts val="0"/>
              </a:spcBef>
            </a:pPr>
            <a:r>
              <a:rPr lang="hr-HR" altLang="sr-Latn-RS" dirty="0" err="1"/>
              <a:t>Fasti</a:t>
            </a:r>
            <a:r>
              <a:rPr lang="hr-HR" altLang="sr-Latn-RS" dirty="0"/>
              <a:t> (</a:t>
            </a:r>
            <a:r>
              <a:rPr lang="hr-HR" altLang="sr-Latn-RS" i="1" dirty="0" err="1"/>
              <a:t>dies</a:t>
            </a:r>
            <a:r>
              <a:rPr lang="hr-HR" altLang="sr-Latn-RS" i="1" dirty="0"/>
              <a:t> </a:t>
            </a:r>
            <a:r>
              <a:rPr lang="hr-HR" altLang="sr-Latn-RS" i="1" dirty="0" err="1"/>
              <a:t>fasti</a:t>
            </a:r>
            <a:r>
              <a:rPr lang="hr-HR" altLang="sr-Latn-RS" dirty="0"/>
              <a:t>) – kalendar</a:t>
            </a:r>
          </a:p>
          <a:p>
            <a:pPr lvl="1" eaLnBrk="1" hangingPunct="1">
              <a:spcBef>
                <a:spcPts val="0"/>
              </a:spcBef>
            </a:pPr>
            <a:r>
              <a:rPr lang="hr-HR" altLang="sr-Latn-RS" dirty="0"/>
              <a:t>Prvi put objavljen u 4.st.pr.Kr. (304., </a:t>
            </a:r>
            <a:r>
              <a:rPr lang="hr-HR" altLang="sr-Latn-RS" dirty="0" err="1"/>
              <a:t>edil</a:t>
            </a:r>
            <a:r>
              <a:rPr lang="hr-HR" altLang="sr-Latn-RS" i="1" dirty="0"/>
              <a:t> </a:t>
            </a:r>
            <a:r>
              <a:rPr lang="hr-HR" altLang="sr-Latn-RS" dirty="0" err="1"/>
              <a:t>Gnej</a:t>
            </a:r>
            <a:r>
              <a:rPr lang="hr-HR" altLang="sr-Latn-RS" dirty="0"/>
              <a:t> </a:t>
            </a:r>
            <a:r>
              <a:rPr lang="hr-HR" altLang="sr-Latn-RS" dirty="0" err="1"/>
              <a:t>Flavije</a:t>
            </a:r>
            <a:r>
              <a:rPr lang="hr-HR" altLang="sr-Latn-RS" dirty="0"/>
              <a:t>)</a:t>
            </a:r>
            <a:r>
              <a:rPr lang="hr-HR" altLang="sr-Latn-RS" i="1" dirty="0"/>
              <a:t> </a:t>
            </a:r>
            <a:endParaRPr lang="hr-HR" altLang="sr-Latn-RS" dirty="0"/>
          </a:p>
          <a:p>
            <a:pPr eaLnBrk="1" hangingPunct="1">
              <a:spcBef>
                <a:spcPts val="0"/>
              </a:spcBef>
            </a:pPr>
            <a:r>
              <a:rPr lang="hr-HR" altLang="sr-Latn-RS" i="1" dirty="0" err="1"/>
              <a:t>Laudationes</a:t>
            </a:r>
            <a:r>
              <a:rPr lang="hr-HR" altLang="sr-Latn-RS" dirty="0"/>
              <a:t> </a:t>
            </a:r>
            <a:r>
              <a:rPr lang="hr-HR" altLang="sr-Latn-RS" i="1" dirty="0" err="1"/>
              <a:t>funebres</a:t>
            </a:r>
            <a:endParaRPr lang="hr-HR" altLang="sr-Latn-RS" i="1" dirty="0"/>
          </a:p>
          <a:p>
            <a:pPr eaLnBrk="1" hangingPunct="1">
              <a:spcBef>
                <a:spcPts val="0"/>
              </a:spcBef>
            </a:pPr>
            <a:r>
              <a:rPr lang="hr-HR" altLang="sr-Latn-RS" i="1" dirty="0" err="1"/>
              <a:t>Commentarii</a:t>
            </a:r>
            <a:r>
              <a:rPr lang="hr-HR" altLang="sr-Latn-RS" i="1" dirty="0"/>
              <a:t> – </a:t>
            </a:r>
            <a:r>
              <a:rPr lang="hr-HR" altLang="sr-Latn-RS" dirty="0"/>
              <a:t>bilješke magistrata i svećeničkih udruženja</a:t>
            </a:r>
          </a:p>
          <a:p>
            <a:pPr eaLnBrk="1" hangingPunct="1">
              <a:spcBef>
                <a:spcPts val="0"/>
              </a:spcBef>
            </a:pPr>
            <a:r>
              <a:rPr lang="hr-HR" altLang="sr-Latn-RS" i="1" dirty="0"/>
              <a:t>Acta </a:t>
            </a:r>
            <a:r>
              <a:rPr lang="hr-HR" altLang="sr-Latn-RS" i="1" dirty="0" err="1"/>
              <a:t>senatus</a:t>
            </a:r>
            <a:endParaRPr lang="hr-HR" altLang="sr-Latn-RS" i="1" dirty="0"/>
          </a:p>
          <a:p>
            <a:pPr eaLnBrk="1" hangingPunct="1">
              <a:spcBef>
                <a:spcPts val="0"/>
              </a:spcBef>
            </a:pPr>
            <a:r>
              <a:rPr lang="hr-HR" altLang="sr-Latn-RS" i="1" dirty="0" err="1"/>
              <a:t>Foedera</a:t>
            </a:r>
            <a:r>
              <a:rPr lang="hr-HR" altLang="sr-Latn-RS" i="1" dirty="0"/>
              <a:t>, </a:t>
            </a:r>
            <a:r>
              <a:rPr lang="hr-HR" altLang="sr-Latn-RS" i="1" dirty="0" err="1"/>
              <a:t>leges</a:t>
            </a:r>
            <a:endParaRPr lang="hr-HR" altLang="sr-Latn-RS" i="1" dirty="0"/>
          </a:p>
          <a:p>
            <a:pPr lvl="1" eaLnBrk="1" hangingPunct="1">
              <a:spcBef>
                <a:spcPts val="0"/>
              </a:spcBef>
            </a:pPr>
            <a:r>
              <a:rPr lang="hr-HR" altLang="sr-Latn-RS" i="1" dirty="0" err="1"/>
              <a:t>Legis</a:t>
            </a:r>
            <a:r>
              <a:rPr lang="hr-HR" altLang="sr-Latn-RS" i="1" dirty="0"/>
              <a:t> </a:t>
            </a:r>
            <a:r>
              <a:rPr lang="hr-HR" altLang="sr-Latn-RS" i="1" dirty="0" err="1"/>
              <a:t>actiones</a:t>
            </a:r>
            <a:r>
              <a:rPr lang="hr-HR" altLang="sr-Latn-RS" i="1" dirty="0"/>
              <a:t> </a:t>
            </a:r>
            <a:r>
              <a:rPr lang="hr-HR" altLang="sr-Latn-RS" dirty="0"/>
              <a:t>također je prvi počeo objavljivati </a:t>
            </a:r>
            <a:r>
              <a:rPr lang="hr-HR" altLang="sr-Latn-RS" dirty="0" err="1"/>
              <a:t>Gnej</a:t>
            </a:r>
            <a:r>
              <a:rPr lang="hr-HR" altLang="sr-Latn-RS" dirty="0"/>
              <a:t> </a:t>
            </a:r>
            <a:r>
              <a:rPr lang="hr-HR" altLang="sr-Latn-RS" dirty="0" err="1"/>
              <a:t>Flavije</a:t>
            </a:r>
            <a:r>
              <a:rPr lang="hr-HR" altLang="sr-Latn-RS" dirty="0"/>
              <a:t>, po nalogu </a:t>
            </a:r>
            <a:r>
              <a:rPr lang="hr-HR" altLang="sr-Latn-RS" dirty="0" err="1"/>
              <a:t>A.K.Ceka</a:t>
            </a:r>
            <a:endParaRPr lang="hr-HR" altLang="sr-Latn-R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540197" y="549275"/>
            <a:ext cx="7992243" cy="1150938"/>
          </a:xfrm>
        </p:spPr>
        <p:txBody>
          <a:bodyPr/>
          <a:lstStyle/>
          <a:p>
            <a:pPr algn="l" eaLnBrk="1" hangingPunct="1">
              <a:defRPr/>
            </a:pPr>
            <a:r>
              <a:rPr lang="hr-HR" altLang="sr-Latn-RS" sz="4400" i="1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Leges XII tabularum</a:t>
            </a:r>
            <a:br>
              <a:rPr lang="hr-HR" altLang="sr-Latn-RS" sz="440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r-HR" altLang="sr-Latn-RS" sz="440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				Zakonik 12 ploča</a:t>
            </a:r>
            <a:endParaRPr lang="en-GB" altLang="sr-Latn-RS" sz="440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540197" y="1844675"/>
            <a:ext cx="8136259" cy="4392613"/>
          </a:xfrm>
        </p:spPr>
        <p:txBody>
          <a:bodyPr/>
          <a:lstStyle/>
          <a:p>
            <a:pPr eaLnBrk="1" hangingPunct="1"/>
            <a:r>
              <a:rPr lang="hr-HR" altLang="sr-Latn-RS" sz="2800" dirty="0"/>
              <a:t>451/50.g.pr.Kr., napisali ih </a:t>
            </a:r>
            <a:r>
              <a:rPr lang="hr-HR" altLang="sr-Latn-RS" sz="2800" dirty="0" err="1"/>
              <a:t>decemviri</a:t>
            </a:r>
            <a:r>
              <a:rPr lang="hr-HR" altLang="sr-Latn-RS" sz="2800" dirty="0"/>
              <a:t>, objavljene 449.g.pr.Kr.</a:t>
            </a:r>
          </a:p>
          <a:p>
            <a:pPr lvl="1" eaLnBrk="1" hangingPunct="1"/>
            <a:r>
              <a:rPr lang="hr-HR" altLang="sr-Latn-RS" sz="2400" i="1" dirty="0" err="1"/>
              <a:t>Secessio</a:t>
            </a:r>
            <a:r>
              <a:rPr lang="hr-HR" altLang="sr-Latn-RS" sz="2400" i="1" dirty="0"/>
              <a:t> </a:t>
            </a:r>
            <a:r>
              <a:rPr lang="hr-HR" altLang="sr-Latn-RS" sz="2400" i="1" dirty="0" err="1"/>
              <a:t>plebis</a:t>
            </a:r>
            <a:r>
              <a:rPr lang="hr-HR" altLang="sr-Latn-RS" sz="2400" dirty="0"/>
              <a:t>, za ravnopravniji položaj plebejaca prema patricijima</a:t>
            </a:r>
          </a:p>
          <a:p>
            <a:pPr eaLnBrk="1" hangingPunct="1"/>
            <a:r>
              <a:rPr lang="hr-HR" altLang="sr-Latn-RS" sz="2800" dirty="0"/>
              <a:t>Uređuju sudske postupke, kriminalno, javno i religijsko pravo, dugove, obiteljske odnose, pravo vlasništva i nasljeđivanja, itd.</a:t>
            </a:r>
          </a:p>
          <a:p>
            <a:pPr eaLnBrk="1" hangingPunct="1"/>
            <a:r>
              <a:rPr lang="hr-HR" altLang="sr-Latn-RS" sz="2800" i="1" dirty="0"/>
              <a:t>„Carmen necessarium”</a:t>
            </a:r>
            <a:r>
              <a:rPr lang="hr-HR" altLang="sr-Latn-RS" sz="2800" dirty="0"/>
              <a:t>: sažeti, lako </a:t>
            </a:r>
            <a:r>
              <a:rPr lang="hr-HR" altLang="sr-Latn-RS" sz="2800" dirty="0" err="1"/>
              <a:t>pamtivi</a:t>
            </a:r>
            <a:r>
              <a:rPr lang="hr-HR" altLang="sr-Latn-RS" sz="2800" dirty="0"/>
              <a:t>, ritmični izrazi</a:t>
            </a:r>
          </a:p>
          <a:p>
            <a:pPr lvl="1" eaLnBrk="1" hangingPunct="1"/>
            <a:r>
              <a:rPr lang="hr-HR" altLang="sr-Latn-RS" sz="2400" dirty="0"/>
              <a:t>Rimska su ih djeca učila napamet u školama</a:t>
            </a:r>
            <a:endParaRPr lang="en-GB" altLang="sr-Latn-R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altLang="sr-Latn-RS">
              <a:ln>
                <a:noFill/>
              </a:ln>
            </a:endParaRP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4859338" y="2490788"/>
            <a:ext cx="3529012" cy="3530600"/>
          </a:xfrm>
        </p:spPr>
        <p:txBody>
          <a:bodyPr/>
          <a:lstStyle/>
          <a:p>
            <a:r>
              <a:rPr lang="hr-HR" altLang="sr-Latn-RS" dirty="0"/>
              <a:t>Zakon je urezan na 12 mjedenih ploča i postavljen na </a:t>
            </a:r>
            <a:r>
              <a:rPr lang="hr-HR" altLang="sr-Latn-RS" i="1" dirty="0"/>
              <a:t>Forum </a:t>
            </a:r>
            <a:r>
              <a:rPr lang="hr-HR" altLang="sr-Latn-RS" i="1" dirty="0" err="1"/>
              <a:t>Romanum</a:t>
            </a:r>
            <a:endParaRPr lang="hr-HR" altLang="sr-Latn-RS" i="1" dirty="0"/>
          </a:p>
          <a:p>
            <a:r>
              <a:rPr lang="hr-HR" altLang="sr-Latn-RS" dirty="0"/>
              <a:t>Još bi stariji bili </a:t>
            </a:r>
            <a:r>
              <a:rPr lang="hr-HR" altLang="sr-Latn-RS" b="1" i="1" dirty="0" err="1"/>
              <a:t>Leges</a:t>
            </a:r>
            <a:r>
              <a:rPr lang="hr-HR" altLang="sr-Latn-RS" b="1" i="1" dirty="0"/>
              <a:t> </a:t>
            </a:r>
            <a:r>
              <a:rPr lang="hr-HR" altLang="sr-Latn-RS" b="1" i="1" dirty="0" err="1"/>
              <a:t>regiae</a:t>
            </a:r>
            <a:r>
              <a:rPr lang="hr-HR" altLang="sr-Latn-RS" b="1" dirty="0"/>
              <a:t> </a:t>
            </a:r>
            <a:r>
              <a:rPr lang="hr-HR" altLang="sr-Latn-RS" dirty="0"/>
              <a:t>– zakoni iz doba kraljevstva (zapisani u zbirci </a:t>
            </a:r>
            <a:r>
              <a:rPr lang="hr-HR" altLang="sr-Latn-RS" i="1" dirty="0" err="1"/>
              <a:t>Ius</a:t>
            </a:r>
            <a:r>
              <a:rPr lang="hr-HR" altLang="sr-Latn-RS" i="1" dirty="0"/>
              <a:t> civile </a:t>
            </a:r>
            <a:r>
              <a:rPr lang="hr-HR" altLang="sr-Latn-RS" i="1" dirty="0" err="1"/>
              <a:t>Papirianum</a:t>
            </a:r>
            <a:r>
              <a:rPr lang="hr-HR" altLang="sr-Latn-RS" i="1" dirty="0"/>
              <a:t> </a:t>
            </a:r>
            <a:r>
              <a:rPr lang="hr-HR" altLang="sr-Latn-RS" dirty="0"/>
              <a:t>iz 509.g.pr.Kr.)</a:t>
            </a:r>
            <a:endParaRPr lang="hr-HR" altLang="sr-Latn-RS" i="1" dirty="0"/>
          </a:p>
        </p:txBody>
      </p:sp>
      <p:pic>
        <p:nvPicPr>
          <p:cNvPr id="2048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33363"/>
            <a:ext cx="4392613" cy="6386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TextBox 4"/>
          <p:cNvSpPr txBox="1">
            <a:spLocks noChangeArrowheads="1"/>
          </p:cNvSpPr>
          <p:nvPr/>
        </p:nvSpPr>
        <p:spPr bwMode="auto">
          <a:xfrm>
            <a:off x="2771775" y="6543675"/>
            <a:ext cx="637222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r"/>
            <a:r>
              <a:rPr lang="hr-HR" altLang="sr-Latn-RS" sz="1200"/>
              <a:t>https://www.stilus.nl/oudheid/wdo/ROME/GEWOON/WET.html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7996" y="1228331"/>
            <a:ext cx="6312024" cy="2672748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338" y="479425"/>
            <a:ext cx="6799262" cy="78898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i="1" dirty="0" err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Senatus</a:t>
            </a:r>
            <a:r>
              <a:rPr lang="hr-HR" i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r-HR" i="1" dirty="0" err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consultum</a:t>
            </a:r>
            <a:r>
              <a:rPr lang="hr-HR" i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</a:t>
            </a:r>
            <a:r>
              <a:rPr lang="hr-HR" i="1" dirty="0" err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Bacchanalibus</a:t>
            </a:r>
            <a:endParaRPr lang="hr-HR" i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508" name="Content Placeholder 2"/>
          <p:cNvSpPr>
            <a:spLocks noGrp="1"/>
          </p:cNvSpPr>
          <p:nvPr>
            <p:ph idx="1"/>
          </p:nvPr>
        </p:nvSpPr>
        <p:spPr>
          <a:xfrm>
            <a:off x="611188" y="3873500"/>
            <a:ext cx="8064500" cy="2363788"/>
          </a:xfrm>
        </p:spPr>
        <p:txBody>
          <a:bodyPr/>
          <a:lstStyle/>
          <a:p>
            <a:pPr eaLnBrk="1" hangingPunct="1"/>
            <a:r>
              <a:rPr lang="hr-HR" altLang="sr-Latn-RS" dirty="0"/>
              <a:t>186.g.pr.Kr. (</a:t>
            </a:r>
            <a:r>
              <a:rPr lang="hr-HR" altLang="sr-Latn-RS" dirty="0" err="1"/>
              <a:t>arhajsko</a:t>
            </a:r>
            <a:r>
              <a:rPr lang="hr-HR" altLang="sr-Latn-RS" dirty="0"/>
              <a:t> razdoblje)</a:t>
            </a:r>
          </a:p>
          <a:p>
            <a:pPr eaLnBrk="1" hangingPunct="1"/>
            <a:r>
              <a:rPr lang="hr-HR" altLang="sr-Latn-RS" dirty="0"/>
              <a:t>Senat zabranjuje Bakanalije i udruženja za slavljenje </a:t>
            </a:r>
            <a:r>
              <a:rPr lang="hr-HR" altLang="sr-Latn-RS" dirty="0" err="1"/>
              <a:t>Bakha</a:t>
            </a:r>
            <a:r>
              <a:rPr lang="hr-HR" altLang="sr-Latn-RS" dirty="0"/>
              <a:t> po Italiji, osim u iznimnim uvjetima koje mora odobriti pretor (i senat)</a:t>
            </a:r>
          </a:p>
          <a:p>
            <a:pPr eaLnBrk="1" hangingPunct="1"/>
            <a:r>
              <a:rPr lang="hr-HR" altLang="sr-Latn-RS" dirty="0"/>
              <a:t>Progon je uzrokovao mnogo smrti u Rimu i izvan njega</a:t>
            </a:r>
          </a:p>
        </p:txBody>
      </p:sp>
      <p:sp>
        <p:nvSpPr>
          <p:cNvPr id="21509" name="TextBox 4"/>
          <p:cNvSpPr txBox="1">
            <a:spLocks noChangeArrowheads="1"/>
          </p:cNvSpPr>
          <p:nvPr/>
        </p:nvSpPr>
        <p:spPr bwMode="auto">
          <a:xfrm>
            <a:off x="354013" y="6224588"/>
            <a:ext cx="76327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r>
              <a:rPr lang="hr-HR" altLang="sr-Latn-RS" sz="1200"/>
              <a:t>https://www.stilus.nl/oudheid/wdo/ROME/GEWOON/PLAATJES/BACCHANT.html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altLang="sr-Latn-RS" dirty="0">
              <a:ln>
                <a:noFill/>
              </a:ln>
            </a:endParaRP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altLang="sr-Latn-RS"/>
          </a:p>
        </p:txBody>
      </p:sp>
      <p:pic>
        <p:nvPicPr>
          <p:cNvPr id="2253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620713"/>
            <a:ext cx="7848600" cy="574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TextBox 4"/>
          <p:cNvSpPr txBox="1">
            <a:spLocks noChangeArrowheads="1"/>
          </p:cNvSpPr>
          <p:nvPr/>
        </p:nvSpPr>
        <p:spPr bwMode="auto">
          <a:xfrm>
            <a:off x="250825" y="6362700"/>
            <a:ext cx="86423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r>
              <a:rPr lang="hr-HR" altLang="sr-Latn-RS"/>
              <a:t>AlMare: https://en.wikipedia.org/wiki/Appian_Way#/media/File:Minturno_Via-Appia.jpg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190565">
            <a:off x="6007606" y="-215987"/>
            <a:ext cx="3108983" cy="3744912"/>
          </a:xfrm>
          <a:prstGeom prst="roundRect">
            <a:avLst>
              <a:gd name="adj" fmla="val 23530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684213" y="914400"/>
            <a:ext cx="7435850" cy="1303338"/>
          </a:xfrm>
        </p:spPr>
        <p:txBody>
          <a:bodyPr/>
          <a:lstStyle/>
          <a:p>
            <a:pPr algn="l" eaLnBrk="1" hangingPunct="1">
              <a:defRPr/>
            </a:pPr>
            <a:r>
              <a:rPr lang="hr-HR" altLang="sr-Latn-RS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Apije Klaudije </a:t>
            </a:r>
            <a:r>
              <a:rPr lang="hr-HR" altLang="sr-Latn-RS" dirty="0" err="1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Cek</a:t>
            </a:r>
            <a:br>
              <a:rPr lang="hr-HR" altLang="sr-Latn-RS" dirty="0">
                <a:ln>
                  <a:noFill/>
                </a:ln>
              </a:rPr>
            </a:br>
            <a:r>
              <a:rPr lang="hr-HR" altLang="sr-Latn-RS" dirty="0">
                <a:ln>
                  <a:noFill/>
                </a:ln>
              </a:rPr>
              <a:t>		</a:t>
            </a:r>
            <a:r>
              <a:rPr lang="hr-HR" altLang="sr-Latn-RS" i="1" dirty="0" err="1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Appius</a:t>
            </a:r>
            <a:r>
              <a:rPr lang="hr-HR" altLang="sr-Latn-RS" i="1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r-HR" altLang="sr-Latn-RS" i="1" dirty="0" err="1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Claudius</a:t>
            </a:r>
            <a:r>
              <a:rPr lang="hr-HR" altLang="sr-Latn-RS" i="1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r-HR" altLang="sr-Latn-RS" i="1" dirty="0" err="1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Caecus</a:t>
            </a:r>
            <a:endParaRPr lang="hr-HR" altLang="sr-Latn-RS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684213" y="2636838"/>
            <a:ext cx="7775575" cy="3744912"/>
          </a:xfrm>
        </p:spPr>
        <p:txBody>
          <a:bodyPr/>
          <a:lstStyle/>
          <a:p>
            <a:pPr eaLnBrk="1" hangingPunct="1">
              <a:spcBef>
                <a:spcPts val="0"/>
              </a:spcBef>
              <a:defRPr/>
            </a:pPr>
            <a:r>
              <a:rPr lang="hr-HR" altLang="sr-Latn-RS" dirty="0"/>
              <a:t>C. 340. -243.g.pr.Kr., književnik, govornik </a:t>
            </a:r>
          </a:p>
          <a:p>
            <a:pPr marL="0" indent="0" eaLnBrk="1" hangingPunct="1">
              <a:spcBef>
                <a:spcPts val="0"/>
              </a:spcBef>
              <a:buNone/>
              <a:tabLst>
                <a:tab pos="265113" algn="l"/>
              </a:tabLst>
              <a:defRPr/>
            </a:pPr>
            <a:r>
              <a:rPr lang="hr-HR" altLang="sr-Latn-RS"/>
              <a:t>	i političar</a:t>
            </a:r>
            <a:endParaRPr lang="hr-HR" altLang="sr-Latn-RS" dirty="0"/>
          </a:p>
          <a:p>
            <a:pPr lvl="1" eaLnBrk="1" hangingPunct="1">
              <a:spcBef>
                <a:spcPts val="0"/>
              </a:spcBef>
              <a:defRPr/>
            </a:pPr>
            <a:r>
              <a:rPr lang="hr-HR" altLang="sr-Latn-RS" dirty="0"/>
              <a:t>Cenzor 312., k</a:t>
            </a:r>
            <a:r>
              <a:rPr lang="en-US" altLang="sr-Latn-RS" dirty="0"/>
              <a:t>on</a:t>
            </a:r>
            <a:r>
              <a:rPr lang="hr-HR" altLang="sr-Latn-RS" dirty="0"/>
              <a:t>z</a:t>
            </a:r>
            <a:r>
              <a:rPr lang="en-US" altLang="sr-Latn-RS" dirty="0" err="1"/>
              <a:t>ul</a:t>
            </a:r>
            <a:r>
              <a:rPr lang="en-US" altLang="sr-Latn-RS" dirty="0"/>
              <a:t> 307</a:t>
            </a:r>
            <a:r>
              <a:rPr lang="hr-HR" altLang="sr-Latn-RS" dirty="0"/>
              <a:t>. i </a:t>
            </a:r>
            <a:r>
              <a:rPr lang="en-US" altLang="sr-Latn-RS" dirty="0"/>
              <a:t>296</a:t>
            </a:r>
            <a:r>
              <a:rPr lang="hr-HR" altLang="sr-Latn-RS" dirty="0"/>
              <a:t>., diktator</a:t>
            </a:r>
            <a:r>
              <a:rPr lang="en-US" altLang="sr-Latn-RS" dirty="0"/>
              <a:t> 292</a:t>
            </a:r>
            <a:r>
              <a:rPr lang="hr-HR" altLang="sr-Latn-RS" dirty="0"/>
              <a:t>.g. i</a:t>
            </a:r>
            <a:r>
              <a:rPr lang="en-US" altLang="sr-Latn-RS" dirty="0"/>
              <a:t> 285</a:t>
            </a:r>
            <a:r>
              <a:rPr lang="hr-HR" altLang="sr-Latn-RS" dirty="0"/>
              <a:t>.g.</a:t>
            </a:r>
          </a:p>
          <a:p>
            <a:pPr lvl="1" eaLnBrk="1" hangingPunct="1">
              <a:spcBef>
                <a:spcPts val="0"/>
              </a:spcBef>
              <a:defRPr/>
            </a:pPr>
            <a:r>
              <a:rPr lang="hr-HR" altLang="sr-Latn-RS" dirty="0"/>
              <a:t>Graditelj </a:t>
            </a:r>
            <a:r>
              <a:rPr lang="hr-HR" altLang="sr-Latn-RS" dirty="0" err="1"/>
              <a:t>Apijeve</a:t>
            </a:r>
            <a:r>
              <a:rPr lang="hr-HR" altLang="sr-Latn-RS" dirty="0"/>
              <a:t> ceste (</a:t>
            </a:r>
            <a:r>
              <a:rPr lang="hr-HR" altLang="sr-Latn-RS" i="1" dirty="0"/>
              <a:t>via </a:t>
            </a:r>
            <a:r>
              <a:rPr lang="hr-HR" altLang="sr-Latn-RS" i="1" dirty="0" err="1"/>
              <a:t>Appia</a:t>
            </a:r>
            <a:r>
              <a:rPr lang="hr-HR" altLang="sr-Latn-RS" dirty="0"/>
              <a:t>) i </a:t>
            </a:r>
            <a:r>
              <a:rPr lang="hr-HR" altLang="sr-Latn-RS" dirty="0" err="1"/>
              <a:t>akvedukta</a:t>
            </a:r>
            <a:r>
              <a:rPr lang="hr-HR" altLang="sr-Latn-RS" dirty="0"/>
              <a:t> (</a:t>
            </a:r>
            <a:r>
              <a:rPr lang="hr-HR" altLang="sr-Latn-RS" i="1" dirty="0" err="1"/>
              <a:t>aqua</a:t>
            </a:r>
            <a:r>
              <a:rPr lang="hr-HR" altLang="sr-Latn-RS" i="1" dirty="0"/>
              <a:t> </a:t>
            </a:r>
            <a:r>
              <a:rPr lang="hr-HR" altLang="sr-Latn-RS" i="1" dirty="0" err="1"/>
              <a:t>Appia</a:t>
            </a:r>
            <a:r>
              <a:rPr lang="hr-HR" altLang="sr-Latn-RS" dirty="0"/>
              <a:t>)</a:t>
            </a:r>
          </a:p>
          <a:p>
            <a:pPr lvl="1" eaLnBrk="1" hangingPunct="1">
              <a:spcBef>
                <a:spcPts val="0"/>
              </a:spcBef>
              <a:defRPr/>
            </a:pPr>
            <a:r>
              <a:rPr lang="hr-HR" altLang="sr-Latn-RS" dirty="0"/>
              <a:t>Niz političkih i pravnih reformi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hr-HR" altLang="sr-Latn-RS" dirty="0"/>
              <a:t>280.g. održao najstariji poznati rimski govor, protiv </a:t>
            </a:r>
            <a:r>
              <a:rPr lang="hr-HR" altLang="sr-Latn-RS" dirty="0" err="1"/>
              <a:t>Kineje</a:t>
            </a:r>
            <a:r>
              <a:rPr lang="hr-HR" altLang="sr-Latn-RS" dirty="0"/>
              <a:t>, poslanika epirskog kralja Pira, i sklapanja mira 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hr-HR" altLang="sr-Latn-RS" dirty="0"/>
              <a:t>Djelo </a:t>
            </a:r>
            <a:r>
              <a:rPr lang="hr-HR" altLang="sr-Latn-RS" i="1" dirty="0" err="1"/>
              <a:t>Sententiae</a:t>
            </a:r>
            <a:r>
              <a:rPr lang="hr-HR" altLang="sr-Latn-RS" dirty="0"/>
              <a:t>, zbirka metrički strukturiranih izreka</a:t>
            </a:r>
          </a:p>
          <a:p>
            <a:pPr marL="457200" lvl="1" indent="0" eaLnBrk="1" hangingPunct="1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fr-FR" altLang="sr-Latn-RS" sz="2400" i="1" dirty="0" err="1">
                <a:solidFill>
                  <a:schemeClr val="accent4">
                    <a:lumMod val="75000"/>
                  </a:schemeClr>
                </a:solidFill>
              </a:rPr>
              <a:t>Faber</a:t>
            </a:r>
            <a:r>
              <a:rPr lang="fr-FR" altLang="sr-Latn-RS" sz="2400" i="1" dirty="0">
                <a:solidFill>
                  <a:schemeClr val="accent4">
                    <a:lumMod val="75000"/>
                  </a:schemeClr>
                </a:solidFill>
              </a:rPr>
              <a:t> est </a:t>
            </a:r>
            <a:r>
              <a:rPr lang="fr-FR" altLang="sr-Latn-RS" sz="2400" i="1" dirty="0" err="1">
                <a:solidFill>
                  <a:schemeClr val="accent4">
                    <a:lumMod val="75000"/>
                  </a:schemeClr>
                </a:solidFill>
              </a:rPr>
              <a:t>suae</a:t>
            </a:r>
            <a:r>
              <a:rPr lang="fr-FR" altLang="sr-Latn-RS" sz="2400" i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fr-FR" altLang="sr-Latn-RS" sz="2400" i="1" dirty="0" err="1">
                <a:solidFill>
                  <a:schemeClr val="accent4">
                    <a:lumMod val="75000"/>
                  </a:schemeClr>
                </a:solidFill>
              </a:rPr>
              <a:t>quisque</a:t>
            </a:r>
            <a:r>
              <a:rPr lang="fr-FR" altLang="sr-Latn-RS" sz="2400" i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fr-FR" altLang="sr-Latn-RS" sz="2400" i="1" dirty="0" err="1">
                <a:solidFill>
                  <a:schemeClr val="accent4">
                    <a:lumMod val="75000"/>
                  </a:schemeClr>
                </a:solidFill>
              </a:rPr>
              <a:t>fortunae</a:t>
            </a:r>
            <a:r>
              <a:rPr lang="hr-HR" altLang="sr-Latn-RS" sz="2400" i="1" dirty="0">
                <a:solidFill>
                  <a:schemeClr val="accent4">
                    <a:lumMod val="75000"/>
                  </a:schemeClr>
                </a:solidFill>
              </a:rPr>
              <a:t> /</a:t>
            </a:r>
            <a:r>
              <a:rPr lang="pt-BR" altLang="sr-Latn-RS" sz="2400" i="1" dirty="0">
                <a:solidFill>
                  <a:schemeClr val="accent4">
                    <a:lumMod val="75000"/>
                  </a:schemeClr>
                </a:solidFill>
              </a:rPr>
              <a:t>Escit suas quisque faber fortunas</a:t>
            </a:r>
            <a:endParaRPr lang="hr-HR" altLang="sr-Latn-RS" sz="2400" i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1091</TotalTime>
  <Words>584</Words>
  <Application>Microsoft Office PowerPoint</Application>
  <PresentationFormat>Prikaz na zaslonu (4:3)</PresentationFormat>
  <Paragraphs>47</Paragraphs>
  <Slides>7</Slides>
  <Notes>4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7</vt:i4>
      </vt:variant>
    </vt:vector>
  </HeadingPairs>
  <TitlesOfParts>
    <vt:vector size="11" baseType="lpstr">
      <vt:lpstr>Arial</vt:lpstr>
      <vt:lpstr>Calibri</vt:lpstr>
      <vt:lpstr>Garamond</vt:lpstr>
      <vt:lpstr>Organic</vt:lpstr>
      <vt:lpstr>Proza „pretknjiževnog” razdoblja</vt:lpstr>
      <vt:lpstr>PowerPoint prezentacija</vt:lpstr>
      <vt:lpstr>Leges XII tabularum         Zakonik 12 ploča</vt:lpstr>
      <vt:lpstr>PowerPoint prezentacija</vt:lpstr>
      <vt:lpstr>Senatus consultum de Bacchanalibus</vt:lpstr>
      <vt:lpstr>PowerPoint prezentacija</vt:lpstr>
      <vt:lpstr>Apije Klaudije Cek   Appius Claudius Caecus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Leges XII tabularum</dc:title>
  <dc:creator>Maja</dc:creator>
  <cp:lastModifiedBy>Maja Matasović</cp:lastModifiedBy>
  <cp:revision>38</cp:revision>
  <dcterms:created xsi:type="dcterms:W3CDTF">2009-10-20T12:19:31Z</dcterms:created>
  <dcterms:modified xsi:type="dcterms:W3CDTF">2025-03-25T21:34:55Z</dcterms:modified>
</cp:coreProperties>
</file>