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D73A-A780-4363-99F8-35C550529EAC}" type="datetimeFigureOut">
              <a:rPr lang="en-US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8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5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1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5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48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3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93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35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6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3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21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90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59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58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74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188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249E-A354-48ED-84BF-0158479519E7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Varijable i mjerenje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507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slikovno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964" y="1459264"/>
            <a:ext cx="5296744" cy="471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Svojstva mjernih skala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50" y="2358231"/>
            <a:ext cx="83439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Važno!!!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Skale mjerenja određene varijable nisu nešto zadano, nešto što postoji „tamo negdje” u prirodi, kao činjenica.</a:t>
            </a:r>
          </a:p>
          <a:p>
            <a:r>
              <a:rPr lang="hr-HR" dirty="0" smtClean="0"/>
              <a:t>Istraživači biraju skalu mjerenja za određenu varijablu u procesu operacionalizacije varijabli.</a:t>
            </a:r>
          </a:p>
          <a:p>
            <a:r>
              <a:rPr lang="hr-HR" dirty="0" smtClean="0"/>
              <a:t>U pravilu, trebalo bi birati „najvišu” moguću skalu mjerenja. Zašto?</a:t>
            </a:r>
          </a:p>
          <a:p>
            <a:r>
              <a:rPr lang="hr-HR" dirty="0" smtClean="0"/>
              <a:t>Problemi – npr. prihod domaćinstva.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51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Valjanost i 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Valjanost (točnost) – različite definicije, ali evo: koliko neki koncept, zaključak ili mjera odgovara stvarnom svijetu, tj. koliko dobro mjeri ono što tvrdi da mjeri.</a:t>
            </a:r>
          </a:p>
          <a:p>
            <a:r>
              <a:rPr lang="hr-HR" dirty="0" smtClean="0"/>
              <a:t>Npr. Koliko ocjene na mjernoj skali od 1-5 dobro mjere znanje studenata?</a:t>
            </a:r>
          </a:p>
          <a:p>
            <a:r>
              <a:rPr lang="hr-HR" dirty="0" smtClean="0"/>
              <a:t>Kako to utvrditi? Izravno, nikako. Jer imamo uvid u znanje studenta samo preko (u ovom slučaju samo) naše mjere, tj. ocjene.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4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Izravna (</a:t>
            </a:r>
            <a:r>
              <a:rPr lang="hr-HR" i="1" dirty="0" smtClean="0"/>
              <a:t>face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se čini da je mjera valjana „na prvu loptu”</a:t>
            </a:r>
          </a:p>
          <a:p>
            <a:r>
              <a:rPr lang="hr-HR" dirty="0" smtClean="0"/>
              <a:t>Mjera je valjana „na prvu loptu” ako je očito povezana s konceptu za kojeg tvrdi da ga mjeri više nego s nekim drugim konceptima</a:t>
            </a:r>
          </a:p>
          <a:p>
            <a:r>
              <a:rPr lang="hr-HR" dirty="0" smtClean="0"/>
              <a:t>Primjer: broj popijenih pića u proteklom tjednu je „na prvu loptu” valjana mjera potrošnje alkohola.</a:t>
            </a:r>
          </a:p>
          <a:p>
            <a:r>
              <a:rPr lang="hr-HR" dirty="0" smtClean="0"/>
              <a:t>Samo početna točka.</a:t>
            </a:r>
          </a:p>
          <a:p>
            <a:r>
              <a:rPr lang="hr-HR" dirty="0" smtClean="0"/>
              <a:t>Oprezno s njom!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Sadržajna (</a:t>
            </a:r>
            <a:r>
              <a:rPr lang="hr-HR" i="1" dirty="0" err="1" smtClean="0"/>
              <a:t>content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Sadržajna valjanost utvrđuje mjeri li mjera cijeli obim (spektar) koncepta.</a:t>
            </a:r>
          </a:p>
          <a:p>
            <a:r>
              <a:rPr lang="hr-HR" dirty="0" smtClean="0"/>
              <a:t>Primjer: Kada analiziramo sadržajnu valjanost upitnika o zadovoljstvu studenata studiranjem na Hrvatskim studijima, ta analiza mora pokazati da naš upitnik mjeri sve aspekte zadovoljstva studiranjem na HS (zadovoljstvo svim službama, odnosom profesor-student, ocjenjivanjem, kvalitetom nastave…).</a:t>
            </a:r>
          </a:p>
          <a:p>
            <a:r>
              <a:rPr lang="hr-HR" dirty="0" smtClean="0"/>
              <a:t>Ako ne mjeri sve te aspekte, naš upitnik nije sadržajno valjan jer ispušta bitne elemente sadržaja koncepta zadovoljstva…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95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Kriterijska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Kriterijska valjanost mjerenja se utvrđuje tako da se rezultati mjerenja dovedu u korelaciju s nekom drugom varijablom (kriterijem) koja mjeri isti fenomen, a za koju je već utvrđena valjanost. Ukoliko je naša mjera visoko korelirana s kriterijskom varijablom, možemo smatrati da je naše mjerenje (mjera) kriterijski valjana.</a:t>
            </a:r>
          </a:p>
          <a:p>
            <a:r>
              <a:rPr lang="hr-HR" dirty="0" smtClean="0"/>
              <a:t>Primjeri: </a:t>
            </a:r>
            <a:r>
              <a:rPr lang="hr-HR" i="1" dirty="0" err="1" smtClean="0"/>
              <a:t>self-reported</a:t>
            </a:r>
            <a:r>
              <a:rPr lang="hr-HR" dirty="0" smtClean="0"/>
              <a:t> količina popijenog alkohola se može usporediti s količinom alkohola u krvi.</a:t>
            </a:r>
          </a:p>
          <a:p>
            <a:r>
              <a:rPr lang="hr-HR" dirty="0" smtClean="0"/>
              <a:t>Dvije varijante: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Istodobna (</a:t>
            </a:r>
            <a:r>
              <a:rPr lang="hr-HR" i="1" dirty="0" err="1" smtClean="0"/>
              <a:t>concurrent</a:t>
            </a:r>
            <a:r>
              <a:rPr lang="hr-HR" dirty="0" smtClean="0"/>
              <a:t>) valjanost – obje varijable mjerene istodobno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Prediktivna</a:t>
            </a:r>
            <a:r>
              <a:rPr lang="hr-HR" dirty="0" smtClean="0"/>
              <a:t> valjanost – kriterij se mjeri u budućnosti (IQ-ocjene)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Konstruktna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Koliko je naša mjera, upitnik i dr. (konstrukt) povezana s drugim mjerama specificiranima u teoriji.</a:t>
            </a:r>
          </a:p>
          <a:p>
            <a:r>
              <a:rPr lang="hr-HR" dirty="0" smtClean="0"/>
              <a:t>Npr. Koliko je mjera ovisnosti povezana s drugim mjerama koje bi prema teorijama i drugim istraživanjima mogle biti povezane </a:t>
            </a:r>
            <a:r>
              <a:rPr lang="hr-HR" smtClean="0"/>
              <a:t>s ovisnošću; </a:t>
            </a:r>
            <a:r>
              <a:rPr lang="hr-HR" dirty="0" smtClean="0"/>
              <a:t>npr. s obiteljskim problemima, medicinskim problemima, pravnim problemima…</a:t>
            </a:r>
          </a:p>
          <a:p>
            <a:r>
              <a:rPr lang="hr-HR" dirty="0" smtClean="0"/>
              <a:t>Dva pristupa: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Konvergentna valjanost – stupanj do kojeg je mjera korelirana s onim mjerama s kojima bi, prema teoriji, trebala biti korelirana, tj. mjerama sličnog koncepta.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Diskriminantna</a:t>
            </a:r>
            <a:r>
              <a:rPr lang="hr-HR" dirty="0" smtClean="0"/>
              <a:t> valjanost – mjera se uspoređuje s različitim, ali povezanim konceptima. Ne bi smjela biti korelirana s mjerama koje  mjere drugi koncept.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3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Pretpostavlja da procedura mjerenja daje konzistentne rezultate kada se fenomen koji se mjeri ne mijenja.</a:t>
            </a:r>
          </a:p>
          <a:p>
            <a:r>
              <a:rPr lang="hr-HR" dirty="0"/>
              <a:t>Preduvjet za valjanost; ne možemo mjeriti pojavu ako nam mjerni instrument ne daje konzistentne rezultate.</a:t>
            </a:r>
          </a:p>
          <a:p>
            <a:r>
              <a:rPr lang="hr-HR" dirty="0"/>
              <a:t>Ponovno testiranje</a:t>
            </a:r>
            <a:r>
              <a:rPr lang="hr-HR" i="1" dirty="0"/>
              <a:t> - Test-</a:t>
            </a:r>
            <a:r>
              <a:rPr lang="hr-HR" i="1" dirty="0" err="1"/>
              <a:t>retest</a:t>
            </a:r>
            <a:r>
              <a:rPr lang="hr-HR" dirty="0"/>
              <a:t> pouzdanost</a:t>
            </a:r>
          </a:p>
          <a:p>
            <a:r>
              <a:rPr lang="hr-HR" dirty="0"/>
              <a:t>Unutarnja konzistentnost</a:t>
            </a:r>
          </a:p>
          <a:p>
            <a:r>
              <a:rPr lang="hr-HR" dirty="0"/>
              <a:t>Pouzdanost alternativnih oblika</a:t>
            </a:r>
          </a:p>
          <a:p>
            <a:r>
              <a:rPr lang="hr-HR" dirty="0"/>
              <a:t>Pouzdanost između promatrača (objektivnost opažača)</a:t>
            </a:r>
          </a:p>
        </p:txBody>
      </p:sp>
    </p:spTree>
    <p:extLst>
      <p:ext uri="{BB962C8B-B14F-4D97-AF65-F5344CB8AC3E}">
        <p14:creationId xmlns:p14="http://schemas.microsoft.com/office/powerpoint/2010/main" val="3025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Test-</a:t>
            </a:r>
            <a:r>
              <a:rPr lang="hr-HR" i="1" dirty="0" err="1" smtClean="0"/>
              <a:t>retest</a:t>
            </a:r>
            <a:r>
              <a:rPr lang="hr-HR" i="1" dirty="0" smtClean="0"/>
              <a:t> </a:t>
            </a:r>
            <a:r>
              <a:rPr lang="hr-HR" dirty="0" smtClean="0"/>
              <a:t>pouzdanost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Pouzdanost koja se dobije ukoliko su rezultati mjerenja fenomena u dvije vremenske točke (pod uvjetom da se fenomen ne mijenja) međusobno visoko korelirani.</a:t>
            </a:r>
          </a:p>
          <a:p>
            <a:r>
              <a:rPr lang="hr-HR" dirty="0" smtClean="0"/>
              <a:t>Primjer: Test znanja danas i nakon dva mjeseca pod uvjetom da ispitanik nije u međuvremenu učio, trebao bi dati slične rezultate</a:t>
            </a:r>
          </a:p>
          <a:p>
            <a:r>
              <a:rPr lang="hr-HR" dirty="0" smtClean="0"/>
              <a:t>Može se ocjenjivati i ocjenjivača, a ne samo ispitanika.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5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i varijable - definicije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Mjerenje je proces povezivanja apstraktnih koncepata s empirijskim pokazateljima</a:t>
            </a:r>
          </a:p>
          <a:p>
            <a:r>
              <a:rPr lang="hr-HR" dirty="0" smtClean="0"/>
              <a:t>Primjer: mjerenje temperature</a:t>
            </a:r>
          </a:p>
          <a:p>
            <a:r>
              <a:rPr lang="hr-HR" dirty="0" smtClean="0"/>
              <a:t>Dio operacionalizacije: povezivanje koncepata s operacijama mjerenja</a:t>
            </a:r>
          </a:p>
          <a:p>
            <a:r>
              <a:rPr lang="hr-HR" dirty="0" smtClean="0"/>
              <a:t>Kada </a:t>
            </a:r>
            <a:r>
              <a:rPr lang="hr-HR" dirty="0" err="1" smtClean="0"/>
              <a:t>konceptualiziramo</a:t>
            </a:r>
            <a:r>
              <a:rPr lang="hr-HR" dirty="0" smtClean="0"/>
              <a:t>, mi specificiramo što mislimo pod nekim pojmom.</a:t>
            </a:r>
          </a:p>
          <a:p>
            <a:r>
              <a:rPr lang="hr-HR" dirty="0" smtClean="0"/>
              <a:t>Kada operacionaliziramo, identificiramo specifična mjerenja koja ćemo poduzeti kako bi pokazali određeni koncept u empirijskoj stvarnosti. </a:t>
            </a:r>
          </a:p>
          <a:p>
            <a:r>
              <a:rPr lang="hr-HR" dirty="0" smtClean="0"/>
              <a:t>Indikator (pokazatelj) je pitanje ili druga radnja koja se koristi da bi se pokazala (indicirala) vrijednost određenog slučaja za neku varijablu. </a:t>
            </a:r>
          </a:p>
          <a:p>
            <a:r>
              <a:rPr lang="hr-HR" dirty="0" smtClean="0"/>
              <a:t>Varijabla – svojstvo koje može varirati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41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Unutarnja konzistentnost i pouzdanost alternativnih oblika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više pitanja mjeri neki koncept, ta pitanja bi trebala biti međusobno korelirana  - unutarnja </a:t>
            </a:r>
            <a:r>
              <a:rPr lang="hr-HR" dirty="0" smtClean="0"/>
              <a:t>konzistentnost</a:t>
            </a:r>
          </a:p>
          <a:p>
            <a:r>
              <a:rPr lang="hr-HR" dirty="0" smtClean="0"/>
              <a:t>Pouzdanost alternativnih oblika – uspoređuju se odgovori na ponešto izmijenjene inačice pitanja (npr. promijeni se redoslijed odgovora)- rezultati bi morali biti slični. + </a:t>
            </a:r>
            <a:r>
              <a:rPr lang="hr-HR" i="1" dirty="0" err="1" smtClean="0"/>
              <a:t>split</a:t>
            </a:r>
            <a:r>
              <a:rPr lang="hr-HR" i="1" dirty="0" smtClean="0"/>
              <a:t>-half</a:t>
            </a:r>
            <a:r>
              <a:rPr lang="hr-HR" dirty="0" smtClean="0"/>
              <a:t> pouzdanost – upitnik se podijeli na pola (parna i neparna pitanja). Ako se odnosi na skup pitanja koja tvore indeks. Jedna polovina pitanja se dodijeli jednoj polovini uzorka, druga drugoj. Ako su odgovori jedne polovine korelirani s drugom polovinom – ok.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46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 između promatrača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Iste mjere dobivene tako da su iste osobe, događaje ili mjesta mjerili različiti promatrači.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4063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Razlika pouzdanost - valjanost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945" y="1825625"/>
            <a:ext cx="503611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5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 koncepata, varijabli i pokazatelja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85690" y="1825625"/>
            <a:ext cx="58206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Pokazatelji u anketnom upitniku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Zatvorena (</a:t>
            </a:r>
            <a:r>
              <a:rPr lang="hr-HR" i="1" dirty="0" err="1" smtClean="0"/>
              <a:t>fixed-choice</a:t>
            </a:r>
            <a:r>
              <a:rPr lang="hr-HR" dirty="0" smtClean="0"/>
              <a:t>) pitanja – pitanja s unaprijed ponuđenim izborom odgovora koje ispitanik zaokružuje ili ispunjava.</a:t>
            </a:r>
          </a:p>
          <a:p>
            <a:r>
              <a:rPr lang="hr-HR" dirty="0" smtClean="0"/>
              <a:t>Gdje ste bili sinoć između 23h i 1h?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U kinu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Doma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Na faksu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U crkvi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Drugdje</a:t>
            </a:r>
          </a:p>
          <a:p>
            <a:r>
              <a:rPr lang="hr-HR" dirty="0" smtClean="0"/>
              <a:t>Odgovori moraju biti međusobno isključivi i iscrpivi.</a:t>
            </a:r>
          </a:p>
          <a:p>
            <a:r>
              <a:rPr lang="hr-HR" dirty="0" smtClean="0"/>
              <a:t>Isključivi – svaki slučaj može imati samo jednu vrijednost odgovora (Ne možeš biti i doma i na faksu, osim ako ne živiš na faksu, ali onda imaš ozbiljnih problema.)</a:t>
            </a:r>
          </a:p>
          <a:p>
            <a:r>
              <a:rPr lang="hr-HR" dirty="0" smtClean="0"/>
              <a:t>Iscrpivi – odgovori moraju iscrpiti sve mogućnosti (vrijednosti) varijable – moraš se negdje „pronaći” u odgovorima.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0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Pokazatelji u anketnom upitniku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Otvorena (</a:t>
            </a:r>
            <a:r>
              <a:rPr lang="hr-HR" i="1" dirty="0" err="1" smtClean="0"/>
              <a:t>open-ended</a:t>
            </a:r>
            <a:r>
              <a:rPr lang="hr-HR" dirty="0" smtClean="0"/>
              <a:t>) pitanja – ispitanik sam upisuje odgovor (vrijednost) na pitanje.</a:t>
            </a:r>
          </a:p>
          <a:p>
            <a:r>
              <a:rPr lang="hr-HR" dirty="0" smtClean="0"/>
              <a:t>Prednosti i nedostatci otvorenih i zatvorenih pitanja?</a:t>
            </a:r>
          </a:p>
          <a:p>
            <a:r>
              <a:rPr lang="hr-HR" dirty="0" smtClean="0"/>
              <a:t>Može li jedna varijabla imati više pokazatelja?</a:t>
            </a:r>
          </a:p>
          <a:p>
            <a:r>
              <a:rPr lang="hr-HR" dirty="0" smtClean="0"/>
              <a:t>Triangulacija – korištenje dvije ili više mjera iste varijable.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05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Stupnjevi (skale) mjerenja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Stupnjevi (skale) mjerenja – matematička preciznost s kojom vrijednosti varijable mogu biti prikazane</a:t>
            </a:r>
          </a:p>
          <a:p>
            <a:r>
              <a:rPr lang="hr-HR" dirty="0" smtClean="0"/>
              <a:t>Nominalna skala</a:t>
            </a:r>
          </a:p>
          <a:p>
            <a:r>
              <a:rPr lang="hr-HR" dirty="0" err="1" smtClean="0"/>
              <a:t>Ordinalna</a:t>
            </a:r>
            <a:r>
              <a:rPr lang="hr-HR" dirty="0" smtClean="0"/>
              <a:t> skala</a:t>
            </a:r>
          </a:p>
          <a:p>
            <a:r>
              <a:rPr lang="hr-HR" dirty="0" smtClean="0"/>
              <a:t>Intervalna skala</a:t>
            </a:r>
          </a:p>
          <a:p>
            <a:r>
              <a:rPr lang="hr-HR" dirty="0" smtClean="0"/>
              <a:t>Omjerna skala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1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Nominalna i </a:t>
            </a:r>
            <a:r>
              <a:rPr lang="hr-HR" dirty="0" err="1" smtClean="0"/>
              <a:t>ordinalna</a:t>
            </a:r>
            <a:r>
              <a:rPr lang="hr-HR" dirty="0" smtClean="0"/>
              <a:t>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Nominalna – vrijednosti varijable nemaju matematičku interpretaciju. Variraju u kvaliteti, ne u stupnju. Npr. spol.</a:t>
            </a:r>
          </a:p>
          <a:p>
            <a:r>
              <a:rPr lang="hr-HR" dirty="0" err="1" smtClean="0"/>
              <a:t>Ordinalna</a:t>
            </a:r>
            <a:r>
              <a:rPr lang="hr-HR" dirty="0" smtClean="0"/>
              <a:t> – vrijednosti varijable specificiraju samo redoslijed vrijednosti i omogućuju samo usporedbu „veće od” i „manje od”. – npr. stupanj školovanja (osnovna škola, srednja škola…).</a:t>
            </a:r>
          </a:p>
          <a:p>
            <a:r>
              <a:rPr lang="hr-HR" dirty="0" err="1" smtClean="0"/>
              <a:t>Likertova</a:t>
            </a:r>
            <a:r>
              <a:rPr lang="hr-HR" dirty="0" smtClean="0"/>
              <a:t> skala? Vidi dalje.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67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Intervalna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Vrijednosti varijable (numeričke vrijednosti) prikazuju  fiksne mjerne jedinice, ali nemaju apsolutnu, fiksnu nulu.</a:t>
            </a:r>
          </a:p>
          <a:p>
            <a:r>
              <a:rPr lang="hr-HR" dirty="0" smtClean="0"/>
              <a:t>Malo je stvarnih intervalnih varijabli u društvenim znanostima, tako da se često varijable mjerene na </a:t>
            </a:r>
            <a:r>
              <a:rPr lang="hr-HR" dirty="0" err="1" smtClean="0"/>
              <a:t>ordinalnoj</a:t>
            </a:r>
            <a:r>
              <a:rPr lang="hr-HR" dirty="0" smtClean="0"/>
              <a:t> skali prikazuju kao da su mjerene na intervalnoj skali, zbog mogućnosti matematičkih operacija na varijablama.</a:t>
            </a:r>
          </a:p>
          <a:p>
            <a:r>
              <a:rPr lang="hr-HR" dirty="0" smtClean="0"/>
              <a:t>Vrijednosti na intervalnoj skali se mogu zbrajati i oduzimati, no ne mogu se utvrđivati omjeri. Npr. Temperatura od 20°C je za deset stupnjeva viša od 10°C, ali ne smatra se da je 20°c dvostruko toplije od 10°C.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4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Omjerna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Vrijednosti varijable (numeričke vrijednosti) prikazuju  fiksne mjerne jedinice, s apsolutnom nulom.</a:t>
            </a:r>
          </a:p>
          <a:p>
            <a:r>
              <a:rPr lang="hr-HR" dirty="0" smtClean="0"/>
              <a:t>Npr. težina studenta.</a:t>
            </a:r>
          </a:p>
          <a:p>
            <a:r>
              <a:rPr lang="hr-HR" dirty="0" smtClean="0"/>
              <a:t>U teoriji netko može težiti 0 kg.</a:t>
            </a:r>
          </a:p>
          <a:p>
            <a:r>
              <a:rPr lang="hr-HR" dirty="0" smtClean="0"/>
              <a:t>Netko tko ima 50kg je upola teži (lakši?) od onoga koji ima 100kg.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69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1230</Words>
  <Application>Microsoft Office PowerPoint</Application>
  <PresentationFormat>Široki zaslon</PresentationFormat>
  <Paragraphs>105</Paragraphs>
  <Slides>22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Varijable i mjerenje</vt:lpstr>
      <vt:lpstr>Mjerenje i varijable - definicije</vt:lpstr>
      <vt:lpstr>Odnos koncepata, varijabli i pokazatelja</vt:lpstr>
      <vt:lpstr>Pokazatelji u anketnom upitniku</vt:lpstr>
      <vt:lpstr>Pokazatelji u anketnom upitniku</vt:lpstr>
      <vt:lpstr>Stupnjevi (skale) mjerenja </vt:lpstr>
      <vt:lpstr>Nominalna i ordinalna skala</vt:lpstr>
      <vt:lpstr>Intervalna skala</vt:lpstr>
      <vt:lpstr>Omjerna skala</vt:lpstr>
      <vt:lpstr>Skale slikovno</vt:lpstr>
      <vt:lpstr>Svojstva mjernih skala</vt:lpstr>
      <vt:lpstr>Važno!!!</vt:lpstr>
      <vt:lpstr>Valjanost i pouzdanost mjerenja</vt:lpstr>
      <vt:lpstr>Izravna (face) valjanost</vt:lpstr>
      <vt:lpstr>Sadržajna (content) valjanost</vt:lpstr>
      <vt:lpstr>Kriterijska valjanost</vt:lpstr>
      <vt:lpstr>Konstruktna valjanost</vt:lpstr>
      <vt:lpstr>Pouzdanost mjerenja</vt:lpstr>
      <vt:lpstr>Test-retest pouzdanost</vt:lpstr>
      <vt:lpstr>Unutarnja konzistentnost i pouzdanost alternativnih oblika</vt:lpstr>
      <vt:lpstr>Pouzdanost između promatrača</vt:lpstr>
      <vt:lpstr>Razlika pouzdanost - valjanost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Varijable i mjerenje</dc:title>
  <dc:creator>Dario Pavić</dc:creator>
  <cp:lastModifiedBy>Dario Pavić</cp:lastModifiedBy>
  <cp:revision>45</cp:revision>
  <dcterms:created xsi:type="dcterms:W3CDTF">2015-11-03T20:56:34Z</dcterms:created>
  <dcterms:modified xsi:type="dcterms:W3CDTF">2015-12-08T22:33:03Z</dcterms:modified>
</cp:coreProperties>
</file>