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186F5D-8BB2-4A98-8F61-B84B973DDF1F}" type="datetimeFigureOut">
              <a:rPr lang="hr-HR" smtClean="0"/>
              <a:t>25.10.2015.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A6A3F50-C6C6-4990-B50E-DCB3F4779A62}"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442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186F5D-8BB2-4A98-8F61-B84B973DDF1F}" type="datetimeFigureOut">
              <a:rPr lang="hr-HR" smtClean="0"/>
              <a:t>25.10.2015.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183269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186F5D-8BB2-4A98-8F61-B84B973DDF1F}" type="datetimeFigureOut">
              <a:rPr lang="hr-HR" smtClean="0"/>
              <a:t>25.10.2015.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4052437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186F5D-8BB2-4A98-8F61-B84B973DDF1F}" type="datetimeFigureOut">
              <a:rPr lang="hr-HR" smtClean="0"/>
              <a:t>25.10.2015.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87777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186F5D-8BB2-4A98-8F61-B84B973DDF1F}" type="datetimeFigureOut">
              <a:rPr lang="hr-HR" smtClean="0"/>
              <a:t>25.10.2015.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A6A3F50-C6C6-4990-B50E-DCB3F4779A62}"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660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186F5D-8BB2-4A98-8F61-B84B973DDF1F}" type="datetimeFigureOut">
              <a:rPr lang="hr-HR" smtClean="0"/>
              <a:t>25.10.2015.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116799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186F5D-8BB2-4A98-8F61-B84B973DDF1F}" type="datetimeFigureOut">
              <a:rPr lang="hr-HR" smtClean="0"/>
              <a:t>25.10.2015.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184488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186F5D-8BB2-4A98-8F61-B84B973DDF1F}" type="datetimeFigureOut">
              <a:rPr lang="hr-HR" smtClean="0"/>
              <a:t>25.10.2015.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289597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B186F5D-8BB2-4A98-8F61-B84B973DDF1F}" type="datetimeFigureOut">
              <a:rPr lang="hr-HR" smtClean="0"/>
              <a:t>25.10.2015.</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42808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B186F5D-8BB2-4A98-8F61-B84B973DDF1F}" type="datetimeFigureOut">
              <a:rPr lang="hr-HR" smtClean="0"/>
              <a:t>25.10.2015.</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6A3F50-C6C6-4990-B50E-DCB3F4779A62}" type="slidenum">
              <a:rPr lang="hr-HR" smtClean="0"/>
              <a:t>‹#›</a:t>
            </a:fld>
            <a:endParaRPr lang="hr-HR"/>
          </a:p>
        </p:txBody>
      </p:sp>
    </p:spTree>
    <p:extLst>
      <p:ext uri="{BB962C8B-B14F-4D97-AF65-F5344CB8AC3E}">
        <p14:creationId xmlns:p14="http://schemas.microsoft.com/office/powerpoint/2010/main" val="601926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186F5D-8BB2-4A98-8F61-B84B973DDF1F}" type="datetimeFigureOut">
              <a:rPr lang="hr-HR" smtClean="0"/>
              <a:t>25.10.2015.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A6A3F50-C6C6-4990-B50E-DCB3F4779A62}" type="slidenum">
              <a:rPr lang="hr-HR" smtClean="0"/>
              <a:t>‹#›</a:t>
            </a:fld>
            <a:endParaRPr lang="hr-HR"/>
          </a:p>
        </p:txBody>
      </p:sp>
    </p:spTree>
    <p:extLst>
      <p:ext uri="{BB962C8B-B14F-4D97-AF65-F5344CB8AC3E}">
        <p14:creationId xmlns:p14="http://schemas.microsoft.com/office/powerpoint/2010/main" val="1520685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B186F5D-8BB2-4A98-8F61-B84B973DDF1F}" type="datetimeFigureOut">
              <a:rPr lang="hr-HR" smtClean="0"/>
              <a:t>25.10.2015.</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A6A3F50-C6C6-4990-B50E-DCB3F4779A62}"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9250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dpavic@hrstud.h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moodle.srce.hr/2014-20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Uvod u znanstveni rad (2014/2015)</a:t>
            </a:r>
            <a:endParaRPr lang="hr-HR" dirty="0"/>
          </a:p>
        </p:txBody>
      </p:sp>
      <p:sp>
        <p:nvSpPr>
          <p:cNvPr id="3" name="Subtitle 2"/>
          <p:cNvSpPr>
            <a:spLocks noGrp="1"/>
          </p:cNvSpPr>
          <p:nvPr>
            <p:ph type="subTitle" idx="1"/>
          </p:nvPr>
        </p:nvSpPr>
        <p:spPr/>
        <p:txBody>
          <a:bodyPr/>
          <a:lstStyle/>
          <a:p>
            <a:r>
              <a:rPr lang="hr-HR" dirty="0" smtClean="0"/>
              <a:t>Voditeljica: izv. Prof. dr. </a:t>
            </a:r>
            <a:r>
              <a:rPr lang="hr-HR" dirty="0" err="1" smtClean="0"/>
              <a:t>sc</a:t>
            </a:r>
            <a:r>
              <a:rPr lang="hr-HR" dirty="0" smtClean="0"/>
              <a:t>. Irena Cajner Mraović</a:t>
            </a:r>
          </a:p>
          <a:p>
            <a:r>
              <a:rPr lang="hr-HR" dirty="0" smtClean="0"/>
              <a:t>Predavač: dr. </a:t>
            </a:r>
            <a:r>
              <a:rPr lang="hr-HR" dirty="0" err="1" smtClean="0"/>
              <a:t>sc</a:t>
            </a:r>
            <a:r>
              <a:rPr lang="hr-HR" dirty="0" smtClean="0"/>
              <a:t>. Dario </a:t>
            </a:r>
            <a:r>
              <a:rPr lang="hr-HR" dirty="0" err="1" smtClean="0"/>
              <a:t>PAvić</a:t>
            </a:r>
            <a:endParaRPr lang="hr-HR" dirty="0"/>
          </a:p>
        </p:txBody>
      </p:sp>
    </p:spTree>
    <p:extLst>
      <p:ext uri="{BB962C8B-B14F-4D97-AF65-F5344CB8AC3E}">
        <p14:creationId xmlns:p14="http://schemas.microsoft.com/office/powerpoint/2010/main" val="1427745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Osnovne informacije</a:t>
            </a:r>
            <a:endParaRPr lang="hr-HR" dirty="0"/>
          </a:p>
        </p:txBody>
      </p:sp>
      <p:sp>
        <p:nvSpPr>
          <p:cNvPr id="3" name="Content Placeholder 2"/>
          <p:cNvSpPr>
            <a:spLocks noGrp="1"/>
          </p:cNvSpPr>
          <p:nvPr>
            <p:ph idx="1"/>
          </p:nvPr>
        </p:nvSpPr>
        <p:spPr/>
        <p:txBody>
          <a:bodyPr>
            <a:normAutofit/>
          </a:bodyPr>
          <a:lstStyle/>
          <a:p>
            <a:pPr>
              <a:spcAft>
                <a:spcPts val="0"/>
              </a:spcAft>
            </a:pPr>
            <a:r>
              <a:rPr lang="hr-HR" sz="2800" dirty="0">
                <a:latin typeface="Arial" panose="020B0604020202020204" pitchFamily="34" charset="0"/>
                <a:ea typeface="Times New Roman" panose="02020603050405020304" pitchFamily="18" charset="0"/>
              </a:rPr>
              <a:t>Bodovna vrijednost: 5 ECTS</a:t>
            </a:r>
            <a:endParaRPr lang="hr-HR" sz="2800" dirty="0">
              <a:latin typeface="Times New Roman" panose="02020603050405020304" pitchFamily="18" charset="0"/>
              <a:ea typeface="Times New Roman" panose="02020603050405020304" pitchFamily="18" charset="0"/>
            </a:endParaRPr>
          </a:p>
          <a:p>
            <a:pPr>
              <a:spcAft>
                <a:spcPts val="0"/>
              </a:spcAft>
            </a:pPr>
            <a:r>
              <a:rPr lang="hr-HR" sz="2800" dirty="0">
                <a:latin typeface="Arial" panose="020B0604020202020204" pitchFamily="34" charset="0"/>
                <a:ea typeface="Times New Roman" panose="02020603050405020304" pitchFamily="18" charset="0"/>
              </a:rPr>
              <a:t> </a:t>
            </a:r>
            <a:endParaRPr lang="hr-HR" sz="2800" dirty="0">
              <a:latin typeface="Times New Roman" panose="02020603050405020304" pitchFamily="18" charset="0"/>
              <a:ea typeface="Times New Roman" panose="02020603050405020304" pitchFamily="18" charset="0"/>
            </a:endParaRPr>
          </a:p>
          <a:p>
            <a:pPr>
              <a:spcAft>
                <a:spcPts val="0"/>
              </a:spcAft>
            </a:pPr>
            <a:r>
              <a:rPr lang="hr-HR" sz="2800" dirty="0">
                <a:latin typeface="Arial" panose="020B0604020202020204" pitchFamily="34" charset="0"/>
                <a:ea typeface="Times New Roman" panose="02020603050405020304" pitchFamily="18" charset="0"/>
              </a:rPr>
              <a:t>Nastava se sastoji od predavanja i seminara. </a:t>
            </a:r>
            <a:endParaRPr lang="hr-HR" sz="2800" dirty="0">
              <a:latin typeface="Times New Roman" panose="02020603050405020304" pitchFamily="18" charset="0"/>
              <a:ea typeface="Times New Roman" panose="02020603050405020304" pitchFamily="18" charset="0"/>
            </a:endParaRPr>
          </a:p>
          <a:p>
            <a:pPr>
              <a:spcAft>
                <a:spcPts val="0"/>
              </a:spcAft>
            </a:pPr>
            <a:r>
              <a:rPr lang="hr-HR" sz="2800" dirty="0">
                <a:latin typeface="Arial" panose="020B0604020202020204" pitchFamily="34" charset="0"/>
                <a:ea typeface="Times New Roman" panose="02020603050405020304" pitchFamily="18" charset="0"/>
              </a:rPr>
              <a:t>Predavanja se održavaju srijedom od 15:55h do </a:t>
            </a:r>
            <a:r>
              <a:rPr lang="hr-HR" sz="2800" dirty="0" smtClean="0">
                <a:latin typeface="Arial" panose="020B0604020202020204" pitchFamily="34" charset="0"/>
                <a:ea typeface="Times New Roman" panose="02020603050405020304" pitchFamily="18" charset="0"/>
              </a:rPr>
              <a:t>17:25h</a:t>
            </a:r>
            <a:endParaRPr lang="hr-HR" sz="2800" dirty="0">
              <a:latin typeface="Times New Roman" panose="02020603050405020304" pitchFamily="18" charset="0"/>
              <a:ea typeface="Times New Roman" panose="02020603050405020304" pitchFamily="18" charset="0"/>
            </a:endParaRPr>
          </a:p>
          <a:p>
            <a:pPr>
              <a:spcAft>
                <a:spcPts val="0"/>
              </a:spcAft>
            </a:pPr>
            <a:r>
              <a:rPr lang="hr-HR" sz="2800" dirty="0">
                <a:latin typeface="Arial" panose="020B0604020202020204" pitchFamily="34" charset="0"/>
                <a:ea typeface="Times New Roman" panose="02020603050405020304" pitchFamily="18" charset="0"/>
              </a:rPr>
              <a:t>Seminari se održavaju utorkom petkom od 09:35h </a:t>
            </a:r>
            <a:r>
              <a:rPr lang="hr-HR" sz="2800">
                <a:latin typeface="Arial" panose="020B0604020202020204" pitchFamily="34" charset="0"/>
                <a:ea typeface="Times New Roman" panose="02020603050405020304" pitchFamily="18" charset="0"/>
              </a:rPr>
              <a:t>do </a:t>
            </a:r>
            <a:r>
              <a:rPr lang="hr-HR" sz="2800" smtClean="0">
                <a:latin typeface="Arial" panose="020B0604020202020204" pitchFamily="34" charset="0"/>
                <a:ea typeface="Times New Roman" panose="02020603050405020304" pitchFamily="18" charset="0"/>
              </a:rPr>
              <a:t>11:05h</a:t>
            </a:r>
            <a:endParaRPr lang="hr-HR" sz="2800" dirty="0"/>
          </a:p>
        </p:txBody>
      </p:sp>
    </p:spTree>
    <p:extLst>
      <p:ext uri="{BB962C8B-B14F-4D97-AF65-F5344CB8AC3E}">
        <p14:creationId xmlns:p14="http://schemas.microsoft.com/office/powerpoint/2010/main" val="3484441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Ciljevi i ishodi kolegija</a:t>
            </a:r>
            <a:endParaRPr lang="hr-HR" dirty="0"/>
          </a:p>
        </p:txBody>
      </p:sp>
      <p:sp>
        <p:nvSpPr>
          <p:cNvPr id="3" name="Content Placeholder 2"/>
          <p:cNvSpPr>
            <a:spLocks noGrp="1"/>
          </p:cNvSpPr>
          <p:nvPr>
            <p:ph idx="1"/>
          </p:nvPr>
        </p:nvSpPr>
        <p:spPr/>
        <p:txBody>
          <a:bodyPr>
            <a:normAutofit/>
          </a:bodyPr>
          <a:lstStyle/>
          <a:p>
            <a:pPr>
              <a:spcAft>
                <a:spcPts val="0"/>
              </a:spcAft>
            </a:pPr>
            <a:r>
              <a:rPr lang="hr-HR" sz="2800" dirty="0" smtClean="0">
                <a:latin typeface="Arial" panose="020B0604020202020204" pitchFamily="34" charset="0"/>
                <a:ea typeface="Times New Roman" panose="02020603050405020304" pitchFamily="18" charset="0"/>
              </a:rPr>
              <a:t>Cilj </a:t>
            </a:r>
            <a:r>
              <a:rPr lang="hr-HR" sz="2800" dirty="0">
                <a:latin typeface="Arial" panose="020B0604020202020204" pitchFamily="34" charset="0"/>
                <a:ea typeface="Times New Roman" panose="02020603050405020304" pitchFamily="18" charset="0"/>
              </a:rPr>
              <a:t>kolegija je pružiti polaznicima temeljna znanja o znanosti i znanstveno-istraživačkom radu, kao i osposobiti ih za samostalnu kritičku prosudbu znanstvenih sadržaja. Naglasak će biti na praktičnim znanjima i vještinama čitanja znanstvenih radova, analizi argumenata, i strukturiranju znanstvenog djela. Isto tako, polaznici će se upoznati s temeljima planiranja znanstvenog istraživanja, korištenjem znanstvenih izvora, citiranjem i oblicima prezentacije rezultata znanstvenih istraživanja. Nakon uspješno završenog kolegija polaznici će moći:</a:t>
            </a:r>
            <a:endParaRPr lang="hr-HR" sz="2800" dirty="0">
              <a:latin typeface="Times New Roman" panose="02020603050405020304" pitchFamily="18" charset="0"/>
              <a:ea typeface="Times New Roman" panose="02020603050405020304" pitchFamily="18" charset="0"/>
            </a:endParaRPr>
          </a:p>
          <a:p>
            <a:endParaRPr lang="hr-HR" sz="2800" dirty="0"/>
          </a:p>
        </p:txBody>
      </p:sp>
    </p:spTree>
    <p:extLst>
      <p:ext uri="{BB962C8B-B14F-4D97-AF65-F5344CB8AC3E}">
        <p14:creationId xmlns:p14="http://schemas.microsoft.com/office/powerpoint/2010/main" val="267742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Ciljevi i ishodi kolegija</a:t>
            </a:r>
          </a:p>
        </p:txBody>
      </p:sp>
      <p:sp>
        <p:nvSpPr>
          <p:cNvPr id="3" name="Content Placeholder 2"/>
          <p:cNvSpPr>
            <a:spLocks noGrp="1"/>
          </p:cNvSpPr>
          <p:nvPr>
            <p:ph idx="1"/>
          </p:nvPr>
        </p:nvSpPr>
        <p:spPr/>
        <p:txBody>
          <a:bodyPr>
            <a:normAutofit fontScale="77500" lnSpcReduction="20000"/>
          </a:bodyPr>
          <a:lstStyle/>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Razumjeti i koristiti pojmove znanstvene teorije, hipoteze, znanstvene metode i objašnjenja u </a:t>
            </a:r>
            <a:r>
              <a:rPr lang="hr-HR" dirty="0" smtClean="0">
                <a:latin typeface="Arial" panose="020B0604020202020204" pitchFamily="34" charset="0"/>
                <a:ea typeface="Times New Roman" panose="02020603050405020304" pitchFamily="18" charset="0"/>
              </a:rPr>
              <a:t>znanosti</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Učinkovito čitati tekstove i učiti, prepoznajući ključne pojmove i ideje u tekstu i njihove međusobne veze.</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Prepoznati i izbjeći osnovne logičke, retoričke i statističke pogreške u argumentaciji.</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Analizirati vizualne </a:t>
            </a:r>
            <a:r>
              <a:rPr lang="hr-HR" dirty="0" smtClean="0">
                <a:latin typeface="Arial" panose="020B0604020202020204" pitchFamily="34" charset="0"/>
                <a:ea typeface="Times New Roman" panose="02020603050405020304" pitchFamily="18" charset="0"/>
              </a:rPr>
              <a:t>i statističke elemente </a:t>
            </a:r>
            <a:r>
              <a:rPr lang="hr-HR" dirty="0">
                <a:latin typeface="Arial" panose="020B0604020202020204" pitchFamily="34" charset="0"/>
                <a:ea typeface="Times New Roman" panose="02020603050405020304" pitchFamily="18" charset="0"/>
              </a:rPr>
              <a:t>znanstvenog djela (tablica, graf) i izbjeći najčešće pogreške.</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Učinkovito sažimati i parafrazirati pročitani </a:t>
            </a:r>
            <a:r>
              <a:rPr lang="hr-HR" dirty="0" smtClean="0">
                <a:latin typeface="Arial" panose="020B0604020202020204" pitchFamily="34" charset="0"/>
                <a:ea typeface="Times New Roman" panose="02020603050405020304" pitchFamily="18" charset="0"/>
              </a:rPr>
              <a:t>tekst</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Izraditi formalni nacrt znanstvenog rada.</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Razlikovati tipove znanstvenog djela i učinkovito ih analizirati.</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Samostalno iznaći temu podobnu za znanstveno istraživanje i odrediti etape istraživačkog projekta.</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Učinkovito koristiti izvore znanstvenih informacija</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a:latin typeface="Arial" panose="020B0604020202020204" pitchFamily="34" charset="0"/>
                <a:ea typeface="Times New Roman" panose="02020603050405020304" pitchFamily="18" charset="0"/>
              </a:rPr>
              <a:t>Učinkovito citirati druga znanstvena istraživanja i formatirati znanstveno djelo sukladno zahtjevima struke i izdavača</a:t>
            </a:r>
            <a:endParaRPr lang="hr-HR" dirty="0">
              <a:latin typeface="Times New Roman" panose="02020603050405020304" pitchFamily="18" charset="0"/>
              <a:ea typeface="Times New Roman" panose="02020603050405020304" pitchFamily="18" charset="0"/>
            </a:endParaRPr>
          </a:p>
          <a:p>
            <a:r>
              <a:rPr lang="hr-HR" dirty="0">
                <a:latin typeface="Arial" panose="020B0604020202020204" pitchFamily="34" charset="0"/>
                <a:ea typeface="Times New Roman" panose="02020603050405020304" pitchFamily="18" charset="0"/>
              </a:rPr>
              <a:t>Učinkovito koristiti ostale oblike znanstvene komunikacije (usmeno izlaganje, </a:t>
            </a:r>
            <a:r>
              <a:rPr lang="hr-HR" dirty="0" err="1">
                <a:latin typeface="Arial" panose="020B0604020202020204" pitchFamily="34" charset="0"/>
                <a:ea typeface="Times New Roman" panose="02020603050405020304" pitchFamily="18" charset="0"/>
              </a:rPr>
              <a:t>poster</a:t>
            </a:r>
            <a:r>
              <a:rPr lang="hr-HR" dirty="0">
                <a:latin typeface="Arial" panose="020B0604020202020204" pitchFamily="34" charset="0"/>
                <a:ea typeface="Times New Roman" panose="02020603050405020304" pitchFamily="18" charset="0"/>
              </a:rPr>
              <a:t> prezentacija, znanstveno-popularno pisanje).</a:t>
            </a:r>
            <a:endParaRPr lang="hr-HR" dirty="0"/>
          </a:p>
        </p:txBody>
      </p:sp>
    </p:spTree>
    <p:extLst>
      <p:ext uri="{BB962C8B-B14F-4D97-AF65-F5344CB8AC3E}">
        <p14:creationId xmlns:p14="http://schemas.microsoft.com/office/powerpoint/2010/main" val="2241910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Studentske obveze</a:t>
            </a:r>
            <a:endParaRPr lang="hr-HR" dirty="0"/>
          </a:p>
        </p:txBody>
      </p:sp>
      <p:sp>
        <p:nvSpPr>
          <p:cNvPr id="3" name="Content Placeholder 2"/>
          <p:cNvSpPr>
            <a:spLocks noGrp="1"/>
          </p:cNvSpPr>
          <p:nvPr>
            <p:ph idx="1"/>
          </p:nvPr>
        </p:nvSpPr>
        <p:spPr/>
        <p:txBody>
          <a:bodyPr>
            <a:normAutofit/>
          </a:bodyPr>
          <a:lstStyle/>
          <a:p>
            <a:pPr marL="342900" lvl="0" indent="-342900">
              <a:spcAft>
                <a:spcPts val="0"/>
              </a:spcAft>
              <a:buFont typeface="Symbol" panose="05050102010706020507" pitchFamily="18" charset="2"/>
              <a:buChar char=""/>
              <a:tabLst>
                <a:tab pos="457200" algn="l"/>
              </a:tabLst>
            </a:pPr>
            <a:r>
              <a:rPr lang="hr-HR" sz="2400" dirty="0">
                <a:latin typeface="Arial" panose="020B0604020202020204" pitchFamily="34" charset="0"/>
                <a:ea typeface="Times New Roman" panose="02020603050405020304" pitchFamily="18" charset="0"/>
              </a:rPr>
              <a:t>Studenti su dužni prisustvovati predavanjima i seminarima. S nastave je dopušteno  izostati dvaput s predavanja i dvaput sa seminara. Svako prekoračenje broja izostanaka sankcionirat će se udaljavanjem s kolegija i uskratom potpisa.</a:t>
            </a:r>
            <a:endParaRPr lang="hr-HR" sz="2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sz="2400" dirty="0">
                <a:latin typeface="Arial" panose="020B0604020202020204" pitchFamily="34" charset="0"/>
                <a:ea typeface="Times New Roman" panose="02020603050405020304" pitchFamily="18" charset="0"/>
              </a:rPr>
              <a:t>Studenti su dužni čitati zadanu literaturu i pisati domaće zadaće, ukoliko su zadane. Ukoliko zbog opravdanog izostanka student ne donese zadaću na seminar, mora je donijeti sljedeći put, zajedno sa zadaćom predviđenom za taj seminar. Zadaću treba predati na početku seminara. Bez zadaće nije moguće prisustvovati seminaru..</a:t>
            </a:r>
            <a:endParaRPr lang="hr-HR" sz="2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sz="2400" dirty="0">
                <a:latin typeface="Arial" panose="020B0604020202020204" pitchFamily="34" charset="0"/>
                <a:ea typeface="Times New Roman" panose="02020603050405020304" pitchFamily="18" charset="0"/>
              </a:rPr>
              <a:t>Studenti su dužni aktivno sudjelovati u nastavi pitanjima, sugestijama, kritikama i ostalim oblicima akademske komunikacije.</a:t>
            </a:r>
            <a:endParaRPr lang="hr-HR" sz="2400" dirty="0">
              <a:latin typeface="Times New Roman" panose="02020603050405020304" pitchFamily="18" charset="0"/>
              <a:ea typeface="Times New Roman" panose="02020603050405020304" pitchFamily="18" charset="0"/>
            </a:endParaRPr>
          </a:p>
          <a:p>
            <a:endParaRPr lang="hr-HR" sz="2400" dirty="0"/>
          </a:p>
        </p:txBody>
      </p:sp>
    </p:spTree>
    <p:extLst>
      <p:ext uri="{BB962C8B-B14F-4D97-AF65-F5344CB8AC3E}">
        <p14:creationId xmlns:p14="http://schemas.microsoft.com/office/powerpoint/2010/main" val="89081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Provjera znanja</a:t>
            </a:r>
            <a:endParaRPr lang="hr-HR" dirty="0"/>
          </a:p>
        </p:txBody>
      </p:sp>
      <p:sp>
        <p:nvSpPr>
          <p:cNvPr id="3" name="Content Placeholder 2"/>
          <p:cNvSpPr>
            <a:spLocks noGrp="1"/>
          </p:cNvSpPr>
          <p:nvPr>
            <p:ph idx="1"/>
          </p:nvPr>
        </p:nvSpPr>
        <p:spPr/>
        <p:txBody>
          <a:bodyPr>
            <a:normAutofit/>
          </a:bodyPr>
          <a:lstStyle/>
          <a:p>
            <a:pPr>
              <a:spcAft>
                <a:spcPts val="0"/>
              </a:spcAft>
            </a:pPr>
            <a:r>
              <a:rPr lang="hr-HR" sz="2800" dirty="0">
                <a:latin typeface="Arial" panose="020B0604020202020204" pitchFamily="34" charset="0"/>
                <a:ea typeface="Times New Roman" panose="02020603050405020304" pitchFamily="18" charset="0"/>
              </a:rPr>
              <a:t>Znanje će se provjeravati tijekom semestra preko domaćih zadaća i nakon završetka nastave pismenim ispitom. Ukoliko student ne preda sve domaće zadaće, ne može pristupiti pismenom ispitu.</a:t>
            </a:r>
            <a:endParaRPr lang="hr-HR" sz="2800" dirty="0">
              <a:latin typeface="Times New Roman" panose="02020603050405020304" pitchFamily="18" charset="0"/>
              <a:ea typeface="Times New Roman" panose="02020603050405020304" pitchFamily="18" charset="0"/>
            </a:endParaRPr>
          </a:p>
          <a:p>
            <a:endParaRPr lang="hr-HR" sz="2800" dirty="0"/>
          </a:p>
        </p:txBody>
      </p:sp>
    </p:spTree>
    <p:extLst>
      <p:ext uri="{BB962C8B-B14F-4D97-AF65-F5344CB8AC3E}">
        <p14:creationId xmlns:p14="http://schemas.microsoft.com/office/powerpoint/2010/main" val="1126380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Literatura</a:t>
            </a:r>
            <a:endParaRPr lang="hr-HR" dirty="0"/>
          </a:p>
        </p:txBody>
      </p:sp>
      <p:sp>
        <p:nvSpPr>
          <p:cNvPr id="3" name="Content Placeholder 2"/>
          <p:cNvSpPr>
            <a:spLocks noGrp="1"/>
          </p:cNvSpPr>
          <p:nvPr>
            <p:ph idx="1"/>
          </p:nvPr>
        </p:nvSpPr>
        <p:spPr/>
        <p:txBody>
          <a:bodyPr/>
          <a:lstStyle/>
          <a:p>
            <a:pPr>
              <a:spcAft>
                <a:spcPts val="0"/>
              </a:spcAft>
            </a:pPr>
            <a:r>
              <a:rPr lang="hr-HR" dirty="0">
                <a:latin typeface="Arial" panose="020B0604020202020204" pitchFamily="34" charset="0"/>
                <a:ea typeface="Times New Roman" panose="02020603050405020304" pitchFamily="18" charset="0"/>
              </a:rPr>
              <a:t>Literatura će se sastojati od tekstova na hrvatskom i engleskom jeziku, kao i od Power </a:t>
            </a:r>
            <a:r>
              <a:rPr lang="hr-HR" dirty="0" err="1">
                <a:latin typeface="Arial" panose="020B0604020202020204" pitchFamily="34" charset="0"/>
                <a:ea typeface="Times New Roman" panose="02020603050405020304" pitchFamily="18" charset="0"/>
              </a:rPr>
              <a:t>Point</a:t>
            </a:r>
            <a:r>
              <a:rPr lang="hr-HR" dirty="0">
                <a:latin typeface="Arial" panose="020B0604020202020204" pitchFamily="34" charset="0"/>
                <a:ea typeface="Times New Roman" panose="02020603050405020304" pitchFamily="18" charset="0"/>
              </a:rPr>
              <a:t> prezentacija s predavanja. Po potrebi predavač će uputiti na dodatnu literaturu (internetske stranice, knjige i zasebni tekstovi).</a:t>
            </a:r>
            <a:endParaRPr lang="hr-HR" dirty="0">
              <a:latin typeface="Times New Roman" panose="02020603050405020304" pitchFamily="18" charset="0"/>
              <a:ea typeface="Times New Roman" panose="02020603050405020304" pitchFamily="18" charset="0"/>
            </a:endParaRPr>
          </a:p>
          <a:p>
            <a:pPr>
              <a:spcAft>
                <a:spcPts val="0"/>
              </a:spcAft>
            </a:pPr>
            <a:r>
              <a:rPr lang="hr-HR" dirty="0">
                <a:latin typeface="Arial" panose="020B0604020202020204" pitchFamily="34" charset="0"/>
                <a:ea typeface="Times New Roman" panose="02020603050405020304" pitchFamily="18" charset="0"/>
              </a:rPr>
              <a:t>Temeljna literatura je</a:t>
            </a:r>
            <a:r>
              <a:rPr lang="hr-HR" dirty="0" smtClean="0">
                <a:latin typeface="Arial" panose="020B0604020202020204" pitchFamily="34" charset="0"/>
                <a:ea typeface="Times New Roman" panose="02020603050405020304" pitchFamily="18" charset="0"/>
              </a:rPr>
              <a:t>:</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err="1">
                <a:latin typeface="Arial" panose="020B0604020202020204" pitchFamily="34" charset="0"/>
                <a:ea typeface="Times New Roman" panose="02020603050405020304" pitchFamily="18" charset="0"/>
              </a:rPr>
              <a:t>Fowler</a:t>
            </a:r>
            <a:r>
              <a:rPr lang="hr-HR" dirty="0">
                <a:latin typeface="Arial" panose="020B0604020202020204" pitchFamily="34" charset="0"/>
                <a:ea typeface="Times New Roman" panose="02020603050405020304" pitchFamily="18" charset="0"/>
              </a:rPr>
              <a:t>, </a:t>
            </a:r>
            <a:r>
              <a:rPr lang="hr-HR" dirty="0" err="1">
                <a:latin typeface="Arial" panose="020B0604020202020204" pitchFamily="34" charset="0"/>
                <a:ea typeface="Times New Roman" panose="02020603050405020304" pitchFamily="18" charset="0"/>
              </a:rPr>
              <a:t>Ramsey</a:t>
            </a:r>
            <a:r>
              <a:rPr lang="hr-HR" dirty="0">
                <a:latin typeface="Arial" panose="020B0604020202020204" pitchFamily="34" charset="0"/>
                <a:ea typeface="Times New Roman" panose="02020603050405020304" pitchFamily="18" charset="0"/>
              </a:rPr>
              <a:t> H, </a:t>
            </a:r>
            <a:r>
              <a:rPr lang="hr-HR" dirty="0" err="1">
                <a:latin typeface="Arial" panose="020B0604020202020204" pitchFamily="34" charset="0"/>
                <a:ea typeface="Times New Roman" panose="02020603050405020304" pitchFamily="18" charset="0"/>
              </a:rPr>
              <a:t>and</a:t>
            </a:r>
            <a:r>
              <a:rPr lang="hr-HR" dirty="0">
                <a:latin typeface="Arial" panose="020B0604020202020204" pitchFamily="34" charset="0"/>
                <a:ea typeface="Times New Roman" panose="02020603050405020304" pitchFamily="18" charset="0"/>
              </a:rPr>
              <a:t> Jane E. Aaron. </a:t>
            </a:r>
            <a:r>
              <a:rPr lang="hr-HR" i="1" dirty="0" err="1">
                <a:latin typeface="Arial" panose="020B0604020202020204" pitchFamily="34" charset="0"/>
                <a:ea typeface="Times New Roman" panose="02020603050405020304" pitchFamily="18" charset="0"/>
              </a:rPr>
              <a:t>The</a:t>
            </a:r>
            <a:r>
              <a:rPr lang="hr-HR" i="1" dirty="0">
                <a:latin typeface="Arial" panose="020B0604020202020204" pitchFamily="34" charset="0"/>
                <a:ea typeface="Times New Roman" panose="02020603050405020304" pitchFamily="18" charset="0"/>
              </a:rPr>
              <a:t> </a:t>
            </a:r>
            <a:r>
              <a:rPr lang="hr-HR" i="1" dirty="0" err="1">
                <a:latin typeface="Arial" panose="020B0604020202020204" pitchFamily="34" charset="0"/>
                <a:ea typeface="Times New Roman" panose="02020603050405020304" pitchFamily="18" charset="0"/>
              </a:rPr>
              <a:t>Little</a:t>
            </a:r>
            <a:r>
              <a:rPr lang="hr-HR" i="1" dirty="0">
                <a:latin typeface="Arial" panose="020B0604020202020204" pitchFamily="34" charset="0"/>
                <a:ea typeface="Times New Roman" panose="02020603050405020304" pitchFamily="18" charset="0"/>
              </a:rPr>
              <a:t>, Brown Handbook</a:t>
            </a:r>
            <a:r>
              <a:rPr lang="hr-HR" dirty="0">
                <a:latin typeface="Arial" panose="020B0604020202020204" pitchFamily="34" charset="0"/>
                <a:ea typeface="Times New Roman" panose="02020603050405020304" pitchFamily="18" charset="0"/>
              </a:rPr>
              <a:t>.10th </a:t>
            </a:r>
            <a:r>
              <a:rPr lang="hr-HR" dirty="0" err="1">
                <a:latin typeface="Arial" panose="020B0604020202020204" pitchFamily="34" charset="0"/>
                <a:ea typeface="Times New Roman" panose="02020603050405020304" pitchFamily="18" charset="0"/>
              </a:rPr>
              <a:t>ed</a:t>
            </a:r>
            <a:r>
              <a:rPr lang="hr-HR" dirty="0">
                <a:latin typeface="Arial" panose="020B0604020202020204" pitchFamily="34" charset="0"/>
                <a:ea typeface="Times New Roman" panose="02020603050405020304" pitchFamily="18" charset="0"/>
              </a:rPr>
              <a:t>. New York: </a:t>
            </a:r>
            <a:r>
              <a:rPr lang="hr-HR" dirty="0" err="1">
                <a:latin typeface="Arial" panose="020B0604020202020204" pitchFamily="34" charset="0"/>
                <a:ea typeface="Times New Roman" panose="02020603050405020304" pitchFamily="18" charset="0"/>
              </a:rPr>
              <a:t>Pearson</a:t>
            </a:r>
            <a:r>
              <a:rPr lang="hr-HR" dirty="0">
                <a:latin typeface="Arial" panose="020B0604020202020204" pitchFamily="34" charset="0"/>
                <a:ea typeface="Times New Roman" panose="02020603050405020304" pitchFamily="18" charset="0"/>
              </a:rPr>
              <a:t> </a:t>
            </a:r>
            <a:r>
              <a:rPr lang="hr-HR" dirty="0" err="1">
                <a:latin typeface="Arial" panose="020B0604020202020204" pitchFamily="34" charset="0"/>
                <a:ea typeface="Times New Roman" panose="02020603050405020304" pitchFamily="18" charset="0"/>
              </a:rPr>
              <a:t>Longman</a:t>
            </a:r>
            <a:r>
              <a:rPr lang="hr-HR" dirty="0">
                <a:latin typeface="Arial" panose="020B0604020202020204" pitchFamily="34" charset="0"/>
                <a:ea typeface="Times New Roman" panose="02020603050405020304" pitchFamily="18" charset="0"/>
              </a:rPr>
              <a:t>, 2007. (izabrana poglavlja)</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err="1">
                <a:latin typeface="Arial" panose="020B0604020202020204" pitchFamily="34" charset="0"/>
                <a:ea typeface="Times New Roman" panose="02020603050405020304" pitchFamily="18" charset="0"/>
              </a:rPr>
              <a:t>Okasha</a:t>
            </a:r>
            <a:r>
              <a:rPr lang="hr-HR" dirty="0">
                <a:latin typeface="Arial" panose="020B0604020202020204" pitchFamily="34" charset="0"/>
                <a:ea typeface="Times New Roman" panose="02020603050405020304" pitchFamily="18" charset="0"/>
              </a:rPr>
              <a:t>, Samir. </a:t>
            </a:r>
            <a:r>
              <a:rPr lang="hr-HR" i="1" dirty="0">
                <a:latin typeface="Arial" panose="020B0604020202020204" pitchFamily="34" charset="0"/>
                <a:ea typeface="Times New Roman" panose="02020603050405020304" pitchFamily="18" charset="0"/>
              </a:rPr>
              <a:t>Filozofija nauke</a:t>
            </a:r>
            <a:r>
              <a:rPr lang="hr-HR" dirty="0">
                <a:latin typeface="Arial" panose="020B0604020202020204" pitchFamily="34" charset="0"/>
                <a:ea typeface="Times New Roman" panose="02020603050405020304" pitchFamily="18" charset="0"/>
              </a:rPr>
              <a:t>, Sarajevo: </a:t>
            </a:r>
            <a:r>
              <a:rPr lang="hr-HR" dirty="0" err="1">
                <a:latin typeface="Arial" panose="020B0604020202020204" pitchFamily="34" charset="0"/>
                <a:ea typeface="Times New Roman" panose="02020603050405020304" pitchFamily="18" charset="0"/>
              </a:rPr>
              <a:t>Šahinpašić</a:t>
            </a:r>
            <a:r>
              <a:rPr lang="hr-HR" dirty="0">
                <a:latin typeface="Arial" panose="020B0604020202020204" pitchFamily="34" charset="0"/>
                <a:ea typeface="Times New Roman" panose="02020603050405020304" pitchFamily="18" charset="0"/>
              </a:rPr>
              <a:t>, 2004. (izabrana poglavlja)</a:t>
            </a:r>
            <a:endParaRPr lang="hr-HR" dirty="0">
              <a:latin typeface="Times New Roman" panose="02020603050405020304" pitchFamily="18" charset="0"/>
              <a:ea typeface="Times New Roman" panose="02020603050405020304" pitchFamily="18" charset="0"/>
            </a:endParaRPr>
          </a:p>
          <a:p>
            <a:pPr marL="342900" indent="-342900">
              <a:spcAft>
                <a:spcPts val="0"/>
              </a:spcAft>
              <a:buFont typeface="Symbol" panose="05050102010706020507" pitchFamily="18" charset="2"/>
              <a:buChar char=""/>
              <a:tabLst>
                <a:tab pos="457200" algn="l"/>
              </a:tabLst>
            </a:pPr>
            <a:r>
              <a:rPr lang="hr-HR" dirty="0" err="1" smtClean="0">
                <a:latin typeface="Arial" panose="020B0604020202020204" pitchFamily="34" charset="0"/>
                <a:ea typeface="Times New Roman" panose="02020603050405020304" pitchFamily="18" charset="0"/>
              </a:rPr>
              <a:t>Elster</a:t>
            </a:r>
            <a:r>
              <a:rPr lang="hr-HR" dirty="0" smtClean="0">
                <a:latin typeface="Arial" panose="020B0604020202020204" pitchFamily="34" charset="0"/>
                <a:ea typeface="Times New Roman" panose="02020603050405020304" pitchFamily="18" charset="0"/>
              </a:rPr>
              <a:t>, John. </a:t>
            </a:r>
            <a:r>
              <a:rPr lang="hr-HR" i="1" dirty="0" smtClean="0">
                <a:latin typeface="Arial" panose="020B0604020202020204" pitchFamily="34" charset="0"/>
                <a:ea typeface="Times New Roman" panose="02020603050405020304" pitchFamily="18" charset="0"/>
              </a:rPr>
              <a:t>Uvod u društvene znanosti</a:t>
            </a:r>
            <a:r>
              <a:rPr lang="hr-HR" dirty="0" smtClean="0">
                <a:latin typeface="Arial" panose="020B0604020202020204" pitchFamily="34" charset="0"/>
                <a:ea typeface="Times New Roman" panose="02020603050405020304" pitchFamily="18" charset="0"/>
              </a:rPr>
              <a:t>, Zagreb: Jesenski i </a:t>
            </a:r>
            <a:r>
              <a:rPr lang="hr-HR" dirty="0" err="1" smtClean="0">
                <a:latin typeface="Arial" panose="020B0604020202020204" pitchFamily="34" charset="0"/>
                <a:ea typeface="Times New Roman" panose="02020603050405020304" pitchFamily="18" charset="0"/>
              </a:rPr>
              <a:t>Turk</a:t>
            </a:r>
            <a:r>
              <a:rPr lang="hr-HR" dirty="0" smtClean="0">
                <a:latin typeface="Arial" panose="020B0604020202020204" pitchFamily="34" charset="0"/>
                <a:ea typeface="Times New Roman" panose="02020603050405020304" pitchFamily="18" charset="0"/>
              </a:rPr>
              <a:t>, 2000. </a:t>
            </a:r>
            <a:r>
              <a:rPr lang="hr-HR" dirty="0">
                <a:latin typeface="Arial" panose="020B0604020202020204" pitchFamily="34" charset="0"/>
                <a:ea typeface="Times New Roman" panose="02020603050405020304" pitchFamily="18" charset="0"/>
              </a:rPr>
              <a:t>(izabrana poglavlja</a:t>
            </a:r>
            <a:r>
              <a:rPr lang="hr-HR" dirty="0" smtClean="0">
                <a:latin typeface="Arial" panose="020B0604020202020204" pitchFamily="34" charset="0"/>
                <a:ea typeface="Times New Roman" panose="02020603050405020304" pitchFamily="18" charset="0"/>
              </a:rPr>
              <a:t>)</a:t>
            </a:r>
            <a:endParaRPr lang="hr-HR"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hr-HR" dirty="0" err="1">
                <a:latin typeface="Arial" panose="020B0604020202020204" pitchFamily="34" charset="0"/>
                <a:ea typeface="Times New Roman" panose="02020603050405020304" pitchFamily="18" charset="0"/>
              </a:rPr>
              <a:t>Warburton</a:t>
            </a:r>
            <a:r>
              <a:rPr lang="hr-HR" dirty="0">
                <a:latin typeface="Arial" panose="020B0604020202020204" pitchFamily="34" charset="0"/>
                <a:ea typeface="Times New Roman" panose="02020603050405020304" pitchFamily="18" charset="0"/>
              </a:rPr>
              <a:t>, </a:t>
            </a:r>
            <a:r>
              <a:rPr lang="hr-HR" dirty="0" err="1">
                <a:latin typeface="Arial" panose="020B0604020202020204" pitchFamily="34" charset="0"/>
                <a:ea typeface="Times New Roman" panose="02020603050405020304" pitchFamily="18" charset="0"/>
              </a:rPr>
              <a:t>Nigel</a:t>
            </a:r>
            <a:r>
              <a:rPr lang="hr-HR" dirty="0">
                <a:latin typeface="Arial" panose="020B0604020202020204" pitchFamily="34" charset="0"/>
                <a:ea typeface="Times New Roman" panose="02020603050405020304" pitchFamily="18" charset="0"/>
              </a:rPr>
              <a:t>. </a:t>
            </a:r>
            <a:r>
              <a:rPr lang="hr-HR" i="1" dirty="0" err="1">
                <a:latin typeface="Arial" panose="020B0604020202020204" pitchFamily="34" charset="0"/>
                <a:ea typeface="Times New Roman" panose="02020603050405020304" pitchFamily="18" charset="0"/>
              </a:rPr>
              <a:t>Thinking</a:t>
            </a:r>
            <a:r>
              <a:rPr lang="hr-HR" i="1" dirty="0">
                <a:latin typeface="Arial" panose="020B0604020202020204" pitchFamily="34" charset="0"/>
                <a:ea typeface="Times New Roman" panose="02020603050405020304" pitchFamily="18" charset="0"/>
              </a:rPr>
              <a:t> A-Z</a:t>
            </a:r>
            <a:r>
              <a:rPr lang="hr-HR" dirty="0">
                <a:latin typeface="Arial" panose="020B0604020202020204" pitchFamily="34" charset="0"/>
                <a:ea typeface="Times New Roman" panose="02020603050405020304" pitchFamily="18" charset="0"/>
              </a:rPr>
              <a:t>, London: </a:t>
            </a:r>
            <a:r>
              <a:rPr lang="hr-HR" dirty="0" err="1">
                <a:latin typeface="Arial" panose="020B0604020202020204" pitchFamily="34" charset="0"/>
                <a:ea typeface="Times New Roman" panose="02020603050405020304" pitchFamily="18" charset="0"/>
              </a:rPr>
              <a:t>Routledge</a:t>
            </a:r>
            <a:r>
              <a:rPr lang="hr-HR" dirty="0">
                <a:latin typeface="Arial" panose="020B0604020202020204" pitchFamily="34" charset="0"/>
                <a:ea typeface="Times New Roman" panose="02020603050405020304" pitchFamily="18" charset="0"/>
              </a:rPr>
              <a:t>, 2000.</a:t>
            </a:r>
            <a:endParaRPr lang="hr-HR" dirty="0">
              <a:latin typeface="Times New Roman" panose="02020603050405020304" pitchFamily="18" charset="0"/>
              <a:ea typeface="Times New Roman" panose="02020603050405020304" pitchFamily="18" charset="0"/>
            </a:endParaRPr>
          </a:p>
          <a:p>
            <a:endParaRPr lang="hr-HR" dirty="0"/>
          </a:p>
        </p:txBody>
      </p:sp>
    </p:spTree>
    <p:extLst>
      <p:ext uri="{BB962C8B-B14F-4D97-AF65-F5344CB8AC3E}">
        <p14:creationId xmlns:p14="http://schemas.microsoft.com/office/powerpoint/2010/main" val="3084919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Kontakt i konzultacije				</a:t>
            </a:r>
            <a:endParaRPr lang="hr-HR" dirty="0"/>
          </a:p>
        </p:txBody>
      </p:sp>
      <p:sp>
        <p:nvSpPr>
          <p:cNvPr id="3" name="Content Placeholder 2"/>
          <p:cNvSpPr>
            <a:spLocks noGrp="1"/>
          </p:cNvSpPr>
          <p:nvPr>
            <p:ph idx="1"/>
          </p:nvPr>
        </p:nvSpPr>
        <p:spPr/>
        <p:txBody>
          <a:bodyPr/>
          <a:lstStyle/>
          <a:p>
            <a:pPr>
              <a:spcAft>
                <a:spcPts val="0"/>
              </a:spcAft>
            </a:pPr>
            <a:r>
              <a:rPr lang="hr-HR" sz="2800" dirty="0">
                <a:latin typeface="Arial" panose="020B0604020202020204" pitchFamily="34" charset="0"/>
                <a:ea typeface="Times New Roman" panose="02020603050405020304" pitchFamily="18" charset="0"/>
              </a:rPr>
              <a:t>Dario Pavić – soba 13, tel. 245 76 52, e-pošta: </a:t>
            </a:r>
            <a:r>
              <a:rPr lang="hr-HR" sz="2800" u="sng" dirty="0">
                <a:solidFill>
                  <a:srgbClr val="0000FF"/>
                </a:solidFill>
                <a:latin typeface="Arial" panose="020B0604020202020204" pitchFamily="34" charset="0"/>
                <a:ea typeface="Times New Roman" panose="02020603050405020304" pitchFamily="18" charset="0"/>
                <a:hlinkClick r:id="rId2"/>
              </a:rPr>
              <a:t>dpavic@hrstud.hr</a:t>
            </a:r>
            <a:endParaRPr lang="hr-HR" sz="2800" dirty="0">
              <a:latin typeface="Times New Roman" panose="02020603050405020304" pitchFamily="18" charset="0"/>
              <a:ea typeface="Times New Roman" panose="02020603050405020304" pitchFamily="18" charset="0"/>
            </a:endParaRPr>
          </a:p>
          <a:p>
            <a:pPr>
              <a:spcAft>
                <a:spcPts val="0"/>
              </a:spcAft>
            </a:pPr>
            <a:r>
              <a:rPr lang="hr-HR" sz="2800" dirty="0">
                <a:latin typeface="Arial" panose="020B0604020202020204" pitchFamily="34" charset="0"/>
                <a:ea typeface="Times New Roman" panose="02020603050405020304" pitchFamily="18" charset="0"/>
              </a:rPr>
              <a:t>Konzultacije su moguće tijekom cijelom radnog tjedna uz prethodnu najavu e-poštom barem 48h prije željenog termina, ili pola sata prije termina predavanja i seminara (za kraće konzultacije).</a:t>
            </a:r>
            <a:endParaRPr lang="hr-HR" sz="2800" dirty="0">
              <a:latin typeface="Times New Roman" panose="02020603050405020304" pitchFamily="18" charset="0"/>
              <a:ea typeface="Times New Roman" panose="02020603050405020304" pitchFamily="18" charset="0"/>
            </a:endParaRPr>
          </a:p>
          <a:p>
            <a:pPr>
              <a:spcAft>
                <a:spcPts val="0"/>
              </a:spcAft>
            </a:pPr>
            <a:r>
              <a:rPr lang="hr-HR" sz="2800" dirty="0">
                <a:latin typeface="Arial" panose="020B0604020202020204" pitchFamily="34" charset="0"/>
                <a:ea typeface="Times New Roman" panose="02020603050405020304" pitchFamily="18" charset="0"/>
              </a:rPr>
              <a:t> </a:t>
            </a:r>
            <a:endParaRPr lang="hr-HR" sz="2800" dirty="0">
              <a:latin typeface="Times New Roman" panose="02020603050405020304" pitchFamily="18" charset="0"/>
              <a:ea typeface="Times New Roman" panose="02020603050405020304" pitchFamily="18" charset="0"/>
            </a:endParaRPr>
          </a:p>
          <a:p>
            <a:endParaRPr lang="hr-HR" dirty="0"/>
          </a:p>
        </p:txBody>
      </p:sp>
    </p:spTree>
    <p:extLst>
      <p:ext uri="{BB962C8B-B14F-4D97-AF65-F5344CB8AC3E}">
        <p14:creationId xmlns:p14="http://schemas.microsoft.com/office/powerpoint/2010/main" val="4110500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Merlin!!!</a:t>
            </a:r>
            <a:endParaRPr lang="hr-HR" dirty="0"/>
          </a:p>
        </p:txBody>
      </p:sp>
      <p:sp>
        <p:nvSpPr>
          <p:cNvPr id="3" name="Content Placeholder 2"/>
          <p:cNvSpPr>
            <a:spLocks noGrp="1"/>
          </p:cNvSpPr>
          <p:nvPr>
            <p:ph idx="1"/>
          </p:nvPr>
        </p:nvSpPr>
        <p:spPr/>
        <p:txBody>
          <a:bodyPr>
            <a:normAutofit/>
          </a:bodyPr>
          <a:lstStyle/>
          <a:p>
            <a:r>
              <a:rPr lang="hr-HR" sz="3200" dirty="0" smtClean="0">
                <a:hlinkClick r:id="rId2"/>
              </a:rPr>
              <a:t>http</a:t>
            </a:r>
            <a:r>
              <a:rPr lang="hr-HR" sz="3200" dirty="0">
                <a:hlinkClick r:id="rId2"/>
              </a:rPr>
              <a:t>://moodle.srce.hr/2014-2015</a:t>
            </a:r>
            <a:r>
              <a:rPr lang="hr-HR" sz="3200" dirty="0" smtClean="0">
                <a:hlinkClick r:id="rId2"/>
              </a:rPr>
              <a:t>/</a:t>
            </a:r>
            <a:endParaRPr lang="hr-HR" sz="3200" dirty="0" smtClean="0"/>
          </a:p>
          <a:p>
            <a:endParaRPr lang="hr-HR" sz="3200" dirty="0"/>
          </a:p>
          <a:p>
            <a:pPr>
              <a:buFont typeface="Arial" panose="020B0604020202020204" pitchFamily="34" charset="0"/>
              <a:buChar char="•"/>
            </a:pPr>
            <a:r>
              <a:rPr lang="hr-HR" sz="3200" dirty="0" smtClean="0"/>
              <a:t>Sustav za e-učenje na kojem će biti dostupni materijali i na koji će </a:t>
            </a:r>
            <a:r>
              <a:rPr lang="hr-HR" sz="3200" smtClean="0"/>
              <a:t>se predavati zadaće</a:t>
            </a:r>
            <a:endParaRPr lang="hr-HR" sz="3200" dirty="0"/>
          </a:p>
        </p:txBody>
      </p:sp>
    </p:spTree>
    <p:extLst>
      <p:ext uri="{BB962C8B-B14F-4D97-AF65-F5344CB8AC3E}">
        <p14:creationId xmlns:p14="http://schemas.microsoft.com/office/powerpoint/2010/main" val="314438539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119</TotalTime>
  <Words>587</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Symbol</vt:lpstr>
      <vt:lpstr>Times New Roman</vt:lpstr>
      <vt:lpstr>Retrospect</vt:lpstr>
      <vt:lpstr>Uvod u znanstveni rad (2014/2015)</vt:lpstr>
      <vt:lpstr>Osnovne informacije</vt:lpstr>
      <vt:lpstr>Ciljevi i ishodi kolegija</vt:lpstr>
      <vt:lpstr>Ciljevi i ishodi kolegija</vt:lpstr>
      <vt:lpstr>Studentske obveze</vt:lpstr>
      <vt:lpstr>Provjera znanja</vt:lpstr>
      <vt:lpstr>Literatura</vt:lpstr>
      <vt:lpstr>Kontakt i konzultacije    </vt:lpstr>
      <vt:lpstr>Merlin!!!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Uvod u znanstveni rad (2014/2015)</dc:title>
  <dc:creator>Dario Pavić</dc:creator>
  <cp:lastModifiedBy>Dario Pavić</cp:lastModifiedBy>
  <cp:revision>7</cp:revision>
  <dcterms:created xsi:type="dcterms:W3CDTF">2014-09-29T12:18:02Z</dcterms:created>
  <dcterms:modified xsi:type="dcterms:W3CDTF">2015-10-25T12:55:21Z</dcterms:modified>
</cp:coreProperties>
</file>