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BAB7-8381-4D28-BA38-E33AF45D951B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8C8BAB7-8381-4D28-BA38-E33AF45D951B}" type="datetimeFigureOut">
              <a:rPr lang="hr-HR" smtClean="0"/>
              <a:t>25.10.2015.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B717B21-D958-4714-8571-BE66DEBD7ECD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rstud.unizg.h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Uvod u znanstveni rad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Dr. sc. Dario Pavić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48822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Hrvatski studiji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Voditelj Hrvatskih studija: prof. dr. sc. Josip Talanga</a:t>
            </a:r>
          </a:p>
          <a:p>
            <a:r>
              <a:rPr lang="hr-HR" b="1" dirty="0"/>
              <a:t>izv. prof. dr. </a:t>
            </a:r>
            <a:r>
              <a:rPr lang="hr-HR" b="1" dirty="0" err="1"/>
              <a:t>sc</a:t>
            </a:r>
            <a:r>
              <a:rPr lang="hr-HR" b="1" dirty="0"/>
              <a:t>. Tamara </a:t>
            </a:r>
            <a:r>
              <a:rPr lang="hr-HR" b="1" dirty="0" err="1"/>
              <a:t>Tvrtković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Povjerenica za nastavu i </a:t>
            </a:r>
            <a:r>
              <a:rPr lang="hr-HR" dirty="0" smtClean="0"/>
              <a:t>studente</a:t>
            </a:r>
          </a:p>
          <a:p>
            <a:r>
              <a:rPr lang="hr-HR" b="1" dirty="0"/>
              <a:t>izv. prof. dr. </a:t>
            </a:r>
            <a:r>
              <a:rPr lang="hr-HR" b="1" dirty="0" err="1"/>
              <a:t>sc</a:t>
            </a:r>
            <a:r>
              <a:rPr lang="hr-HR" b="1" dirty="0"/>
              <a:t>. Pavel Gregorić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Povjerenik za međunarodnu i međusveučilišnu </a:t>
            </a:r>
            <a:r>
              <a:rPr lang="hr-HR" dirty="0" smtClean="0"/>
              <a:t>suradnju</a:t>
            </a:r>
          </a:p>
          <a:p>
            <a:r>
              <a:rPr lang="hr-HR" b="1" dirty="0"/>
              <a:t>izv. prof. dr. </a:t>
            </a:r>
            <a:r>
              <a:rPr lang="hr-HR" b="1" dirty="0" err="1"/>
              <a:t>sc</a:t>
            </a:r>
            <a:r>
              <a:rPr lang="hr-HR" b="1" dirty="0"/>
              <a:t>. Tomislav </a:t>
            </a:r>
            <a:r>
              <a:rPr lang="hr-HR" b="1" dirty="0" err="1"/>
              <a:t>Bracanović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Povjerenik za poslijediplomske studije </a:t>
            </a:r>
            <a:endParaRPr lang="hr-HR" dirty="0" smtClean="0"/>
          </a:p>
          <a:p>
            <a:r>
              <a:rPr lang="hr-HR" b="1" dirty="0"/>
              <a:t>prof. dr. </a:t>
            </a:r>
            <a:r>
              <a:rPr lang="hr-HR" b="1" dirty="0" err="1"/>
              <a:t>sc</a:t>
            </a:r>
            <a:r>
              <a:rPr lang="hr-HR" b="1" dirty="0"/>
              <a:t>. Jasminka Despot </a:t>
            </a:r>
            <a:r>
              <a:rPr lang="hr-HR" b="1" dirty="0" err="1"/>
              <a:t>Lučanin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Povjerenica za znanost </a:t>
            </a:r>
            <a:endParaRPr lang="hr-HR" dirty="0" smtClean="0"/>
          </a:p>
          <a:p>
            <a:endParaRPr lang="hr-HR" dirty="0"/>
          </a:p>
          <a:p>
            <a:r>
              <a:rPr lang="hr-HR" dirty="0" smtClean="0"/>
              <a:t>Voditeljica knjižnice: </a:t>
            </a:r>
            <a:r>
              <a:rPr lang="hr-HR" smtClean="0"/>
              <a:t>Ružica Grbešić</a:t>
            </a:r>
            <a:endParaRPr lang="hr-HR" dirty="0" smtClean="0"/>
          </a:p>
          <a:p>
            <a:r>
              <a:rPr lang="hr-HR" dirty="0">
                <a:hlinkClick r:id="rId2"/>
              </a:rPr>
              <a:t>http://www.hrstud.unizg.hr</a:t>
            </a:r>
            <a:r>
              <a:rPr lang="hr-HR" dirty="0" smtClean="0">
                <a:hlinkClick r:id="rId2"/>
              </a:rPr>
              <a:t>/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23248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sveučilište?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Sveučilište (lat. universitas studiorum), institucija koja provodi visoko obrazovanje. Temelji se na nedjeljivosti visokog obrazovanja i znanstvenog, odnosno umjetničkog rada. U modernim zemljama sveučilišta spremaju visokokvalificirane stručnjake, daju studentima specijalna teorijska i praktična znanja, uvede ih u metode znanstvenog rada te su jedina ovlaštena davati akademske nazive. Radi toga predstavljaju važan čimbenik u ekonomskom, kulturnom, društvenom, gospodarskom, znanstvenom i umjetničkom razvoju. Tradicionalno uživaju autonomiju, što je jamstvo istraživačke slobode i slobode misli</a:t>
            </a:r>
            <a:r>
              <a:rPr lang="hr-HR" dirty="0" smtClean="0"/>
              <a:t>. – </a:t>
            </a:r>
            <a:r>
              <a:rPr lang="hr-HR" i="1" dirty="0" smtClean="0"/>
              <a:t>Wikipedija.hr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61123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sveučilište?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Sastoji se od sastavnica: fakulteta, akademija i odjela</a:t>
            </a:r>
          </a:p>
          <a:p>
            <a:r>
              <a:rPr lang="hr-HR" dirty="0" smtClean="0"/>
              <a:t>Hrvatski studiji - sveučilišni centar</a:t>
            </a:r>
          </a:p>
          <a:p>
            <a:r>
              <a:rPr lang="hr-HR" dirty="0" smtClean="0"/>
              <a:t>Rektor, prorektori i senat.</a:t>
            </a:r>
          </a:p>
          <a:p>
            <a:r>
              <a:rPr lang="hr-HR" dirty="0" smtClean="0"/>
              <a:t>Rektor je </a:t>
            </a:r>
            <a:r>
              <a:rPr lang="hr-HR" dirty="0"/>
              <a:t>čelnik i voditelj Sveučilišta,s pravima i obvezama ravnatelja </a:t>
            </a:r>
            <a:r>
              <a:rPr lang="hr-HR" dirty="0" smtClean="0"/>
              <a:t>ustanove</a:t>
            </a:r>
          </a:p>
          <a:p>
            <a:r>
              <a:rPr lang="hr-HR" dirty="0"/>
              <a:t>Rektoru u radu pomažu prorektori u skladu s odredbama Statuta i prijedlogom rektora </a:t>
            </a:r>
            <a:r>
              <a:rPr lang="hr-HR" dirty="0" smtClean="0"/>
              <a:t>na osnovu </a:t>
            </a:r>
            <a:r>
              <a:rPr lang="hr-HR" dirty="0"/>
              <a:t>njegovog programa. </a:t>
            </a:r>
            <a:endParaRPr lang="hr-HR" dirty="0" smtClean="0"/>
          </a:p>
          <a:p>
            <a:r>
              <a:rPr lang="hr-HR" dirty="0"/>
              <a:t>Senat je stručno vijeće Sveučilišta</a:t>
            </a:r>
            <a:r>
              <a:rPr lang="hr-HR" dirty="0" smtClean="0"/>
              <a:t>.</a:t>
            </a:r>
          </a:p>
          <a:p>
            <a:r>
              <a:rPr lang="hr-HR" dirty="0" smtClean="0"/>
              <a:t>Rektor Sveučilišta u Zagrebu: prof. dr. </a:t>
            </a:r>
            <a:r>
              <a:rPr lang="hr-HR" dirty="0" err="1" smtClean="0"/>
              <a:t>sc</a:t>
            </a:r>
            <a:r>
              <a:rPr lang="hr-HR" dirty="0" smtClean="0"/>
              <a:t>. Damir </a:t>
            </a:r>
            <a:r>
              <a:rPr lang="hr-HR" dirty="0" err="1" smtClean="0"/>
              <a:t>Boras</a:t>
            </a:r>
            <a:endParaRPr lang="hr-HR" dirty="0" smtClean="0"/>
          </a:p>
          <a:p>
            <a:r>
              <a:rPr lang="hr-HR" dirty="0" smtClean="0"/>
              <a:t>Više na www.unizg.hr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5599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Sveučilište u Zagrebu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Povijest Sveučilišta u Zagrebu počinje 23. rujna 1669. godine kada su diplomom rimskog cara i ugarsko-hrvatskog kralja Leopolda I. priznati status i povlastice sveučilišne ustanove tadašnjoj isusovačkoj Akademiji u slobodnom kraljevskom gradu Zagrebu</a:t>
            </a:r>
            <a:r>
              <a:rPr lang="hr-HR" dirty="0" smtClean="0"/>
              <a:t>. – </a:t>
            </a:r>
            <a:r>
              <a:rPr lang="hr-HR" i="1" dirty="0" smtClean="0"/>
              <a:t>Wikipedija.hr</a:t>
            </a:r>
          </a:p>
          <a:p>
            <a:r>
              <a:rPr lang="hr-HR" dirty="0"/>
              <a:t>Sveučilište u Zagrebu danas čine 29 fakulteta, 3 akademije, jedan interdisciplinarni studij i jedan sveučilišni centar, te Sveučilišni računski centar i studentski centri Zagrebu, Sisku i Varaždinu</a:t>
            </a:r>
            <a:r>
              <a:rPr lang="hr-HR" dirty="0" smtClean="0"/>
              <a:t>.</a:t>
            </a:r>
          </a:p>
          <a:p>
            <a:r>
              <a:rPr lang="hr-HR" dirty="0" smtClean="0"/>
              <a:t>Uz Sveučilište u Zagrebu U Hrvatskoj još </a:t>
            </a:r>
            <a:r>
              <a:rPr lang="hr-HR" dirty="0" smtClean="0"/>
              <a:t>osam </a:t>
            </a:r>
            <a:r>
              <a:rPr lang="hr-HR" dirty="0" smtClean="0"/>
              <a:t>javnih sveučilišta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1432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Fakulteti – tko je tko?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Dekan i prodekani</a:t>
            </a:r>
          </a:p>
          <a:p>
            <a:r>
              <a:rPr lang="hr-HR" dirty="0" smtClean="0"/>
              <a:t>Znanstvena, znanstveno-nastavna i suradnička zvanja</a:t>
            </a:r>
          </a:p>
          <a:p>
            <a:endParaRPr lang="hr-H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298664"/>
              </p:ext>
            </p:extLst>
          </p:nvPr>
        </p:nvGraphicFramePr>
        <p:xfrm>
          <a:off x="1043608" y="2780928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Znanstvena zvanja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Zn.-nastavna zvanja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Znanstveni savjetnik (trajno)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Redoviti profesor (trajno)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Znanstveni savjetnik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Redoviti profesor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Viši znanstveni suradnik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Izvanredni profesor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Znanstveni suradnik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Docent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Suradnička zvanja</a:t>
                      </a:r>
                      <a:endParaRPr lang="hr-H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hr-HR" dirty="0" smtClean="0"/>
                        <a:t>Postdoktorand (bivši viši asistent) – doktorat znanosti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hr-HR" dirty="0" smtClean="0"/>
                        <a:t>Asistent (bivši znanstveni novak*)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344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Fakulteti – tko je tko?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Od postdoktoranda prema „gore” – doktorat znanosti</a:t>
            </a:r>
          </a:p>
          <a:p>
            <a:r>
              <a:rPr lang="hr-HR" dirty="0" smtClean="0"/>
              <a:t>Asistent - na putu prema doktoratu</a:t>
            </a:r>
          </a:p>
          <a:p>
            <a:r>
              <a:rPr lang="hr-HR" dirty="0" smtClean="0"/>
              <a:t>Napredovanje objavljivanjem znanstvenih radova, knjiga, mentorstvom itd.</a:t>
            </a:r>
          </a:p>
          <a:p>
            <a:r>
              <a:rPr lang="hr-HR" dirty="0" smtClean="0"/>
              <a:t>Titule</a:t>
            </a:r>
          </a:p>
          <a:p>
            <a:pPr marL="0" indent="0">
              <a:buNone/>
            </a:pPr>
            <a:r>
              <a:rPr lang="hr-HR" dirty="0" smtClean="0"/>
              <a:t>Osoba koja je doktorirala: dr. sc.</a:t>
            </a:r>
          </a:p>
          <a:p>
            <a:pPr marL="0" indent="0">
              <a:buNone/>
            </a:pPr>
            <a:r>
              <a:rPr lang="hr-HR" dirty="0" smtClean="0"/>
              <a:t>Osoba koja je docent: doc. dr. sc.</a:t>
            </a:r>
          </a:p>
          <a:p>
            <a:pPr marL="0" indent="0">
              <a:buNone/>
            </a:pPr>
            <a:r>
              <a:rPr lang="hr-HR" dirty="0" smtClean="0"/>
              <a:t>Osoba koja je izvanredni profesor: izv. prof. dr. dc.</a:t>
            </a:r>
          </a:p>
          <a:p>
            <a:pPr marL="0" indent="0">
              <a:buNone/>
            </a:pPr>
            <a:r>
              <a:rPr lang="hr-HR" dirty="0"/>
              <a:t>Osoba koja je </a:t>
            </a:r>
            <a:r>
              <a:rPr lang="hr-HR" dirty="0" smtClean="0"/>
              <a:t>redoviti profesor: prof. dr. </a:t>
            </a:r>
            <a:r>
              <a:rPr lang="hr-HR" dirty="0" err="1" smtClean="0"/>
              <a:t>sc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r>
              <a:rPr lang="hr-HR" dirty="0" smtClean="0"/>
              <a:t>Osoba koja je magistar znanosti: mr. </a:t>
            </a:r>
            <a:r>
              <a:rPr lang="hr-HR" dirty="0"/>
              <a:t>s</a:t>
            </a:r>
            <a:r>
              <a:rPr lang="hr-HR" dirty="0" smtClean="0"/>
              <a:t>c. (staro)</a:t>
            </a:r>
          </a:p>
          <a:p>
            <a:pPr marL="0" indent="0">
              <a:buNone/>
            </a:pPr>
            <a:r>
              <a:rPr lang="hr-HR" dirty="0" smtClean="0"/>
              <a:t>Osoba koja je sveučilišni magistar: </a:t>
            </a:r>
            <a:r>
              <a:rPr lang="hr-HR" dirty="0" err="1" smtClean="0"/>
              <a:t>univ</a:t>
            </a:r>
            <a:r>
              <a:rPr lang="hr-HR" dirty="0" smtClean="0"/>
              <a:t>. </a:t>
            </a:r>
            <a:r>
              <a:rPr lang="hr-HR" dirty="0" err="1" smtClean="0"/>
              <a:t>mag</a:t>
            </a:r>
            <a:r>
              <a:rPr lang="hr-HR" dirty="0" smtClean="0"/>
              <a:t>. </a:t>
            </a:r>
            <a:r>
              <a:rPr lang="hr-HR" dirty="0" err="1"/>
              <a:t>s</a:t>
            </a:r>
            <a:r>
              <a:rPr lang="hr-HR" dirty="0" err="1" smtClean="0"/>
              <a:t>oc</a:t>
            </a:r>
            <a:r>
              <a:rPr lang="hr-HR" dirty="0" smtClean="0"/>
              <a:t>. (npr.)</a:t>
            </a:r>
          </a:p>
          <a:p>
            <a:pPr marL="0" indent="0">
              <a:buNone/>
            </a:pPr>
            <a:r>
              <a:rPr lang="hr-HR" dirty="0" smtClean="0"/>
              <a:t>Osoba koja je </a:t>
            </a:r>
            <a:r>
              <a:rPr lang="hr-HR" dirty="0" err="1" smtClean="0"/>
              <a:t>prvostupnik</a:t>
            </a:r>
            <a:r>
              <a:rPr lang="hr-HR" dirty="0" smtClean="0"/>
              <a:t>: bacc. soc. (npr.)  </a:t>
            </a:r>
          </a:p>
        </p:txBody>
      </p:sp>
    </p:spTree>
    <p:extLst>
      <p:ext uri="{BB962C8B-B14F-4D97-AF65-F5344CB8AC3E}">
        <p14:creationId xmlns:p14="http://schemas.microsoft.com/office/powerpoint/2010/main" val="1358519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Međunarodne titule (engleski)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700170"/>
              </p:ext>
            </p:extLst>
          </p:nvPr>
        </p:nvGraphicFramePr>
        <p:xfrm>
          <a:off x="539552" y="2204864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Hrvatski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Engleski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Bacc.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BA,</a:t>
                      </a:r>
                      <a:r>
                        <a:rPr lang="hr-HR" baseline="0" dirty="0" smtClean="0"/>
                        <a:t> BSc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Mag. / mr. sc.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MA, MSc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Dr. sc.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PhD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Docent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Assistant Professor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Izvanredni Profesor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Associate Professor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Redoviti Profesor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(Full) Professor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368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Vrste sveučilišnog studija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311435"/>
              </p:ext>
            </p:extLst>
          </p:nvPr>
        </p:nvGraphicFramePr>
        <p:xfrm>
          <a:off x="467544" y="1628800"/>
          <a:ext cx="8229600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1296144">
                <a:tc>
                  <a:txBody>
                    <a:bodyPr/>
                    <a:lstStyle/>
                    <a:p>
                      <a:r>
                        <a:rPr lang="hr-HR" b="0" dirty="0" smtClean="0">
                          <a:solidFill>
                            <a:schemeClr val="tx1"/>
                          </a:solidFill>
                        </a:rPr>
                        <a:t>Poslijediplomski studij – 3 godine – doktor/doktorica</a:t>
                      </a:r>
                      <a:r>
                        <a:rPr lang="hr-HR" b="0" baseline="0" dirty="0" smtClean="0">
                          <a:solidFill>
                            <a:schemeClr val="tx1"/>
                          </a:solidFill>
                        </a:rPr>
                        <a:t> znanosti</a:t>
                      </a:r>
                      <a:endParaRPr lang="hr-H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843608">
                <a:tc>
                  <a:txBody>
                    <a:bodyPr/>
                    <a:lstStyle/>
                    <a:p>
                      <a:r>
                        <a:rPr lang="hr-HR" dirty="0" smtClean="0"/>
                        <a:t>Diplomski</a:t>
                      </a:r>
                      <a:r>
                        <a:rPr lang="hr-HR" baseline="0" dirty="0" smtClean="0"/>
                        <a:t> studij – 1 ili 2 godine – magistar/magistra struke</a:t>
                      </a:r>
                      <a:endParaRPr lang="hr-HR" dirty="0"/>
                    </a:p>
                  </a:txBody>
                  <a:tcPr/>
                </a:tc>
              </a:tr>
              <a:tr h="1684784">
                <a:tc>
                  <a:txBody>
                    <a:bodyPr/>
                    <a:lstStyle/>
                    <a:p>
                      <a:r>
                        <a:rPr lang="hr-HR" dirty="0" smtClean="0"/>
                        <a:t>Preddiplomski studij – 3 ili 4</a:t>
                      </a:r>
                      <a:r>
                        <a:rPr lang="hr-HR" baseline="0" dirty="0" smtClean="0"/>
                        <a:t> godine – prvostupnik/ca (baccalaureus/baccalaurea)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594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Hrvatski studiji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Hrvatski studiji Sveučilišta u Zagrebu pokrenuti su i ustrojeni 16. studenoga 1992., isprva samo kao dvosemestralni Sveučilišni komparativni studij hrvatske filozofije i društva</a:t>
            </a:r>
            <a:r>
              <a:rPr lang="hr-HR" dirty="0" smtClean="0"/>
              <a:t>.</a:t>
            </a:r>
          </a:p>
          <a:p>
            <a:r>
              <a:rPr lang="hr-HR" dirty="0" smtClean="0"/>
              <a:t>Znanstveno-nastavna </a:t>
            </a:r>
            <a:r>
              <a:rPr lang="hr-HR" dirty="0"/>
              <a:t>i znanstvenoistraživačka djelatnost Hrvatskih studija odvija se unutar devet odjela: Odjela za edukacijske znanosti i izobrazbu nastavnika, Odjela za filozofiju, Odjela za filozofiju i religijske znanosti (koji čine nastavnici s Filozofskog fakulteta Družbe Isusove), Odjela za hrvatski latinitet, Odjela za komunikologiju, Odjela za kroatologiju, Odjela za povijest, Odjela za psihologiju i Odjela za psihologiju</a:t>
            </a:r>
            <a:r>
              <a:rPr lang="hr-HR" dirty="0" smtClean="0"/>
              <a:t>.</a:t>
            </a:r>
          </a:p>
          <a:p>
            <a:r>
              <a:rPr lang="hr-HR" dirty="0" smtClean="0"/>
              <a:t>Tri doktorska studija – povijest, kroatologija i filozofija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28127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135</TotalTime>
  <Words>641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Clarity</vt:lpstr>
      <vt:lpstr>Uvod u znanstveni rad</vt:lpstr>
      <vt:lpstr>Što je sveučilište?</vt:lpstr>
      <vt:lpstr>Što je sveučilište?</vt:lpstr>
      <vt:lpstr>Sveučilište u Zagrebu</vt:lpstr>
      <vt:lpstr>Fakulteti – tko je tko?</vt:lpstr>
      <vt:lpstr>Fakulteti – tko je tko?</vt:lpstr>
      <vt:lpstr>Međunarodne titule (engleski)</vt:lpstr>
      <vt:lpstr>Vrste sveučilišnog studija</vt:lpstr>
      <vt:lpstr>Hrvatski studiji</vt:lpstr>
      <vt:lpstr>Hrvatski studiji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Uvod u znanstveni rad</dc:title>
  <dc:creator>Dario</dc:creator>
  <cp:lastModifiedBy>Dario Pavić</cp:lastModifiedBy>
  <cp:revision>13</cp:revision>
  <dcterms:created xsi:type="dcterms:W3CDTF">2013-10-03T14:22:08Z</dcterms:created>
  <dcterms:modified xsi:type="dcterms:W3CDTF">2015-10-25T12:56:37Z</dcterms:modified>
</cp:coreProperties>
</file>