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8" r:id="rId9"/>
    <p:sldId id="287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8" r:id="rId27"/>
    <p:sldId id="309" r:id="rId28"/>
    <p:sldId id="311" r:id="rId29"/>
    <p:sldId id="312" r:id="rId30"/>
    <p:sldId id="315" r:id="rId31"/>
    <p:sldId id="306" r:id="rId32"/>
    <p:sldId id="322" r:id="rId33"/>
    <p:sldId id="320" r:id="rId34"/>
    <p:sldId id="323" r:id="rId35"/>
    <p:sldId id="324" r:id="rId36"/>
    <p:sldId id="326" r:id="rId37"/>
    <p:sldId id="325" r:id="rId38"/>
    <p:sldId id="327" r:id="rId39"/>
    <p:sldId id="271" r:id="rId40"/>
    <p:sldId id="272" r:id="rId41"/>
    <p:sldId id="27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70" d="100"/>
          <a:sy n="70" d="100"/>
        </p:scale>
        <p:origin x="65" y="62"/>
      </p:cViewPr>
      <p:guideLst/>
    </p:cSldViewPr>
  </p:slideViewPr>
  <p:outlineViewPr>
    <p:cViewPr>
      <p:scale>
        <a:sx n="33" d="100"/>
        <a:sy n="33" d="100"/>
      </p:scale>
      <p:origin x="0" y="-88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7874E-A81F-4191-8B40-6446D8D205A3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043C7A-4500-416C-8199-08C975F73ECE}">
      <dgm:prSet phldrT="[Text]"/>
      <dgm:spPr/>
      <dgm:t>
        <a:bodyPr/>
        <a:lstStyle/>
        <a:p>
          <a:r>
            <a:rPr lang="en-US" dirty="0"/>
            <a:t>Latency (</a:t>
          </a:r>
          <a:r>
            <a:rPr lang="en-US" dirty="0" err="1"/>
            <a:t>obitelj</a:t>
          </a:r>
          <a:r>
            <a:rPr lang="en-US" dirty="0"/>
            <a:t>, </a:t>
          </a:r>
          <a:r>
            <a:rPr lang="en-US" dirty="0" err="1"/>
            <a:t>obrazovanje</a:t>
          </a:r>
          <a:r>
            <a:rPr lang="en-US" dirty="0"/>
            <a:t>, </a:t>
          </a:r>
          <a:r>
            <a:rPr lang="en-US" dirty="0" err="1"/>
            <a:t>religija</a:t>
          </a:r>
          <a:r>
            <a:rPr lang="en-US" dirty="0"/>
            <a:t>)</a:t>
          </a:r>
        </a:p>
      </dgm:t>
    </dgm:pt>
    <dgm:pt modelId="{06AFB2C9-E801-4DC1-85AE-569E615C376C}" type="parTrans" cxnId="{10756F01-9B2C-465B-B7A4-9E865E637963}">
      <dgm:prSet/>
      <dgm:spPr/>
      <dgm:t>
        <a:bodyPr/>
        <a:lstStyle/>
        <a:p>
          <a:endParaRPr lang="en-US"/>
        </a:p>
      </dgm:t>
    </dgm:pt>
    <dgm:pt modelId="{C96F2280-E3BD-4E5D-8F5D-92BCA7F4A228}" type="sibTrans" cxnId="{10756F01-9B2C-465B-B7A4-9E865E637963}">
      <dgm:prSet/>
      <dgm:spPr/>
      <dgm:t>
        <a:bodyPr/>
        <a:lstStyle/>
        <a:p>
          <a:endParaRPr lang="en-US"/>
        </a:p>
      </dgm:t>
    </dgm:pt>
    <dgm:pt modelId="{2C61CB88-0781-4846-A972-6FC4C17E7591}">
      <dgm:prSet phldrT="[Text]"/>
      <dgm:spPr/>
      <dgm:t>
        <a:bodyPr/>
        <a:lstStyle/>
        <a:p>
          <a:r>
            <a:rPr lang="en-US" dirty="0"/>
            <a:t>Integration  (</a:t>
          </a:r>
          <a:r>
            <a:rPr lang="en-US" dirty="0" err="1"/>
            <a:t>pravni</a:t>
          </a:r>
          <a:r>
            <a:rPr lang="en-US" dirty="0"/>
            <a:t> </a:t>
          </a:r>
          <a:r>
            <a:rPr lang="en-US" dirty="0" err="1"/>
            <a:t>sustav</a:t>
          </a:r>
          <a:r>
            <a:rPr lang="en-US" dirty="0"/>
            <a:t>)</a:t>
          </a:r>
        </a:p>
      </dgm:t>
    </dgm:pt>
    <dgm:pt modelId="{0AD07B2A-7B0E-439B-8603-055A4AC3C600}" type="parTrans" cxnId="{F7237B43-485F-4876-8211-A19E9775092C}">
      <dgm:prSet/>
      <dgm:spPr/>
      <dgm:t>
        <a:bodyPr/>
        <a:lstStyle/>
        <a:p>
          <a:endParaRPr lang="en-US"/>
        </a:p>
      </dgm:t>
    </dgm:pt>
    <dgm:pt modelId="{1AA47782-77AE-45CB-AA07-49A58F1C9A27}" type="sibTrans" cxnId="{F7237B43-485F-4876-8211-A19E9775092C}">
      <dgm:prSet/>
      <dgm:spPr/>
      <dgm:t>
        <a:bodyPr/>
        <a:lstStyle/>
        <a:p>
          <a:endParaRPr lang="en-US"/>
        </a:p>
      </dgm:t>
    </dgm:pt>
    <dgm:pt modelId="{EF9B6BBD-5DD6-4795-A172-2D39D08D33A2}">
      <dgm:prSet phldrT="[Text]"/>
      <dgm:spPr/>
      <dgm:t>
        <a:bodyPr/>
        <a:lstStyle/>
        <a:p>
          <a:r>
            <a:rPr lang="en-US" dirty="0"/>
            <a:t>Goal attainment (</a:t>
          </a:r>
          <a:r>
            <a:rPr lang="en-US" dirty="0" err="1"/>
            <a:t>politika</a:t>
          </a:r>
          <a:r>
            <a:rPr lang="en-US" dirty="0"/>
            <a:t>)</a:t>
          </a:r>
        </a:p>
      </dgm:t>
    </dgm:pt>
    <dgm:pt modelId="{355552FF-902C-40CE-BD0A-F64A6ACC614D}" type="parTrans" cxnId="{D3330B76-5A88-43BB-AE5D-34071818A270}">
      <dgm:prSet/>
      <dgm:spPr/>
      <dgm:t>
        <a:bodyPr/>
        <a:lstStyle/>
        <a:p>
          <a:endParaRPr lang="en-US"/>
        </a:p>
      </dgm:t>
    </dgm:pt>
    <dgm:pt modelId="{76DC6301-EFB3-45A0-B560-A290F838E05E}" type="sibTrans" cxnId="{D3330B76-5A88-43BB-AE5D-34071818A270}">
      <dgm:prSet/>
      <dgm:spPr/>
      <dgm:t>
        <a:bodyPr/>
        <a:lstStyle/>
        <a:p>
          <a:endParaRPr lang="en-US"/>
        </a:p>
      </dgm:t>
    </dgm:pt>
    <dgm:pt modelId="{3A5EF96D-8B53-43B1-859E-9ED3409A97A1}">
      <dgm:prSet/>
      <dgm:spPr/>
      <dgm:t>
        <a:bodyPr/>
        <a:lstStyle/>
        <a:p>
          <a:r>
            <a:rPr lang="en-US" dirty="0"/>
            <a:t>Adaptation (</a:t>
          </a:r>
          <a:r>
            <a:rPr lang="en-US" dirty="0" err="1"/>
            <a:t>ekonomija</a:t>
          </a:r>
          <a:r>
            <a:rPr lang="en-US" dirty="0"/>
            <a:t>)</a:t>
          </a:r>
        </a:p>
      </dgm:t>
    </dgm:pt>
    <dgm:pt modelId="{90E982D3-3316-450E-B097-9C47BCF7E477}" type="parTrans" cxnId="{0B32E146-F939-4D66-A62D-E28264927C3A}">
      <dgm:prSet/>
      <dgm:spPr/>
      <dgm:t>
        <a:bodyPr/>
        <a:lstStyle/>
        <a:p>
          <a:endParaRPr lang="en-US"/>
        </a:p>
      </dgm:t>
    </dgm:pt>
    <dgm:pt modelId="{EFFCD72D-41FD-4F2D-BAD5-86505F160F23}" type="sibTrans" cxnId="{0B32E146-F939-4D66-A62D-E28264927C3A}">
      <dgm:prSet/>
      <dgm:spPr/>
      <dgm:t>
        <a:bodyPr/>
        <a:lstStyle/>
        <a:p>
          <a:endParaRPr lang="en-US"/>
        </a:p>
      </dgm:t>
    </dgm:pt>
    <dgm:pt modelId="{CC7AD072-1EE8-4FD4-8589-189EE398A00B}" type="pres">
      <dgm:prSet presAssocID="{4747874E-A81F-4191-8B40-6446D8D205A3}" presName="linear" presStyleCnt="0">
        <dgm:presLayoutVars>
          <dgm:animLvl val="lvl"/>
          <dgm:resizeHandles val="exact"/>
        </dgm:presLayoutVars>
      </dgm:prSet>
      <dgm:spPr/>
    </dgm:pt>
    <dgm:pt modelId="{60E2034E-4EC9-4E3D-A44A-29E522518259}" type="pres">
      <dgm:prSet presAssocID="{B9043C7A-4500-416C-8199-08C975F73E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06CB07-0C6E-4A0F-99C5-DE5D24271EC2}" type="pres">
      <dgm:prSet presAssocID="{C96F2280-E3BD-4E5D-8F5D-92BCA7F4A228}" presName="spacer" presStyleCnt="0"/>
      <dgm:spPr/>
    </dgm:pt>
    <dgm:pt modelId="{7DCB21F8-D4D5-4CE7-83F9-C4448B08C4B1}" type="pres">
      <dgm:prSet presAssocID="{2C61CB88-0781-4846-A972-6FC4C17E75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1F5386-0A31-46FB-ABE8-4872CAC0E702}" type="pres">
      <dgm:prSet presAssocID="{1AA47782-77AE-45CB-AA07-49A58F1C9A27}" presName="spacer" presStyleCnt="0"/>
      <dgm:spPr/>
    </dgm:pt>
    <dgm:pt modelId="{01971CAB-FCAB-4320-8967-EB904D87AC44}" type="pres">
      <dgm:prSet presAssocID="{EF9B6BBD-5DD6-4795-A172-2D39D08D33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E5A1640-2EB5-4B4B-8B01-4CC93D46DA25}" type="pres">
      <dgm:prSet presAssocID="{76DC6301-EFB3-45A0-B560-A290F838E05E}" presName="spacer" presStyleCnt="0"/>
      <dgm:spPr/>
    </dgm:pt>
    <dgm:pt modelId="{AFD18735-80AE-49CF-B612-301F6080E5E6}" type="pres">
      <dgm:prSet presAssocID="{3A5EF96D-8B53-43B1-859E-9ED3409A97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0756F01-9B2C-465B-B7A4-9E865E637963}" srcId="{4747874E-A81F-4191-8B40-6446D8D205A3}" destId="{B9043C7A-4500-416C-8199-08C975F73ECE}" srcOrd="0" destOrd="0" parTransId="{06AFB2C9-E801-4DC1-85AE-569E615C376C}" sibTransId="{C96F2280-E3BD-4E5D-8F5D-92BCA7F4A228}"/>
    <dgm:cxn modelId="{F0057A01-754A-4C00-AD5B-01C4A6A48BA2}" type="presOf" srcId="{EF9B6BBD-5DD6-4795-A172-2D39D08D33A2}" destId="{01971CAB-FCAB-4320-8967-EB904D87AC44}" srcOrd="0" destOrd="0" presId="urn:microsoft.com/office/officeart/2005/8/layout/vList2"/>
    <dgm:cxn modelId="{D8463508-95BE-4AA3-8B58-3DF1552B8663}" type="presOf" srcId="{3A5EF96D-8B53-43B1-859E-9ED3409A97A1}" destId="{AFD18735-80AE-49CF-B612-301F6080E5E6}" srcOrd="0" destOrd="0" presId="urn:microsoft.com/office/officeart/2005/8/layout/vList2"/>
    <dgm:cxn modelId="{B241203F-00A3-4C61-9E27-D0D5412AC3A5}" type="presOf" srcId="{2C61CB88-0781-4846-A972-6FC4C17E7591}" destId="{7DCB21F8-D4D5-4CE7-83F9-C4448B08C4B1}" srcOrd="0" destOrd="0" presId="urn:microsoft.com/office/officeart/2005/8/layout/vList2"/>
    <dgm:cxn modelId="{F7237B43-485F-4876-8211-A19E9775092C}" srcId="{4747874E-A81F-4191-8B40-6446D8D205A3}" destId="{2C61CB88-0781-4846-A972-6FC4C17E7591}" srcOrd="1" destOrd="0" parTransId="{0AD07B2A-7B0E-439B-8603-055A4AC3C600}" sibTransId="{1AA47782-77AE-45CB-AA07-49A58F1C9A27}"/>
    <dgm:cxn modelId="{0B32E146-F939-4D66-A62D-E28264927C3A}" srcId="{4747874E-A81F-4191-8B40-6446D8D205A3}" destId="{3A5EF96D-8B53-43B1-859E-9ED3409A97A1}" srcOrd="3" destOrd="0" parTransId="{90E982D3-3316-450E-B097-9C47BCF7E477}" sibTransId="{EFFCD72D-41FD-4F2D-BAD5-86505F160F23}"/>
    <dgm:cxn modelId="{D3330B76-5A88-43BB-AE5D-34071818A270}" srcId="{4747874E-A81F-4191-8B40-6446D8D205A3}" destId="{EF9B6BBD-5DD6-4795-A172-2D39D08D33A2}" srcOrd="2" destOrd="0" parTransId="{355552FF-902C-40CE-BD0A-F64A6ACC614D}" sibTransId="{76DC6301-EFB3-45A0-B560-A290F838E05E}"/>
    <dgm:cxn modelId="{0A3F0494-FE68-44CC-9B9C-06CF9C18921B}" type="presOf" srcId="{4747874E-A81F-4191-8B40-6446D8D205A3}" destId="{CC7AD072-1EE8-4FD4-8589-189EE398A00B}" srcOrd="0" destOrd="0" presId="urn:microsoft.com/office/officeart/2005/8/layout/vList2"/>
    <dgm:cxn modelId="{7199F3EF-46FF-48B0-BD50-8D906731E821}" type="presOf" srcId="{B9043C7A-4500-416C-8199-08C975F73ECE}" destId="{60E2034E-4EC9-4E3D-A44A-29E522518259}" srcOrd="0" destOrd="0" presId="urn:microsoft.com/office/officeart/2005/8/layout/vList2"/>
    <dgm:cxn modelId="{42C5E380-3A53-4870-9DB5-24E66F0817EB}" type="presParOf" srcId="{CC7AD072-1EE8-4FD4-8589-189EE398A00B}" destId="{60E2034E-4EC9-4E3D-A44A-29E522518259}" srcOrd="0" destOrd="0" presId="urn:microsoft.com/office/officeart/2005/8/layout/vList2"/>
    <dgm:cxn modelId="{2D8FCDA1-09EA-420A-9C6B-8CB62F9FA80D}" type="presParOf" srcId="{CC7AD072-1EE8-4FD4-8589-189EE398A00B}" destId="{EF06CB07-0C6E-4A0F-99C5-DE5D24271EC2}" srcOrd="1" destOrd="0" presId="urn:microsoft.com/office/officeart/2005/8/layout/vList2"/>
    <dgm:cxn modelId="{912E451A-7805-4D79-9D86-8061EF07D1F0}" type="presParOf" srcId="{CC7AD072-1EE8-4FD4-8589-189EE398A00B}" destId="{7DCB21F8-D4D5-4CE7-83F9-C4448B08C4B1}" srcOrd="2" destOrd="0" presId="urn:microsoft.com/office/officeart/2005/8/layout/vList2"/>
    <dgm:cxn modelId="{7A446E26-96CA-4BC5-B3CB-A6633B4C03A7}" type="presParOf" srcId="{CC7AD072-1EE8-4FD4-8589-189EE398A00B}" destId="{2A1F5386-0A31-46FB-ABE8-4872CAC0E702}" srcOrd="3" destOrd="0" presId="urn:microsoft.com/office/officeart/2005/8/layout/vList2"/>
    <dgm:cxn modelId="{6CB8D010-B7AA-4563-8FC5-A35EC08DF1FB}" type="presParOf" srcId="{CC7AD072-1EE8-4FD4-8589-189EE398A00B}" destId="{01971CAB-FCAB-4320-8967-EB904D87AC44}" srcOrd="4" destOrd="0" presId="urn:microsoft.com/office/officeart/2005/8/layout/vList2"/>
    <dgm:cxn modelId="{A8BB0E34-58AC-4993-B8C5-FB03A36A03B1}" type="presParOf" srcId="{CC7AD072-1EE8-4FD4-8589-189EE398A00B}" destId="{EE5A1640-2EB5-4B4B-8B01-4CC93D46DA25}" srcOrd="5" destOrd="0" presId="urn:microsoft.com/office/officeart/2005/8/layout/vList2"/>
    <dgm:cxn modelId="{070A576B-2344-48DD-978C-C9FC812342B4}" type="presParOf" srcId="{CC7AD072-1EE8-4FD4-8589-189EE398A00B}" destId="{AFD18735-80AE-49CF-B612-301F6080E5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2034E-4EC9-4E3D-A44A-29E522518259}">
      <dsp:nvSpPr>
        <dsp:cNvPr id="0" name=""/>
        <dsp:cNvSpPr/>
      </dsp:nvSpPr>
      <dsp:spPr>
        <a:xfrm>
          <a:off x="0" y="14982"/>
          <a:ext cx="7213602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Latency (</a:t>
          </a:r>
          <a:r>
            <a:rPr lang="en-US" sz="2600" kern="1200" dirty="0" err="1"/>
            <a:t>obitelj</a:t>
          </a:r>
          <a:r>
            <a:rPr lang="en-US" sz="2600" kern="1200" dirty="0"/>
            <a:t>, </a:t>
          </a:r>
          <a:r>
            <a:rPr lang="en-US" sz="2600" kern="1200" dirty="0" err="1"/>
            <a:t>obrazovanje</a:t>
          </a:r>
          <a:r>
            <a:rPr lang="en-US" sz="2600" kern="1200" dirty="0"/>
            <a:t>, </a:t>
          </a:r>
          <a:r>
            <a:rPr lang="en-US" sz="2600" kern="1200" dirty="0" err="1"/>
            <a:t>religija</a:t>
          </a:r>
          <a:r>
            <a:rPr lang="en-US" sz="2600" kern="1200" dirty="0"/>
            <a:t>)</a:t>
          </a:r>
        </a:p>
      </dsp:txBody>
      <dsp:txXfrm>
        <a:off x="30442" y="45424"/>
        <a:ext cx="7152718" cy="562726"/>
      </dsp:txXfrm>
    </dsp:sp>
    <dsp:sp modelId="{7DCB21F8-D4D5-4CE7-83F9-C4448B08C4B1}">
      <dsp:nvSpPr>
        <dsp:cNvPr id="0" name=""/>
        <dsp:cNvSpPr/>
      </dsp:nvSpPr>
      <dsp:spPr>
        <a:xfrm>
          <a:off x="0" y="713472"/>
          <a:ext cx="7213602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Integration  (</a:t>
          </a:r>
          <a:r>
            <a:rPr lang="en-US" sz="2600" kern="1200" dirty="0" err="1"/>
            <a:t>pravni</a:t>
          </a:r>
          <a:r>
            <a:rPr lang="en-US" sz="2600" kern="1200" dirty="0"/>
            <a:t> </a:t>
          </a:r>
          <a:r>
            <a:rPr lang="en-US" sz="2600" kern="1200" dirty="0" err="1"/>
            <a:t>sustav</a:t>
          </a:r>
          <a:r>
            <a:rPr lang="en-US" sz="2600" kern="1200" dirty="0"/>
            <a:t>)</a:t>
          </a:r>
        </a:p>
      </dsp:txBody>
      <dsp:txXfrm>
        <a:off x="30442" y="743914"/>
        <a:ext cx="7152718" cy="562726"/>
      </dsp:txXfrm>
    </dsp:sp>
    <dsp:sp modelId="{01971CAB-FCAB-4320-8967-EB904D87AC44}">
      <dsp:nvSpPr>
        <dsp:cNvPr id="0" name=""/>
        <dsp:cNvSpPr/>
      </dsp:nvSpPr>
      <dsp:spPr>
        <a:xfrm>
          <a:off x="0" y="1411962"/>
          <a:ext cx="7213602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Goal attainment (</a:t>
          </a:r>
          <a:r>
            <a:rPr lang="en-US" sz="2600" kern="1200" dirty="0" err="1"/>
            <a:t>politika</a:t>
          </a:r>
          <a:r>
            <a:rPr lang="en-US" sz="2600" kern="1200" dirty="0"/>
            <a:t>)</a:t>
          </a:r>
        </a:p>
      </dsp:txBody>
      <dsp:txXfrm>
        <a:off x="30442" y="1442404"/>
        <a:ext cx="7152718" cy="562726"/>
      </dsp:txXfrm>
    </dsp:sp>
    <dsp:sp modelId="{AFD18735-80AE-49CF-B612-301F6080E5E6}">
      <dsp:nvSpPr>
        <dsp:cNvPr id="0" name=""/>
        <dsp:cNvSpPr/>
      </dsp:nvSpPr>
      <dsp:spPr>
        <a:xfrm>
          <a:off x="0" y="2110452"/>
          <a:ext cx="7213602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Adaptation (</a:t>
          </a:r>
          <a:r>
            <a:rPr lang="en-US" sz="2600" kern="1200" dirty="0" err="1"/>
            <a:t>ekonomija</a:t>
          </a:r>
          <a:r>
            <a:rPr lang="en-US" sz="2600" kern="1200" dirty="0"/>
            <a:t>)</a:t>
          </a:r>
        </a:p>
      </dsp:txBody>
      <dsp:txXfrm>
        <a:off x="30442" y="2140894"/>
        <a:ext cx="7152718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787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347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173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62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541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909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426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442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409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775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96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E5DC-35B4-4B50-902D-4CE7AAFF86C7}" type="datetimeFigureOut">
              <a:rPr lang="hr-HR" smtClean="0"/>
              <a:t>7.5.2026.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CFED-036D-4785-9AA5-7B4B5BE776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410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UXIv5Q0k8w&amp;t=91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8" y="648584"/>
            <a:ext cx="10101943" cy="627426"/>
          </a:xfrm>
        </p:spPr>
        <p:txBody>
          <a:bodyPr>
            <a:normAutofit/>
          </a:bodyPr>
          <a:lstStyle/>
          <a:p>
            <a:r>
              <a:rPr lang="hr-HR" sz="3600" b="1" noProof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Strukturalni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funkcionalizam u sociologiji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2" y="4528251"/>
            <a:ext cx="48129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Fakultet hrvatskih studija </a:t>
            </a:r>
          </a:p>
          <a:p>
            <a:pPr>
              <a:lnSpc>
                <a:spcPct val="150000"/>
              </a:lnSpc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Odsjek za s</a:t>
            </a:r>
            <a:r>
              <a:rPr lang="en-GB" altLang="sr-Latn-RS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ociologiju</a:t>
            </a: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</a:t>
            </a:r>
            <a:r>
              <a:rPr lang="en-GB" altLang="sr-Latn-RS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ociološke</a:t>
            </a:r>
            <a:r>
              <a:rPr lang="en-GB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sr-Latn-RS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teme</a:t>
            </a:r>
            <a:r>
              <a:rPr lang="en-GB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GB" altLang="sr-Latn-RS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perspektive</a:t>
            </a:r>
            <a:r>
              <a:rPr lang="en-GB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1</a:t>
            </a: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prof. dr. sc. Renato Matić </a:t>
            </a:r>
          </a:p>
          <a:p>
            <a:pPr>
              <a:lnSpc>
                <a:spcPct val="150000"/>
              </a:lnSpc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doc.</a:t>
            </a:r>
            <a:r>
              <a:rPr lang="en-US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dr. sc. </a:t>
            </a: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Ivan Perkov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2" descr="Group Of People Background clipart - People, Collaboration, Tea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37" y="2442766"/>
            <a:ext cx="5524699" cy="34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08223" cy="4351338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najznačajniji američki </a:t>
            </a:r>
            <a:r>
              <a:rPr lang="hr-HR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sociology</a:t>
            </a:r>
            <a:r>
              <a:rPr lang="en-GB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</a:t>
            </a:r>
            <a:r>
              <a:rPr lang="en-GB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jedan</a:t>
            </a:r>
            <a:r>
              <a:rPr lang="en-GB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od </a:t>
            </a:r>
            <a:r>
              <a:rPr lang="en-GB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najznačajnijih</a:t>
            </a:r>
            <a:r>
              <a:rPr lang="en-GB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sociologa</a:t>
            </a:r>
            <a:r>
              <a:rPr lang="en-GB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uopće</a:t>
            </a:r>
            <a:b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Što imaju zajedničko škola, obitelj, država i </a:t>
            </a:r>
            <a:r>
              <a:rPr lang="hr-HR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algoritam?</a:t>
            </a:r>
            <a:endParaRPr lang="en-GB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hr-HR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Svi oblikuju ponašanje ljudi</a:t>
            </a: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Svi prenose pravila, očekivanja i uloge</a:t>
            </a: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Svi sudjeluju u održavanju ili mijenjanju društvenog poretka</a:t>
            </a: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Parsons je među prvima pokušao objasniti kako takvi sustavi funkcioniraju zajedno</a:t>
            </a:r>
          </a:p>
          <a:p>
            <a:pPr marL="0" indent="0" algn="l">
              <a:buNone/>
            </a:pPr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1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Zašto je Parsons važan?</a:t>
            </a: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Povezao je europsku sociološku tradiciju s američkom sociologijom</a:t>
            </a: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Bio je pod utjecajem Webera, </a:t>
            </a:r>
            <a:r>
              <a:rPr lang="hr-HR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Durkheima</a:t>
            </a:r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hr-HR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Pareta</a:t>
            </a:r>
            <a:endParaRPr lang="hr-HR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Razvio je jednu od najambicioznijih općih teorija društva</a:t>
            </a:r>
          </a:p>
          <a:p>
            <a:pPr algn="l"/>
            <a:r>
              <a:rPr lang="hr-HR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Dugo je bio dominantan autor u sociologiji, ali i meta snažnih kritika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5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7"/>
            <a:ext cx="7008223" cy="5561989"/>
          </a:xfrm>
        </p:spPr>
        <p:txBody>
          <a:bodyPr>
            <a:normAutofit fontScale="25000" lnSpcReduction="20000"/>
          </a:bodyPr>
          <a:lstStyle/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kao sustav</a:t>
            </a: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li društvo više nalik stroju ili kaosu?</a:t>
            </a: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li društvo samo skup nepovezanih pojedinaca?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 ipak postoji neka struktura koja povezuje različite dijelove cjeline?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tvrdi: društvo funkcionira kao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 međusobno povezanih dijelova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Zato se promjene u jednom dijelu društva odražavaju i na druge dijelove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“Parsons polazi od ideje da društvo nije nered ni slučajna masa ljudi. Ono ima strukturu. U njemu su institucije, uloge i norme povezane, pa promjena u jednom dijelu može uzrokovati posljedice u cijeloj cjelini.”</a:t>
            </a:r>
          </a:p>
          <a:p>
            <a:pPr marL="0" indent="0" algn="l">
              <a:buNone/>
            </a:pPr>
            <a:br>
              <a:rPr lang="hr-HR" sz="9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9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2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5167312"/>
          </a:xfrm>
        </p:spPr>
        <p:txBody>
          <a:bodyPr>
            <a:normAutofit fontScale="55000" lnSpcReduction="20000"/>
          </a:bodyPr>
          <a:lstStyle/>
          <a:p>
            <a:r>
              <a:rPr lang="hr-H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imaju zajedničko obitelj, škola, država i ekonomija?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 su to dijelovi istog društvenog sustava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Nijedna od tih institucija ne djeluje potpuno sama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Svaka ispunjava određenu ulogu u održavanju društvene cjeline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promatra kao mrežu povezanih funkcija </a:t>
            </a:r>
          </a:p>
          <a:p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Institucije</a:t>
            </a:r>
            <a:r>
              <a:rPr lang="hr-H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stabilni obrasci društvenog djelovanja koji uređuju važne dijelove života</a:t>
            </a:r>
            <a:endParaRPr lang="en-GB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Ovdje je važno da 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GB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mislite</a:t>
            </a:r>
            <a:r>
              <a:rPr lang="hr-H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kako Parsons samo nabraja institucije. </a:t>
            </a:r>
            <a:endParaRPr lang="en-GB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Njega zanima kako su one povezane i što rade za održavanje društva.</a:t>
            </a:r>
            <a:endParaRPr lang="en-GB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Obitelj socijalizira, škola prenosi znanja i norme, država organizira moć, ekonomija osigurava prilagodbu i resurse.”</a:t>
            </a:r>
          </a:p>
          <a:p>
            <a:pPr marL="0" indent="0" algn="l">
              <a:buNone/>
            </a:pPr>
            <a:br>
              <a:rPr lang="hr-HR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8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936758"/>
          </a:xfrm>
        </p:spPr>
        <p:txBody>
          <a:bodyPr>
            <a:normAutofit fontScale="25000" lnSpcReduction="20000"/>
          </a:bodyPr>
          <a:lstStyle/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Parsonsova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ideja</a:t>
            </a: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6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je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 se sastoji od međusobno povezanih dijelova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dijelovi ne postoje odvojeno, nego djeluju unutar cjeline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Stabilnost društva ovisi o njihovoj međusobnoj usklađenosti </a:t>
            </a:r>
          </a:p>
          <a:p>
            <a:pPr marL="0" indent="0">
              <a:buNone/>
            </a:pPr>
            <a:endParaRPr lang="hr-HR" sz="6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uređena cjelina sastavljena od dijelova koji su međusobno povezani i ovise jedni o drugima</a:t>
            </a:r>
          </a:p>
          <a:p>
            <a:pPr marL="0" indent="0">
              <a:buNone/>
            </a:pPr>
            <a:endParaRPr lang="hr-HR" sz="6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društvo promatra kao organiziranu cjelinu.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 što u organizmu srce, pluća i živčani sustav nisu odvojeni svjetovi, tako ni u društvu institucije nisu nepovezane.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zajedno omogućuju funkcioniranje cjeline.</a:t>
            </a:r>
          </a:p>
          <a:p>
            <a:pPr marL="0" indent="0" algn="l">
              <a:buNone/>
            </a:pPr>
            <a:br>
              <a:rPr lang="hr-HR" sz="3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8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25000" lnSpcReduction="20000"/>
          </a:bodyPr>
          <a:lstStyle/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Društveni sustav nije isto što i potpuni sklad</a:t>
            </a: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ne tvrdi da u društvu nema sukoba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Tvrdi da društvo ipak razvija mehanizme koji ga održavaju na okupu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Norme, vrijednosti i institucije smanjuju mogućnost potpunog raspada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nije prirodan, nego se stalno proizvodi i održava 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Društveni poredak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relativno stabilan obrazac odnosa, pravila i očekivanja u društvu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 je važna točka. Parsons ne kaže da je društvo savršeno i bez sukoba. On kaže da, unatoč sukobima, postoje mehanizmi koji omogućuju da društvo ipak opstane. To je za njega ključno pitanje.</a:t>
            </a:r>
          </a:p>
          <a:p>
            <a:pPr marL="0" indent="0" algn="l">
              <a:buNone/>
            </a:pPr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5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25000" lnSpcReduction="20000"/>
          </a:bodyPr>
          <a:lstStyle/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sustav održava stabilnost?</a:t>
            </a: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6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institucije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društvene uloge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 i vrijednosti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socijalizaciju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kontrolu odstupanja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6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6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smatra da društvena stabilnost ne nastaje sama od sebe.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se održava kroz institucije i kroz odgoj pojedinca.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 uče što se od njih očekuje, prihvaćaju društvene uloge i uglavnom djeluju unutar tih okvira.</a:t>
            </a:r>
          </a:p>
          <a:p>
            <a:pPr marL="0" indent="0" algn="l">
              <a:buNone/>
            </a:pPr>
            <a:br>
              <a:rPr lang="hr-HR" sz="8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80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76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32500" lnSpcReduction="20000"/>
          </a:bodyPr>
          <a:lstStyle/>
          <a:p>
            <a:r>
              <a:rPr lang="hr-HR" sz="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Primjer: obrazovni sustav</a:t>
            </a:r>
            <a:endParaRPr lang="en-GB" sz="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4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Škola nije samo mjesto prijenosa znanja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prenosi i </a:t>
            </a:r>
            <a:r>
              <a:rPr lang="hr-HR" sz="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disciplinu, radne navike i društvena očekivanja</a:t>
            </a:r>
            <a:r>
              <a:rPr lang="hr-HR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 učenike kako funkcionirati unutar šireg društvenog sustava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Zato Parsons školu vidi kao važan dio održavanja društvenog reda</a:t>
            </a:r>
            <a:r>
              <a:rPr lang="hr-HR" sz="4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sz="4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6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bi rekao da škola ne služi samo učenju gradiva, nego i učenju društvenih pravila: dolazak na vrijeme, izvršavanje zadataka, prihvaćanje autoriteta, suradnja i natjecanje.</a:t>
            </a:r>
          </a:p>
          <a:p>
            <a:pPr marL="0" indent="0" algn="l">
              <a:buNone/>
            </a:pPr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Sažetak: društvo kao sustav</a:t>
            </a:r>
            <a:endParaRPr lang="en-GB" sz="4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4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4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je za Parsonsa </a:t>
            </a:r>
            <a:r>
              <a:rPr lang="hr-HR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uređena i povezana cjelina</a:t>
            </a:r>
            <a:r>
              <a:rPr lang="hr-HR" sz="4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4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Različite institucije zajedno održavaju društveni poredak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4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Stabilnost se ne podrazumijeva, nego se stalno proizvodi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4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Zato je ključno pitanje: </a:t>
            </a:r>
            <a:r>
              <a:rPr lang="hr-HR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drži društvo na okupu?</a:t>
            </a:r>
            <a:r>
              <a:rPr lang="hr-HR" sz="4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4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4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 Parsonsa prevedemo na jednostavan jezik, on nas pita jedno veliko pitanje: što drži društvo na okupu čak i onda kada je puno razlika, napetosti i sukoba?</a:t>
            </a:r>
          </a:p>
          <a:p>
            <a:pPr marL="0" indent="0" algn="l">
              <a:buNone/>
            </a:pPr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7"/>
            <a:ext cx="7008223" cy="4897681"/>
          </a:xfrm>
        </p:spPr>
        <p:txBody>
          <a:bodyPr>
            <a:normAutofit fontScale="25000" lnSpcReduction="20000"/>
          </a:bodyPr>
          <a:lstStyle/>
          <a:p>
            <a:br>
              <a:rPr lang="hr-HR" sz="8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Društvena akcija</a:t>
            </a:r>
          </a:p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Zašto ljudi ne djeluju nasumično?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 ne djeluju samo impulzivno ili instinktivno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Njihovo ponašanje usmjeravaju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ciljevi, norme i očekivanja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zato ne govori samo o ponašanju, nego o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društvenoj akciji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Akcija ima smisao i odvija se unutar društvenog okvira </a:t>
            </a:r>
          </a:p>
          <a:p>
            <a:pPr marL="0" indent="0">
              <a:buNone/>
            </a:pP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Društvena akcija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djelovanje usmjereno prema cilju, koje se odvija u određenoj situaciji i pod utjecajem normi i vrijednosti</a:t>
            </a: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želi pokazati da čovjek nije biće koje samo reagira.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 </a:t>
            </a:r>
            <a:r>
              <a:rPr lang="hr-HR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luju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prema ciljevima, ali pritom nikada nisu izvan društva. Njihovo djelovanje uvijek je povezano s pravilima, očekivanjima i ulogama.”</a:t>
            </a:r>
          </a:p>
          <a:p>
            <a:pPr marL="0" indent="0" algn="l">
              <a:buNone/>
            </a:pPr>
            <a:endParaRPr lang="hr-HR" sz="80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8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74" y="2210571"/>
            <a:ext cx="10515600" cy="4351338"/>
          </a:xfrm>
        </p:spPr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Struktura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Funkcija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Funkcionalni preduvjeti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Vrijednosni konsenzus</a:t>
            </a:r>
          </a:p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Društveni poredak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980" y="2210571"/>
            <a:ext cx="4580494" cy="25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24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Jesmo li slobodni ili nas društvo vodi?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Svaki pojedinac donosi odluke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 te odluke nisu potpuno izolirane ni potpuno privatne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njih utječu odgoj, kultura, norme i društvene uloge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pokušava povezati pojedinca i društvenu strukturu </a:t>
            </a:r>
          </a:p>
          <a:p>
            <a:pPr marL="0" indent="0">
              <a:buNone/>
            </a:pPr>
            <a:endParaRPr lang="en-GB" sz="6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 je jedno od velikih pitanja sociologije: koliko biramo sami, a koliko smo oblikovani društvom?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ne negira osobni izbor, ali smatra da se izbor uvijek odvija unutar društvenog okvira.”</a:t>
            </a:r>
          </a:p>
          <a:p>
            <a:pPr marL="0" indent="0" algn="l">
              <a:buNone/>
            </a:pPr>
            <a:br>
              <a:rPr lang="hr-HR" sz="62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sz="620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3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čega se sastoji društvena akcija?</a:t>
            </a: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društvenu akciju promatra kroz nekoliko elemenata: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onaj koji djeluje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ono što želi postići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situacija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okolnosti u kojima djeluje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 i vrijednosti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pravila i orijentiri koji usmjeravaju akciju </a:t>
            </a:r>
          </a:p>
          <a:p>
            <a:pPr marL="0" indent="0">
              <a:buNone/>
            </a:pP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Parsonsa akcija nije kaos. Ona ima svoju strukturu.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Netko djeluje, prema nekom cilju, u određenoj situaciji i pod utjecajem normi.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Zato akcija nikad nije samo privatna stvar pojedinca.</a:t>
            </a:r>
          </a:p>
          <a:p>
            <a:pPr marL="0" indent="0" algn="l">
              <a:buNone/>
            </a:pPr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73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Zašto su norme važne za akciju?</a:t>
            </a: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Čovjek ne bira uvijek samo ono što mu je korisno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Često bira ono što je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društveno prihvatljivo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 ograničavaju, ali i usmjeravaju djelovanje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normi bi društvena akcija bila nepredvidiva i kaotična 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društveno prihvaćena pravila koja usmjeravaju ponašanje</a:t>
            </a:r>
          </a:p>
          <a:p>
            <a:pPr marL="0" indent="0">
              <a:buNone/>
            </a:pP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smatra da akciju ne možemo razumjeti ako ignoriramo norme. Ljudi ne djeluju samo zato što nešto žele, nego i zato što znaju što se od njih očekuje.</a:t>
            </a:r>
          </a:p>
          <a:p>
            <a:pPr marL="0" indent="0" algn="l">
              <a:buNone/>
            </a:pPr>
            <a:br>
              <a:rPr lang="hr-HR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6866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Parsonsova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važna ideja</a:t>
            </a: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Društvena akcija uvijek je spoj: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osobnog cilja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društvene situacije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normativnog usmjerenja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Zato pojedinac nije ni potpuno slobodan ni potpuno određen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Djelovanje je uvijek smješteno između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izbora i društvenih očekivanja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 je srce </a:t>
            </a:r>
            <a:r>
              <a:rPr lang="hr-HR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Parsonsove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teorije akcije.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pokušava izbjeći dvije krajnosti: da je čovjek potpuno slobodan i da je potpuno određen.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njega je čovjek akter, ali akter koji djeluje u društvenom prostoru.</a:t>
            </a:r>
          </a:p>
          <a:p>
            <a:pPr marL="0" indent="0" algn="l">
              <a:buNone/>
            </a:pPr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91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1685438"/>
            <a:ext cx="7008223" cy="51725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Primjer: student na ispitu</a:t>
            </a: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položiti ispit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Situacija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ispitna pravila, profesor, vrijeme, gradivo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 i vrijednosti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poštenje, trud, odgovornost, zabrana varanja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Zaključa</a:t>
            </a:r>
            <a:r>
              <a:rPr lang="en-GB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najobičnija situacija pokazuje da je akcija uvijek i osobna i društvena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Želim</a:t>
            </a:r>
            <a:r>
              <a:rPr lang="en-GB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proći ispit, ali ne djeluje</a:t>
            </a:r>
            <a:r>
              <a:rPr lang="en-GB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praznom prostoru.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Postoje pravila, očekivanja i vrijednosti koje oblikuju njegovo ponašanje.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Upravo to Parsons naziva društvenom akcijom.</a:t>
            </a:r>
          </a:p>
          <a:p>
            <a:pPr algn="l"/>
            <a:br>
              <a:rPr lang="hr-HR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r-HR" sz="6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Parsons time želi objasniti?</a:t>
            </a:r>
            <a:endParaRPr lang="en-GB" sz="6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6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6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pojedinci djeluju unutar društva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je moguće da veliki broj ljudi uglavnom djeluje predvidivo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se osobni ciljevi povezuju s društvenim pravilima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6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društvo smanjuje kaos i povećava stabilnost </a:t>
            </a:r>
          </a:p>
          <a:p>
            <a:pPr marL="0" indent="0">
              <a:buNone/>
            </a:pPr>
            <a:endParaRPr lang="en-GB" sz="6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6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Parsonsova</a:t>
            </a:r>
            <a:r>
              <a:rPr lang="hr-HR" sz="6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teorija akcije dio je njegove šire teorije društvenog poretka. </a:t>
            </a:r>
            <a:endParaRPr lang="en-GB" sz="6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6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razumijemo kako ljudi djeluju, razumijemo i kako društvo ostaje relativno stabilno.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93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7"/>
            <a:ext cx="7008223" cy="54369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 i vrijednosti</a:t>
            </a:r>
          </a:p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zapravo drži društvo na okupu?</a:t>
            </a: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sila?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navika?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strah od kazne? </a:t>
            </a:r>
          </a:p>
          <a:p>
            <a:pPr marL="0" indent="0">
              <a:buNone/>
            </a:pPr>
            <a:b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se održava prije svega kroz norme i vrijednosti koje ljudi prihvaćaju</a:t>
            </a:r>
            <a:endParaRPr lang="hr-HR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Vrijednosti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opće predodžbe o tome što je dobro, važno i poželjno</a:t>
            </a:r>
            <a:b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konkretnija pravila ponašanja koja iz tih vrijednosti proizlaze</a:t>
            </a: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smatra da društvo ne opstaje samo zato što postoji policija, zakon ili neka vanjska prisila.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 opstaje zato što većina ljudi u velikoj mjeri prihvaća zajedničke vrijednosti i norme.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49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Zašto većina ljudi ipak ‘igra po pravilima’?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većina ljudi ne krši stalno pravila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nije samo pitanje kazne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kroz socijalizaciju ugrađuje norme u pojedinca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 često postupaju “ispravno” i kad ih nitko ne kontrolira </a:t>
            </a:r>
          </a:p>
          <a:p>
            <a:pPr marL="0" indent="0">
              <a:buNone/>
            </a:pPr>
            <a:endParaRPr lang="hr-H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 je za Parsonsa jako važno: društveni red ne počiva samo na prisili, nego i na unutarnjem prihvaćanju pravila. 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 uglavnom djeluju u skladu s normama jer su ih usvojili kao nešto normalno i ispravno.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3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Socijalizacija: kako društvo prenosi norme i vrijednosti?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obitelj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školu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vršnjačke skupine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religiju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kroz medije i institucije 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Socijalizacija</a:t>
            </a: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proces u kojem pojedinac usvaja norme, vrijednosti i obrasce ponašanja svoga društva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43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i vrijednosni konsenzus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ne može opstati bez minimalnog zajedničkog vrijednosnog temelja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ljudi se mogu razlikovati po interesima, ali moraju dijeliti barem neka osnovna pravila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 zajednički temelj Parsons naziva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vrijednosnim konsenzusom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Vrijednosni konsenzus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dovoljno slaganja oko temeljnih vrijednosti da društvo može stabilno funkcionirati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Ovdje Parsons polazi od ideje da potpuno podijeljeno društvo teško može opstati.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 postojati barem minimalni konsenzus oko toga što je legitimno, pravedno, dopušteno i poželjno.”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9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Struktura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42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Ukupni zbroj </a:t>
            </a:r>
            <a:r>
              <a:rPr lang="hr-HR" altLang="sr-Latn-RS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društvenih odnosa </a:t>
            </a: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kojima upravljaju norme</a:t>
            </a:r>
          </a:p>
          <a:p>
            <a:pPr>
              <a:buFontTx/>
              <a:buChar char="-"/>
            </a:pP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Odnosi među članovima uspostavljeni:</a:t>
            </a:r>
          </a:p>
          <a:p>
            <a:pPr marL="0" indent="0">
              <a:buNone/>
            </a:pP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vrijednostima</a:t>
            </a: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normama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391591"/>
            <a:ext cx="396240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21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 shema</a:t>
            </a: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svako društvo mora riješiti da bi preživjelo?</a:t>
            </a:r>
          </a:p>
          <a:p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tvrdi da svaki društveni sustav mora riješiti četiri osnovna problema: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se prilagoditi okolini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postaviti i ostvariti ciljeve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održati unutarnju povezanost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očuvati i prenositi temeljne obrasce i vrijednosti 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 nije samo neka apstraktna formula za ispit.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je </a:t>
            </a:r>
            <a:r>
              <a:rPr lang="hr-HR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Parsonsov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pokušaj da odgovori na veliko pitanje: što jedno društvo mora imati i raditi da bi uopće opstalo?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93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 li društvo opstati bez ova 4 uvjeta?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ekonomije?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političkog odlučivanja?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zajedničkih pravila?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prijenosa vrijednosti na nove generacije? </a:t>
            </a:r>
          </a:p>
          <a:p>
            <a:r>
              <a:rPr lang="hr-H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Parsonsov</a:t>
            </a: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odgovor: </a:t>
            </a: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može</a:t>
            </a:r>
            <a:endParaRPr lang="hr-HR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gospodarstva društvo ne preživljava, bez politike ne usmjerava ciljeve, bez pravila se raspada iznutra, a bez odgoja i prijenosa vrijednosti ne može trajati.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47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znači AGIL?</a:t>
            </a:r>
          </a:p>
          <a:p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 označava četiri osnovne funkcije svakog društvenog sustava: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(prilagodba)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–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Attainment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(postizanje ciljeva)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(integracija)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–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Latency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(održavanje obrazaca)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zadatak koji neki dio sustava mora ispunjavati da bi cjelina mogla opstati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kaže da svako društvo, želi li opstati, mora ispunjavati ove četiri funkcije. One nisu luksuz, nego uvjet opstanka sustava.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10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7"/>
            <a:ext cx="7008223" cy="50227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(prilagodba)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mora osigurati sredstva za opstanak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 se prilagoditi okolini i upravljati resursima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je funkcija najviše povezana s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ekonomijom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Prilagodba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sposobnost sustava da pribavlja i raspoređuje resurse potrebne za opstanak</a:t>
            </a: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proizvodnja hrane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i zapošljavanje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novcem i resursima 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prilagodbe društvo ne može opstati materijalno.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zato ekonomiju vidi kao ključni dio sustava jer ona omogućuje pribavljanje i raspodjelu resursa.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03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7"/>
            <a:ext cx="7008223" cy="52806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–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Attainment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(postizanje ciljeva)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mora postavljati zajedničke ciljeve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 odlučiti što želi postići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 mobilizirati ljude i resurse za njihovo ostvarenje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je funkcija najviše povezana s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politikom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Postizanje ciljeva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sposobnost sustava da definira kolektivne ciljeve i organizira njihovo ostvarivanje</a:t>
            </a: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donošenje političkih odluka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javne politike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državne strategije razvoja 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vdje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riječ o tome da društvo ne može samo preživljavati, nego mora i odlučivati kamo ide.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Zato je politika za Parsonsa mehanizam postavljanja i ostvarivanja kolektivnih ciljeva.”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15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(integracija)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mora održavati unutarnju povezanost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 sprječavati potpuni raspad odnosa među ljudima i skupinama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je funkcija povezana s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pravom, normama i društvenom kontrolom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Integracija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održavanje povezanosti i koordinacije između različitih dijelova društva</a:t>
            </a: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pravni sustav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društvena pravila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mehanizmi rješavanja sukoba </a:t>
            </a:r>
          </a:p>
          <a:p>
            <a:pPr marL="0" indent="0">
              <a:buNone/>
            </a:pP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Integracija znači da društvo mora imati mehanizme koji omogućuju zajednički život usprkos razlikama, napetostima i sukobima. Bez toga se sustav raspada.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96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9836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– </a:t>
            </a:r>
            <a:r>
              <a:rPr lang="hr-HR" sz="8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Latency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održavanje obrazaca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mora prenositi vrijednosti i obrasce ponašanja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 osigurati motivaciju članova sustava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je funkcija povezana s </a:t>
            </a: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obitelji, školom, religijom i kulturom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obrazaca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prijenos vrijednosti, normi i motivacija koje omogućuju trajanje društva</a:t>
            </a: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odgoj djece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školovanje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kulturni obrasci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oblikovanje identiteta </a:t>
            </a:r>
          </a:p>
          <a:p>
            <a:pPr marL="0" indent="0">
              <a:buNone/>
            </a:pP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 je možda naj</a:t>
            </a:r>
            <a:r>
              <a:rPr lang="en-GB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lang="en-GB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vidljiva</a:t>
            </a: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ali i jedna od najvažnijih funkcija. Društvo ne može trajati ako svaka nova generacija ne usvoji barem osnovna pravila, vrijednosti i motivacije.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99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 i institucije</a:t>
            </a:r>
          </a:p>
          <a:p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 povezuje četiri funkcije s glavnim društvenim institucijama: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ekonomija</a:t>
            </a: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– politika</a:t>
            </a: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pravo i društvena regulacija</a:t>
            </a: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– obitelj, škola, religija, kultura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 nije samo slovo, nego funkcija koja se vidi u konkretnim institucijama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04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967" y="2080712"/>
            <a:ext cx="3053879" cy="3061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61" y="1690688"/>
            <a:ext cx="7008223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Primjer: kako AGIL izgleda u stvarnom društvu?</a:t>
            </a:r>
            <a:endParaRPr lang="en-GB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uzmemo jedno moderno društvo: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ekonomija osigurava sredstva opstanka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 definira ciljeve i prioritete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 održava red i koordinaciju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obitelj i škola prenose vrijednosti i obrasce ponašanja </a:t>
            </a:r>
            <a:endParaRPr lang="en-GB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</a:p>
          <a:p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Društvo opstaje samo ako su te funkcije međusobno povezane i dovoljno </a:t>
            </a:r>
            <a:r>
              <a:rPr lang="hr-HR" sz="8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stabiln</a:t>
            </a:r>
            <a:r>
              <a:rPr lang="en-GB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endParaRPr lang="hr-HR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 nije samo teorijska shema, nego model za razumijevanje kako društvo uopće funkcionira.</a:t>
            </a:r>
          </a:p>
          <a:p>
            <a:pPr algn="l"/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r-H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Talcott Parsons (1902-1979)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66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19" y="1720396"/>
            <a:ext cx="5945777" cy="4351338"/>
          </a:xfrm>
        </p:spPr>
        <p:txBody>
          <a:bodyPr>
            <a:normAutofit fontScale="92500" lnSpcReduction="20000"/>
          </a:bodyPr>
          <a:lstStyle/>
          <a:p>
            <a:r>
              <a:rPr lang="hr-HR" altLang="sr-Latn-RS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Adaptation</a:t>
            </a: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– prilagodba (ekonomija)</a:t>
            </a: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Goal Attainment </a:t>
            </a:r>
          </a:p>
          <a:p>
            <a:pPr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– postizanje ciljeva (politika)</a:t>
            </a: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Integration </a:t>
            </a:r>
          </a:p>
          <a:p>
            <a:pPr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– integracija (pravni sustav)</a:t>
            </a: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Latency </a:t>
            </a:r>
          </a:p>
          <a:p>
            <a:pPr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– održavanje obrasca (obitelj, obrazovanje, religija)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945" y="316110"/>
            <a:ext cx="4864692" cy="3423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248" y="455443"/>
            <a:ext cx="598112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altLang="sr-Latn-RS" sz="28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Funkcionalni imperativi (AGIL)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DC6FE3E-2450-47BF-95EF-91D29DC17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98" y="3669495"/>
            <a:ext cx="3435585" cy="31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3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Funkcija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Kako struktura djeluje?</a:t>
            </a:r>
          </a:p>
          <a:p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Odnosi među dijelovima</a:t>
            </a: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Odnosi dijelova i cjeline</a:t>
            </a:r>
          </a:p>
          <a:p>
            <a:pPr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         - funkcija = učinak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63" y="1406446"/>
            <a:ext cx="5524699" cy="34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43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47AC-DD76-4215-8970-CE328FB6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3" y="253158"/>
            <a:ext cx="10515600" cy="1325563"/>
          </a:xfrm>
        </p:spPr>
        <p:txBody>
          <a:bodyPr/>
          <a:lstStyle/>
          <a:p>
            <a:r>
              <a:rPr lang="hr-HR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AGIL </a:t>
            </a:r>
            <a:r>
              <a:rPr lang="hr-H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7F499-7957-488E-9121-F09094031E7C}"/>
              </a:ext>
            </a:extLst>
          </p:cNvPr>
          <p:cNvSpPr txBox="1"/>
          <p:nvPr/>
        </p:nvSpPr>
        <p:spPr>
          <a:xfrm>
            <a:off x="78658" y="1298803"/>
            <a:ext cx="4017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hr-H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predstavlja 4 temeljne funkcije, koje svi društveni sistemi moraju ispuniti: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hr-HR" sz="2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Tx/>
              <a:buChar char="-"/>
            </a:pPr>
            <a:r>
              <a:rPr lang="hr-H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preživljavanje</a:t>
            </a:r>
          </a:p>
          <a:p>
            <a:pPr marL="457200" indent="-457200">
              <a:buFontTx/>
              <a:buChar char="-"/>
            </a:pPr>
            <a:r>
              <a:rPr lang="hr-H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održivost</a:t>
            </a:r>
          </a:p>
          <a:p>
            <a:pPr marL="457200" indent="-457200">
              <a:buFontTx/>
              <a:buChar char="-"/>
            </a:pPr>
            <a:r>
              <a:rPr lang="hr-HR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trajnost</a:t>
            </a:r>
          </a:p>
        </p:txBody>
      </p:sp>
      <p:sp>
        <p:nvSpPr>
          <p:cNvPr id="4" name="Flowchart: Or 3">
            <a:extLst>
              <a:ext uri="{FF2B5EF4-FFF2-40B4-BE49-F238E27FC236}">
                <a16:creationId xmlns:a16="http://schemas.microsoft.com/office/drawing/2014/main" id="{355F05A8-A388-4286-AC17-3AE43B56082C}"/>
              </a:ext>
            </a:extLst>
          </p:cNvPr>
          <p:cNvSpPr/>
          <p:nvPr/>
        </p:nvSpPr>
        <p:spPr>
          <a:xfrm>
            <a:off x="4879134" y="582554"/>
            <a:ext cx="6433457" cy="5910942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D8D59-EFBE-4D2E-A674-CE71C472EF19}"/>
              </a:ext>
            </a:extLst>
          </p:cNvPr>
          <p:cNvSpPr txBox="1"/>
          <p:nvPr/>
        </p:nvSpPr>
        <p:spPr>
          <a:xfrm>
            <a:off x="8351675" y="1414367"/>
            <a:ext cx="24329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ADAPTACIJA </a:t>
            </a:r>
          </a:p>
          <a:p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sastoji se u prilagođavanju društvenog sustava okolini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nadvladavanje okoline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5768B-38AA-45A2-BFCA-95098C95D1B6}"/>
              </a:ext>
            </a:extLst>
          </p:cNvPr>
          <p:cNvSpPr txBox="1"/>
          <p:nvPr/>
        </p:nvSpPr>
        <p:spPr>
          <a:xfrm>
            <a:off x="8351675" y="3539737"/>
            <a:ext cx="2432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POSTIZANJE CILJEVA</a:t>
            </a:r>
          </a:p>
          <a:p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društvo definira institucionalne ciljeve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F92F4-364E-4396-9A42-1F9477CBD115}"/>
              </a:ext>
            </a:extLst>
          </p:cNvPr>
          <p:cNvSpPr txBox="1"/>
          <p:nvPr/>
        </p:nvSpPr>
        <p:spPr>
          <a:xfrm>
            <a:off x="5596811" y="3758332"/>
            <a:ext cx="27051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„prilagodba sukoba”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međusobno usuglašavanje dijelova društvenog sustava</a:t>
            </a:r>
          </a:p>
          <a:p>
            <a:pPr marL="285750" indent="-285750">
              <a:buFontTx/>
              <a:buChar char="-"/>
            </a:pPr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pravosudni sustav</a:t>
            </a: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013DA-FA1E-4500-AE3A-14076D639635}"/>
              </a:ext>
            </a:extLst>
          </p:cNvPr>
          <p:cNvSpPr txBox="1"/>
          <p:nvPr/>
        </p:nvSpPr>
        <p:spPr>
          <a:xfrm>
            <a:off x="5557935" y="1970076"/>
            <a:ext cx="2432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r-H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- održavanje osnovnog obrasca vrijednosti, institucionaliziranih u društvu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3212B-7B44-48E1-BF3C-5AC0990383F4}"/>
              </a:ext>
            </a:extLst>
          </p:cNvPr>
          <p:cNvSpPr txBox="1"/>
          <p:nvPr/>
        </p:nvSpPr>
        <p:spPr>
          <a:xfrm>
            <a:off x="6102998" y="1510385"/>
            <a:ext cx="206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ODRŽAVANJE OBRASCA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CE44-2E49-4CA2-97EB-225C49968245}"/>
              </a:ext>
            </a:extLst>
          </p:cNvPr>
          <p:cNvSpPr txBox="1"/>
          <p:nvPr/>
        </p:nvSpPr>
        <p:spPr>
          <a:xfrm>
            <a:off x="5646574" y="3594090"/>
            <a:ext cx="213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INTEGRACIJA</a:t>
            </a:r>
          </a:p>
        </p:txBody>
      </p:sp>
    </p:spTree>
    <p:extLst>
      <p:ext uri="{BB962C8B-B14F-4D97-AF65-F5344CB8AC3E}">
        <p14:creationId xmlns:p14="http://schemas.microsoft.com/office/powerpoint/2010/main" val="204835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55271" y="2077568"/>
          <a:ext cx="7213602" cy="274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355272" y="341746"/>
            <a:ext cx="7204363" cy="6650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VIŠA STVARNOST</a:t>
            </a:r>
            <a:endParaRPr lang="hr-HR" sz="3200" dirty="0"/>
          </a:p>
        </p:txBody>
      </p:sp>
      <p:sp>
        <p:nvSpPr>
          <p:cNvPr id="7" name="Rectangle 6"/>
          <p:cNvSpPr/>
          <p:nvPr/>
        </p:nvSpPr>
        <p:spPr>
          <a:xfrm>
            <a:off x="2355271" y="5897418"/>
            <a:ext cx="7204363" cy="6650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BIOLOŠKI OKOLIŠ</a:t>
            </a:r>
            <a:endParaRPr lang="hr-HR" sz="3200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-1893455" y="2888672"/>
            <a:ext cx="6031345" cy="112683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</a:t>
            </a:r>
            <a:r>
              <a:rPr lang="hr-HR" sz="3200" b="1" dirty="0"/>
              <a:t>N</a:t>
            </a:r>
            <a:r>
              <a:rPr lang="en-US" sz="3200" b="1" dirty="0"/>
              <a:t>ERGIJA</a:t>
            </a:r>
            <a:endParaRPr lang="hr-HR" sz="3200" b="1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7786256" y="2794001"/>
            <a:ext cx="6031345" cy="112683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INFORMACIJA - KONTROLA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37631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1" y="293806"/>
            <a:ext cx="10515600" cy="1325563"/>
          </a:xfrm>
        </p:spPr>
        <p:txBody>
          <a:bodyPr/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Vrijednosni konsenzus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1" y="2099990"/>
            <a:ext cx="5815148" cy="4351338"/>
          </a:xfrm>
        </p:spPr>
        <p:txBody>
          <a:bodyPr>
            <a:normAutofit fontScale="77500" lnSpcReduction="20000"/>
          </a:bodyPr>
          <a:lstStyle/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osnova integracije</a:t>
            </a:r>
          </a:p>
          <a:p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zajedničke vrijednosti i ciljevi</a:t>
            </a:r>
          </a:p>
          <a:p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slaganje oko normi i načina postizanja ciljeva</a:t>
            </a:r>
          </a:p>
          <a:p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služi očuvanju društvene stabilnosti</a:t>
            </a:r>
          </a:p>
          <a:p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funkcionalni preduvjeti – osnovne pretpostavke osiguravanja opstanka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59" y="2704147"/>
            <a:ext cx="4627245" cy="24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6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81149" y="391887"/>
            <a:ext cx="7869749" cy="577564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hr-HR" altLang="sr-Latn-RS" sz="3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Bronislaw Malinowski</a:t>
            </a:r>
          </a:p>
          <a:p>
            <a:pPr marL="0" indent="0" eaLnBrk="1" hangingPunct="1">
              <a:buFontTx/>
              <a:buNone/>
            </a:pPr>
            <a:endParaRPr lang="hr-HR" altLang="sr-Latn-RS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hr-HR" altLang="sr-Latn-RS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Potrebe sistema proistječu iz potreba ličnosti.</a:t>
            </a:r>
          </a:p>
          <a:p>
            <a:pPr marL="0" indent="0" eaLnBrk="1" hangingPunct="1">
              <a:buFontTx/>
              <a:buNone/>
            </a:pPr>
            <a:endParaRPr lang="hr-HR" altLang="sr-Latn-RS" sz="32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altLang="sr-Latn-RS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„Ako ljudi imaju potrebe koje potječu iz njihovog fizičkog i psihičkog ustroja,  te su potrebe osnova na kojoj se razvijaju društveni sistemi.”</a:t>
            </a:r>
          </a:p>
          <a:p>
            <a:pPr marL="0" indent="0" eaLnBrk="1" hangingPunct="1">
              <a:buFontTx/>
              <a:buNone/>
            </a:pPr>
            <a:endParaRPr lang="hr-HR" altLang="sr-Latn-R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334F0-D19C-463B-B5A9-51F6611A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362" y="1355661"/>
            <a:ext cx="2892489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8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7" y="373223"/>
            <a:ext cx="5824199" cy="637280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Terenski rad na Trobriandskim otocima uz obalu Nove Gvineje.</a:t>
            </a:r>
          </a:p>
          <a:p>
            <a:pPr marL="0" indent="0">
              <a:lnSpc>
                <a:spcPct val="160000"/>
              </a:lnSpc>
              <a:buNone/>
            </a:pP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GB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=&gt;</a:t>
            </a: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Religija jača društvene norme i vrijednosti i promiče solidarnost (posebno u rubnim i stresnim životnim situacijama koje ugrožavaju društvenu stabilnost).</a:t>
            </a:r>
          </a:p>
          <a:p>
            <a:pPr marL="0" indent="0">
              <a:lnSpc>
                <a:spcPct val="160000"/>
              </a:lnSpc>
              <a:buNone/>
            </a:pPr>
            <a:endParaRPr lang="hr-HR" altLang="sr-Latn-RS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r-HR" altLang="sr-Latn-RS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Specifične ceremonije: rođenje, inicijacija, zajednička opasnost, smrt...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653" y="3863105"/>
            <a:ext cx="5571050" cy="2621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744018-F14E-4A4F-AA44-C4B767789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98" y="373224"/>
            <a:ext cx="3885161" cy="28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2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outdoor, house&#10;&#10;Description automatically generated">
            <a:extLst>
              <a:ext uri="{FF2B5EF4-FFF2-40B4-BE49-F238E27FC236}">
                <a16:creationId xmlns:a16="http://schemas.microsoft.com/office/drawing/2014/main" id="{AB8AAAAF-B189-4B6C-B38E-89587CF27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1B1210-7F36-4FDA-98B2-9EF569183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3" name="Picture 2" descr="A group of me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13A594DF-DB40-4023-8D25-F995608D13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50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8" name="Picture 5" descr="A group of huts in a forest&#10;&#10;Description automatically generated with low confidence">
            <a:extLst>
              <a:ext uri="{FF2B5EF4-FFF2-40B4-BE49-F238E27FC236}">
                <a16:creationId xmlns:a16="http://schemas.microsoft.com/office/drawing/2014/main" id="{7353C58F-8CBC-4E90-9337-378695926C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94" b="18200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AAD41-39A3-41D0-BE99-2538FF252060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080808"/>
                </a:solidFill>
                <a:latin typeface="Bookman Old Style" panose="02050604050505020204" pitchFamily="18" charset="0"/>
                <a:ea typeface="+mj-ea"/>
                <a:cs typeface="+mj-cs"/>
              </a:rPr>
              <a:t>TROBRIANDSKO PLEME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3A45-311B-4A13-A727-AC4D93FB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2407298"/>
            <a:ext cx="9537441" cy="1289472"/>
          </a:xfrm>
        </p:spPr>
        <p:txBody>
          <a:bodyPr>
            <a:normAutofit/>
          </a:bodyPr>
          <a:lstStyle/>
          <a:p>
            <a:br>
              <a:rPr lang="hr-HR" sz="2500" dirty="0">
                <a:latin typeface="Bookman Old Style" panose="02050604050505020204" pitchFamily="18" charset="0"/>
                <a:hlinkClick r:id="rId2"/>
              </a:rPr>
            </a:br>
            <a:r>
              <a:rPr lang="hr-HR" sz="2500" dirty="0">
                <a:latin typeface="Bookman Old Style" panose="02050604050505020204" pitchFamily="18" charset="0"/>
                <a:hlinkClick r:id="rId2"/>
              </a:rPr>
              <a:t>https://www.youtube.com/watch?v=LUXIv5Q0k8w&amp;t=91s</a:t>
            </a:r>
            <a:endParaRPr lang="hr-HR" sz="25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89E8D-BCA9-47F8-8BE9-38DED726FAF2}"/>
              </a:ext>
            </a:extLst>
          </p:cNvPr>
          <p:cNvSpPr txBox="1"/>
          <p:nvPr/>
        </p:nvSpPr>
        <p:spPr>
          <a:xfrm>
            <a:off x="483637" y="2211355"/>
            <a:ext cx="81456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Dokumentarac: 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Bookman Old Style" panose="02050604050505020204" pitchFamily="18" charset="0"/>
              </a:rPr>
              <a:t>Warriors of The Sea. The Magic of the Trobriand Islands | Tribes - Planet Doc Full Documentaries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923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2687</Words>
  <Application>Microsoft Office PowerPoint</Application>
  <PresentationFormat>Široki zaslon</PresentationFormat>
  <Paragraphs>478</Paragraphs>
  <Slides>41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48" baseType="lpstr">
      <vt:lpstr>Arial</vt:lpstr>
      <vt:lpstr>Bookman Old Style</vt:lpstr>
      <vt:lpstr>Calibri</vt:lpstr>
      <vt:lpstr>Calibri Light</vt:lpstr>
      <vt:lpstr>Symbol</vt:lpstr>
      <vt:lpstr>Times New Roman</vt:lpstr>
      <vt:lpstr>Office Theme</vt:lpstr>
      <vt:lpstr>Strukturalni funkcionalizam u sociologiji</vt:lpstr>
      <vt:lpstr>Teme</vt:lpstr>
      <vt:lpstr>Struktura</vt:lpstr>
      <vt:lpstr>Funkcija</vt:lpstr>
      <vt:lpstr>Vrijednosni konsenzus</vt:lpstr>
      <vt:lpstr>PowerPoint prezentacija</vt:lpstr>
      <vt:lpstr>PowerPoint prezentacija</vt:lpstr>
      <vt:lpstr>PowerPoint prezentacija</vt:lpstr>
      <vt:lpstr> https://www.youtube.com/watch?v=LUXIv5Q0k8w&amp;t=91s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Talcott Parsons (1902-1979)</vt:lpstr>
      <vt:lpstr>PowerPoint prezentacija</vt:lpstr>
      <vt:lpstr>AGIL MODEL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Strukturalni funkcionalizam u sociologiji</dc:title>
  <dc:creator>Windows User</dc:creator>
  <cp:lastModifiedBy>renato matic</cp:lastModifiedBy>
  <cp:revision>43</cp:revision>
  <dcterms:created xsi:type="dcterms:W3CDTF">2020-04-13T18:32:15Z</dcterms:created>
  <dcterms:modified xsi:type="dcterms:W3CDTF">2026-05-07T15:19:56Z</dcterms:modified>
</cp:coreProperties>
</file>