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4"/>
  </p:notesMasterIdLst>
  <p:sldIdLst>
    <p:sldId id="262" r:id="rId2"/>
    <p:sldId id="264" r:id="rId3"/>
    <p:sldId id="265" r:id="rId4"/>
    <p:sldId id="261" r:id="rId5"/>
    <p:sldId id="266" r:id="rId6"/>
    <p:sldId id="267" r:id="rId7"/>
    <p:sldId id="269" r:id="rId8"/>
    <p:sldId id="270" r:id="rId9"/>
    <p:sldId id="273" r:id="rId10"/>
    <p:sldId id="263" r:id="rId11"/>
    <p:sldId id="268"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8" d="100"/>
          <a:sy n="68" d="100"/>
        </p:scale>
        <p:origin x="84" y="486"/>
      </p:cViewPr>
      <p:guideLst/>
    </p:cSldViewPr>
  </p:slideViewPr>
  <p:outlineViewPr>
    <p:cViewPr>
      <p:scale>
        <a:sx n="33" d="100"/>
        <a:sy n="33" d="100"/>
      </p:scale>
      <p:origin x="0" y="-102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70F99-F487-4D1E-8274-2F413610F289}" type="datetimeFigureOut">
              <a:rPr lang="en-GB" smtClean="0"/>
              <a:t>07/04/2025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D0E23-CA8D-423F-BEA8-3D83A5F802DC}" type="slidenum">
              <a:rPr lang="en-GB" smtClean="0"/>
              <a:t>‹#›</a:t>
            </a:fld>
            <a:endParaRPr lang="en-GB"/>
          </a:p>
        </p:txBody>
      </p:sp>
    </p:spTree>
    <p:extLst>
      <p:ext uri="{BB962C8B-B14F-4D97-AF65-F5344CB8AC3E}">
        <p14:creationId xmlns:p14="http://schemas.microsoft.com/office/powerpoint/2010/main" val="320688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našima</a:t>
            </a:r>
            <a:r>
              <a:rPr lang="hr-HR" baseline="0" dirty="0"/>
              <a:t> su dosta podjednako zastupljeni hrvatski i latinski (i talijanski)</a:t>
            </a:r>
          </a:p>
          <a:p>
            <a:r>
              <a:rPr lang="hr-HR" i="1" baseline="0" dirty="0"/>
              <a:t>Societas Latina – </a:t>
            </a:r>
            <a:r>
              <a:rPr lang="hr-HR" i="0" baseline="0" dirty="0"/>
              <a:t>Jena 1734, za promociju latinskog</a:t>
            </a:r>
          </a:p>
          <a:p>
            <a:r>
              <a:rPr lang="en-GB" i="0" dirty="0" err="1"/>
              <a:t>Leopoldina</a:t>
            </a:r>
            <a:r>
              <a:rPr lang="en-GB" i="0" dirty="0"/>
              <a:t> </a:t>
            </a:r>
            <a:r>
              <a:rPr lang="hr-HR" i="0" dirty="0"/>
              <a:t>- </a:t>
            </a:r>
            <a:r>
              <a:rPr lang="en-GB" i="0" dirty="0"/>
              <a:t>Schweinfurt </a:t>
            </a:r>
            <a:r>
              <a:rPr lang="hr-HR" i="0" dirty="0"/>
              <a:t>(Bavarska)</a:t>
            </a:r>
            <a:r>
              <a:rPr lang="en-GB" i="0" dirty="0"/>
              <a:t> 1652</a:t>
            </a:r>
            <a:r>
              <a:rPr lang="hr-HR" i="0" dirty="0"/>
              <a:t>, </a:t>
            </a:r>
            <a:r>
              <a:rPr lang="en-GB" i="1" dirty="0"/>
              <a:t>Academia Naturae </a:t>
            </a:r>
            <a:r>
              <a:rPr lang="en-GB" i="1" dirty="0" err="1"/>
              <a:t>Curiosorum</a:t>
            </a:r>
            <a:endParaRPr lang="hr-HR" i="1" dirty="0"/>
          </a:p>
          <a:p>
            <a:r>
              <a:rPr lang="en-GB" i="0" dirty="0"/>
              <a:t>By Wolfgang Michel - Title page of Miscellanea Curiosa, Anno 1692 (Collection W. Michel, Fukuoka), Public Domain, https://commons.wikimedia.org/w/index.php?curid=19623858</a:t>
            </a:r>
            <a:r>
              <a:rPr lang="hr-HR" i="0" dirty="0"/>
              <a:t> </a:t>
            </a:r>
            <a:endParaRPr lang="en-GB" i="0" dirty="0"/>
          </a:p>
        </p:txBody>
      </p:sp>
      <p:sp>
        <p:nvSpPr>
          <p:cNvPr id="4" name="Slide Number Placeholder 3"/>
          <p:cNvSpPr>
            <a:spLocks noGrp="1"/>
          </p:cNvSpPr>
          <p:nvPr>
            <p:ph type="sldNum" sz="quarter" idx="5"/>
          </p:nvPr>
        </p:nvSpPr>
        <p:spPr/>
        <p:txBody>
          <a:bodyPr/>
          <a:lstStyle/>
          <a:p>
            <a:fld id="{8BAD0E23-CA8D-423F-BEA8-3D83A5F802DC}" type="slidenum">
              <a:rPr lang="en-GB" smtClean="0"/>
              <a:t>3</a:t>
            </a:fld>
            <a:endParaRPr lang="en-GB"/>
          </a:p>
        </p:txBody>
      </p:sp>
    </p:spTree>
    <p:extLst>
      <p:ext uri="{BB962C8B-B14F-4D97-AF65-F5344CB8AC3E}">
        <p14:creationId xmlns:p14="http://schemas.microsoft.com/office/powerpoint/2010/main" val="418985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Citat o znanstvenicima je Kaunitzov, ali i Josip II ima sličnu misao</a:t>
            </a:r>
            <a:endParaRPr lang="en-GB" dirty="0"/>
          </a:p>
        </p:txBody>
      </p:sp>
      <p:sp>
        <p:nvSpPr>
          <p:cNvPr id="4" name="Slide Number Placeholder 3"/>
          <p:cNvSpPr>
            <a:spLocks noGrp="1"/>
          </p:cNvSpPr>
          <p:nvPr>
            <p:ph type="sldNum" sz="quarter" idx="5"/>
          </p:nvPr>
        </p:nvSpPr>
        <p:spPr/>
        <p:txBody>
          <a:bodyPr/>
          <a:lstStyle/>
          <a:p>
            <a:fld id="{8BAD0E23-CA8D-423F-BEA8-3D83A5F802DC}" type="slidenum">
              <a:rPr lang="en-GB" smtClean="0"/>
              <a:t>4</a:t>
            </a:fld>
            <a:endParaRPr lang="en-GB"/>
          </a:p>
        </p:txBody>
      </p:sp>
    </p:spTree>
    <p:extLst>
      <p:ext uri="{BB962C8B-B14F-4D97-AF65-F5344CB8AC3E}">
        <p14:creationId xmlns:p14="http://schemas.microsoft.com/office/powerpoint/2010/main" val="38908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Johann Matthias Gesner, 1715 – </a:t>
            </a:r>
            <a:r>
              <a:rPr lang="hr-HR" i="1" dirty="0"/>
              <a:t>Institutiones rei scholasticae</a:t>
            </a:r>
            <a:r>
              <a:rPr lang="hr-HR" i="0" dirty="0"/>
              <a:t>;</a:t>
            </a:r>
            <a:r>
              <a:rPr lang="hr-HR" i="0" baseline="0" dirty="0"/>
              <a:t> 1756. </a:t>
            </a:r>
            <a:r>
              <a:rPr lang="hr-HR" i="1" baseline="0" dirty="0"/>
              <a:t>Primae lineae isagoges in eruditionem universalem </a:t>
            </a:r>
            <a:r>
              <a:rPr lang="hr-HR" i="0" baseline="0" dirty="0"/>
              <a:t>= lat. se treba koristiti u znanstvenim raspravama gdje postoje neslaganja, inače će gluplji vidjeti da se pametniji ne mogu složiti i zapasti u nihilizam</a:t>
            </a:r>
            <a:endParaRPr lang="en-GB" dirty="0"/>
          </a:p>
        </p:txBody>
      </p:sp>
      <p:sp>
        <p:nvSpPr>
          <p:cNvPr id="4" name="Slide Number Placeholder 3"/>
          <p:cNvSpPr>
            <a:spLocks noGrp="1"/>
          </p:cNvSpPr>
          <p:nvPr>
            <p:ph type="sldNum" sz="quarter" idx="5"/>
          </p:nvPr>
        </p:nvSpPr>
        <p:spPr/>
        <p:txBody>
          <a:bodyPr/>
          <a:lstStyle/>
          <a:p>
            <a:fld id="{8BAD0E23-CA8D-423F-BEA8-3D83A5F802DC}" type="slidenum">
              <a:rPr lang="en-GB" smtClean="0"/>
              <a:t>5</a:t>
            </a:fld>
            <a:endParaRPr lang="en-GB"/>
          </a:p>
        </p:txBody>
      </p:sp>
    </p:spTree>
    <p:extLst>
      <p:ext uri="{BB962C8B-B14F-4D97-AF65-F5344CB8AC3E}">
        <p14:creationId xmlns:p14="http://schemas.microsoft.com/office/powerpoint/2010/main" val="406725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4/7/2025</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65704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4/7/2025</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59338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4/7/2025</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40831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4/7/2025</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06403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4/7/2025</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03846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4/7/2025</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9192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4/7/2025</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97618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4/7/2025</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4145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4/7/2025</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47332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4/7/2025</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693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4/7/2025</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380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4/7/2025</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6652361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CF850B5-F311-460D-9754-8D8A9B50F34B}"/>
              </a:ext>
            </a:extLst>
          </p:cNvPr>
          <p:cNvSpPr>
            <a:spLocks noGrp="1"/>
          </p:cNvSpPr>
          <p:nvPr>
            <p:ph type="ctrTitle"/>
          </p:nvPr>
        </p:nvSpPr>
        <p:spPr>
          <a:xfrm>
            <a:off x="3880430" y="583345"/>
            <a:ext cx="7160357" cy="4164820"/>
          </a:xfrm>
        </p:spPr>
        <p:txBody>
          <a:bodyPr anchor="t">
            <a:normAutofit/>
          </a:bodyPr>
          <a:lstStyle/>
          <a:p>
            <a:pPr algn="r"/>
            <a:r>
              <a:rPr lang="hr-HR" sz="7200" dirty="0">
                <a:solidFill>
                  <a:schemeClr val="bg1"/>
                </a:solidFill>
                <a:latin typeface="Georgia" panose="02040502050405020303" pitchFamily="18" charset="0"/>
              </a:rPr>
              <a:t>RANI NOVI VIJEK</a:t>
            </a:r>
            <a:endParaRPr lang="en-GB" sz="7200" dirty="0">
              <a:solidFill>
                <a:schemeClr val="bg1"/>
              </a:solidFill>
              <a:latin typeface="Georgia" panose="02040502050405020303" pitchFamily="18" charset="0"/>
            </a:endParaRPr>
          </a:p>
        </p:txBody>
      </p:sp>
      <p:sp>
        <p:nvSpPr>
          <p:cNvPr id="5" name="Subtitle 4">
            <a:extLst>
              <a:ext uri="{FF2B5EF4-FFF2-40B4-BE49-F238E27FC236}">
                <a16:creationId xmlns:a16="http://schemas.microsoft.com/office/drawing/2014/main" id="{3E3444FA-F4B6-442A-BDA3-02A4DD1B3CAD}"/>
              </a:ext>
            </a:extLst>
          </p:cNvPr>
          <p:cNvSpPr>
            <a:spLocks noGrp="1"/>
          </p:cNvSpPr>
          <p:nvPr>
            <p:ph type="subTitle" idx="1"/>
          </p:nvPr>
        </p:nvSpPr>
        <p:spPr>
          <a:xfrm>
            <a:off x="1208228" y="5972174"/>
            <a:ext cx="8578699" cy="504825"/>
          </a:xfrm>
        </p:spPr>
        <p:txBody>
          <a:bodyPr>
            <a:normAutofit/>
          </a:bodyPr>
          <a:lstStyle/>
          <a:p>
            <a:endParaRPr lang="en-GB" sz="2000">
              <a:solidFill>
                <a:schemeClr val="bg1"/>
              </a:solidFill>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2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
        <p:nvSpPr>
          <p:cNvPr id="24"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Tree>
    <p:extLst>
      <p:ext uri="{BB962C8B-B14F-4D97-AF65-F5344CB8AC3E}">
        <p14:creationId xmlns:p14="http://schemas.microsoft.com/office/powerpoint/2010/main" val="41705729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5070-5216-4FEB-81CF-06C33D8E66B0}"/>
              </a:ext>
            </a:extLst>
          </p:cNvPr>
          <p:cNvSpPr>
            <a:spLocks noGrp="1"/>
          </p:cNvSpPr>
          <p:nvPr>
            <p:ph type="title"/>
          </p:nvPr>
        </p:nvSpPr>
        <p:spPr>
          <a:xfrm>
            <a:off x="838200" y="365125"/>
            <a:ext cx="10515600" cy="846987"/>
          </a:xfrm>
        </p:spPr>
        <p:txBody>
          <a:bodyPr/>
          <a:lstStyle/>
          <a:p>
            <a:endParaRPr lang="en-GB" dirty="0">
              <a:solidFill>
                <a:schemeClr val="accent1">
                  <a:lumMod val="50000"/>
                </a:schemeClr>
              </a:solidFill>
              <a:latin typeface="Georgia" panose="02040502050405020303" pitchFamily="18" charset="0"/>
            </a:endParaRPr>
          </a:p>
        </p:txBody>
      </p:sp>
      <p:sp>
        <p:nvSpPr>
          <p:cNvPr id="3" name="Content Placeholder 2">
            <a:extLst>
              <a:ext uri="{FF2B5EF4-FFF2-40B4-BE49-F238E27FC236}">
                <a16:creationId xmlns:a16="http://schemas.microsoft.com/office/drawing/2014/main" id="{B1742B6D-B7CD-4BF9-94FC-6D6D765EA6F5}"/>
              </a:ext>
            </a:extLst>
          </p:cNvPr>
          <p:cNvSpPr>
            <a:spLocks noGrp="1"/>
          </p:cNvSpPr>
          <p:nvPr>
            <p:ph idx="1"/>
          </p:nvPr>
        </p:nvSpPr>
        <p:spPr>
          <a:xfrm>
            <a:off x="838200" y="1212112"/>
            <a:ext cx="11049000" cy="5645887"/>
          </a:xfrm>
        </p:spPr>
        <p:txBody>
          <a:bodyPr>
            <a:normAutofit/>
          </a:bodyPr>
          <a:lstStyle/>
          <a:p>
            <a:r>
              <a:rPr lang="hr-HR" i="1" dirty="0">
                <a:latin typeface="Georgia" panose="02040502050405020303" pitchFamily="18" charset="0"/>
              </a:rPr>
              <a:t> </a:t>
            </a:r>
            <a:r>
              <a:rPr lang="hr-HR" dirty="0">
                <a:latin typeface="Georgia" panose="02040502050405020303" pitchFamily="18" charset="0"/>
              </a:rPr>
              <a:t>Opći školski red za njemačke normalne, glavne i trivijalne škole </a:t>
            </a:r>
            <a:r>
              <a:rPr lang="hr-HR" i="1" dirty="0">
                <a:latin typeface="Georgia" panose="02040502050405020303" pitchFamily="18" charset="0"/>
              </a:rPr>
              <a:t>(Die Allgemeine Schulordnung für die deutschen Normal-, Haupt- und Trivialschulen)</a:t>
            </a:r>
            <a:r>
              <a:rPr lang="hr-HR" dirty="0">
                <a:latin typeface="Georgia" panose="02040502050405020303" pitchFamily="18" charset="0"/>
              </a:rPr>
              <a:t>, 1774. </a:t>
            </a:r>
            <a:endParaRPr lang="hr-HR" i="1" dirty="0">
              <a:latin typeface="Georgia" panose="02040502050405020303" pitchFamily="18" charset="0"/>
            </a:endParaRPr>
          </a:p>
          <a:p>
            <a:r>
              <a:rPr lang="hr-HR" i="1" dirty="0">
                <a:latin typeface="Georgia" panose="02040502050405020303" pitchFamily="18" charset="0"/>
              </a:rPr>
              <a:t>Ratio educationis </a:t>
            </a:r>
            <a:r>
              <a:rPr lang="hr-HR" dirty="0">
                <a:latin typeface="Georgia" panose="02040502050405020303" pitchFamily="18" charset="0"/>
              </a:rPr>
              <a:t>1777.</a:t>
            </a:r>
            <a:endParaRPr lang="hr-HR" i="1" dirty="0">
              <a:latin typeface="Georgia" panose="02040502050405020303" pitchFamily="18" charset="0"/>
            </a:endParaRPr>
          </a:p>
          <a:p>
            <a:pPr lvl="1"/>
            <a:r>
              <a:rPr lang="hr-HR" dirty="0">
                <a:latin typeface="Georgia" panose="02040502050405020303" pitchFamily="18" charset="0"/>
              </a:rPr>
              <a:t>Većinom za niže plemstvo i građanstvo</a:t>
            </a:r>
          </a:p>
          <a:p>
            <a:r>
              <a:rPr lang="hr-HR" dirty="0">
                <a:latin typeface="Georgia" panose="02040502050405020303" pitchFamily="18" charset="0"/>
              </a:rPr>
              <a:t>Kristóf Niczky predlaže preseljenje sveučilišta iz Trnave u Budim, za praktične znanosti (pravo i medicinu)</a:t>
            </a:r>
          </a:p>
          <a:p>
            <a:pPr lvl="1"/>
            <a:r>
              <a:rPr lang="hr-HR" dirty="0">
                <a:latin typeface="Georgia" panose="02040502050405020303" pitchFamily="18" charset="0"/>
              </a:rPr>
              <a:t>Sveučilište se stvarno preselilo 1777., a onda 1786. u Peštu</a:t>
            </a:r>
          </a:p>
          <a:p>
            <a:r>
              <a:rPr lang="hr-HR" dirty="0">
                <a:latin typeface="Georgia" panose="02040502050405020303" pitchFamily="18" charset="0"/>
              </a:rPr>
              <a:t>Posebni status latinskog</a:t>
            </a:r>
          </a:p>
          <a:p>
            <a:pPr lvl="1"/>
            <a:r>
              <a:rPr lang="hr-HR" dirty="0">
                <a:latin typeface="Georgia" panose="02040502050405020303" pitchFamily="18" charset="0"/>
              </a:rPr>
              <a:t>Multilingvalnost</a:t>
            </a:r>
          </a:p>
          <a:p>
            <a:pPr lvl="1"/>
            <a:r>
              <a:rPr lang="hr-HR" dirty="0">
                <a:latin typeface="Georgia" panose="02040502050405020303" pitchFamily="18" charset="0"/>
              </a:rPr>
              <a:t>Ovisnost uprave o tom jeziku</a:t>
            </a:r>
            <a:endParaRPr lang="en-GB" dirty="0">
              <a:latin typeface="Georgia" panose="02040502050405020303" pitchFamily="18" charset="0"/>
            </a:endParaRPr>
          </a:p>
        </p:txBody>
      </p:sp>
    </p:spTree>
    <p:extLst>
      <p:ext uri="{BB962C8B-B14F-4D97-AF65-F5344CB8AC3E}">
        <p14:creationId xmlns:p14="http://schemas.microsoft.com/office/powerpoint/2010/main" val="248061821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7B9-9C28-4757-A82C-0FCF4029A42B}"/>
              </a:ext>
            </a:extLst>
          </p:cNvPr>
          <p:cNvSpPr>
            <a:spLocks noGrp="1"/>
          </p:cNvSpPr>
          <p:nvPr>
            <p:ph type="title"/>
          </p:nvPr>
        </p:nvSpPr>
        <p:spPr>
          <a:xfrm>
            <a:off x="838200" y="365125"/>
            <a:ext cx="10515600" cy="502383"/>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8BB4BE17-A82B-43BA-A5CB-10DB738C8FD7}"/>
              </a:ext>
            </a:extLst>
          </p:cNvPr>
          <p:cNvSpPr>
            <a:spLocks noGrp="1"/>
          </p:cNvSpPr>
          <p:nvPr>
            <p:ph idx="1"/>
          </p:nvPr>
        </p:nvSpPr>
        <p:spPr>
          <a:xfrm>
            <a:off x="838199" y="1172308"/>
            <a:ext cx="11189677" cy="5320567"/>
          </a:xfrm>
        </p:spPr>
        <p:txBody>
          <a:bodyPr>
            <a:normAutofit fontScale="92500" lnSpcReduction="10000"/>
          </a:bodyPr>
          <a:lstStyle/>
          <a:p>
            <a:pPr marL="0" indent="0" algn="just">
              <a:buNone/>
            </a:pPr>
            <a:r>
              <a:rPr lang="en-GB" i="1" dirty="0" err="1">
                <a:solidFill>
                  <a:schemeClr val="accent2">
                    <a:lumMod val="50000"/>
                  </a:schemeClr>
                </a:solidFill>
                <a:latin typeface="Georgia" panose="02040502050405020303" pitchFamily="18" charset="0"/>
              </a:rPr>
              <a:t>Negotia</a:t>
            </a:r>
            <a:r>
              <a:rPr lang="en-GB" i="1" dirty="0">
                <a:solidFill>
                  <a:schemeClr val="accent2">
                    <a:lumMod val="50000"/>
                  </a:schemeClr>
                </a:solidFill>
                <a:latin typeface="Georgia" panose="02040502050405020303" pitchFamily="18" charset="0"/>
              </a:rPr>
              <a:t> publica intra </a:t>
            </a:r>
            <a:r>
              <a:rPr lang="en-GB" i="1" dirty="0" err="1">
                <a:solidFill>
                  <a:schemeClr val="accent2">
                    <a:lumMod val="50000"/>
                  </a:schemeClr>
                </a:solidFill>
                <a:latin typeface="Georgia" panose="02040502050405020303" pitchFamily="18" charset="0"/>
              </a:rPr>
              <a:t>ambitum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Regnorum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Dalmatiae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Croatiae</a:t>
            </a:r>
            <a:r>
              <a:rPr lang="en-GB" i="1" dirty="0">
                <a:solidFill>
                  <a:schemeClr val="accent2">
                    <a:lumMod val="50000"/>
                  </a:schemeClr>
                </a:solidFill>
                <a:latin typeface="Georgia" panose="02040502050405020303" pitchFamily="18" charset="0"/>
              </a:rPr>
              <a:t> et </a:t>
            </a:r>
            <a:r>
              <a:rPr lang="en-GB" i="1" dirty="0" err="1">
                <a:solidFill>
                  <a:schemeClr val="accent2">
                    <a:lumMod val="50000"/>
                  </a:schemeClr>
                </a:solidFill>
                <a:latin typeface="Georgia" panose="02040502050405020303" pitchFamily="18" charset="0"/>
              </a:rPr>
              <a:t>Slavoniae</a:t>
            </a:r>
            <a:r>
              <a:rPr lang="hr-HR" i="1" dirty="0">
                <a:solidFill>
                  <a:schemeClr val="accent2">
                    <a:lumMod val="50000"/>
                  </a:schemeClr>
                </a:solidFill>
                <a:latin typeface="Georgia" panose="02040502050405020303" pitchFamily="18" charset="0"/>
              </a:rPr>
              <a:t> </a:t>
            </a:r>
            <a:r>
              <a:rPr lang="en-GB" i="1" dirty="0">
                <a:solidFill>
                  <a:schemeClr val="accent2">
                    <a:lumMod val="50000"/>
                  </a:schemeClr>
                </a:solidFill>
                <a:latin typeface="Georgia" panose="02040502050405020303" pitchFamily="18" charset="0"/>
              </a:rPr>
              <a:t>non alia, </a:t>
            </a:r>
            <a:r>
              <a:rPr lang="en-GB" i="1" dirty="0" err="1">
                <a:solidFill>
                  <a:schemeClr val="accent2">
                    <a:lumMod val="50000"/>
                  </a:schemeClr>
                </a:solidFill>
                <a:latin typeface="Georgia" panose="02040502050405020303" pitchFamily="18" charset="0"/>
              </a:rPr>
              <a:t>quam</a:t>
            </a:r>
            <a:r>
              <a:rPr lang="en-GB" i="1" dirty="0">
                <a:solidFill>
                  <a:schemeClr val="accent2">
                    <a:lumMod val="50000"/>
                  </a:schemeClr>
                </a:solidFill>
                <a:latin typeface="Georgia" panose="02040502050405020303" pitchFamily="18" charset="0"/>
              </a:rPr>
              <a:t> Latina </a:t>
            </a:r>
            <a:r>
              <a:rPr lang="en-GB" i="1" dirty="0" err="1">
                <a:solidFill>
                  <a:schemeClr val="accent2">
                    <a:lumMod val="50000"/>
                  </a:schemeClr>
                </a:solidFill>
                <a:latin typeface="Georgia" panose="02040502050405020303" pitchFamily="18" charset="0"/>
              </a:rPr>
              <a:t>Lingva</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etractantur</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Usum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Latinae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Lingvae</a:t>
            </a:r>
            <a:r>
              <a:rPr lang="en-GB" i="1" dirty="0">
                <a:solidFill>
                  <a:schemeClr val="accent2">
                    <a:lumMod val="50000"/>
                  </a:schemeClr>
                </a:solidFill>
                <a:latin typeface="Georgia" panose="02040502050405020303" pitchFamily="18" charset="0"/>
              </a:rPr>
              <a:t> in</a:t>
            </a:r>
            <a:r>
              <a:rPr lang="hr-HR"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Regnis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Dalmatiae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Croatiae</a:t>
            </a:r>
            <a:r>
              <a:rPr lang="en-GB" i="1" dirty="0">
                <a:solidFill>
                  <a:schemeClr val="accent2">
                    <a:lumMod val="50000"/>
                  </a:schemeClr>
                </a:solidFill>
                <a:latin typeface="Georgia" panose="02040502050405020303" pitchFamily="18" charset="0"/>
              </a:rPr>
              <a:t> et </a:t>
            </a:r>
            <a:r>
              <a:rPr lang="en-GB" i="1" dirty="0" err="1">
                <a:solidFill>
                  <a:schemeClr val="accent2">
                    <a:lumMod val="50000"/>
                  </a:schemeClr>
                </a:solidFill>
                <a:latin typeface="Georgia" panose="02040502050405020303" pitchFamily="18" charset="0"/>
              </a:rPr>
              <a:t>Slavoniae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vetustissimum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cujus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initia</a:t>
            </a:r>
            <a:r>
              <a:rPr lang="en-GB" i="1" dirty="0">
                <a:solidFill>
                  <a:schemeClr val="accent2">
                    <a:lumMod val="50000"/>
                  </a:schemeClr>
                </a:solidFill>
                <a:latin typeface="Georgia" panose="02040502050405020303" pitchFamily="18" charset="0"/>
              </a:rPr>
              <a:t> ad</a:t>
            </a:r>
            <a:r>
              <a:rPr lang="hr-HR"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Romanos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plurium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Coloniarum</a:t>
            </a:r>
            <a:r>
              <a:rPr lang="en-GB" i="1" dirty="0">
                <a:solidFill>
                  <a:schemeClr val="accent2">
                    <a:lumMod val="50000"/>
                  </a:schemeClr>
                </a:solidFill>
                <a:latin typeface="Georgia" panose="02040502050405020303" pitchFamily="18" charset="0"/>
              </a:rPr>
              <a:t>, in Dalmatia et in Pannonia </a:t>
            </a:r>
            <a:r>
              <a:rPr lang="en-GB" i="1" dirty="0" err="1">
                <a:solidFill>
                  <a:schemeClr val="accent2">
                    <a:lumMod val="50000"/>
                  </a:schemeClr>
                </a:solidFill>
                <a:latin typeface="Georgia" panose="02040502050405020303" pitchFamily="18" charset="0"/>
              </a:rPr>
              <a:t>Interamnensi</a:t>
            </a:r>
            <a:r>
              <a:rPr lang="hr-HR"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Fundatores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referri</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possunt</a:t>
            </a:r>
            <a:r>
              <a:rPr lang="en-GB" i="1" dirty="0">
                <a:solidFill>
                  <a:schemeClr val="accent2">
                    <a:lumMod val="50000"/>
                  </a:schemeClr>
                </a:solidFill>
                <a:latin typeface="Georgia" panose="02040502050405020303" pitchFamily="18" charset="0"/>
              </a:rPr>
              <a:t>.</a:t>
            </a:r>
            <a:endParaRPr lang="hr-HR" i="1" dirty="0">
              <a:solidFill>
                <a:schemeClr val="accent2">
                  <a:lumMod val="50000"/>
                </a:schemeClr>
              </a:solidFill>
              <a:latin typeface="Georgia" panose="02040502050405020303" pitchFamily="18" charset="0"/>
            </a:endParaRPr>
          </a:p>
          <a:p>
            <a:pPr marL="0" indent="0" algn="just">
              <a:buNone/>
            </a:pPr>
            <a:r>
              <a:rPr lang="hr-HR" i="1" dirty="0">
                <a:solidFill>
                  <a:schemeClr val="accent2">
                    <a:lumMod val="50000"/>
                  </a:schemeClr>
                </a:solidFill>
                <a:latin typeface="Georgia" panose="02040502050405020303" pitchFamily="18" charset="0"/>
              </a:rPr>
              <a:t>... studium Latinae Linguae fuit, et esse debuit pro omnibus ad Statum seu Ecclesiasticum seu Civilem, et solidam eruditionem aspirantibus Institutionis publicae praecipuum objectum.</a:t>
            </a:r>
          </a:p>
          <a:p>
            <a:pPr marL="0" indent="0" algn="just">
              <a:buNone/>
            </a:pPr>
            <a:endParaRPr lang="hr-HR" i="1" dirty="0">
              <a:solidFill>
                <a:schemeClr val="accent2">
                  <a:lumMod val="50000"/>
                </a:schemeClr>
              </a:solidFill>
              <a:latin typeface="Georgia" panose="02040502050405020303" pitchFamily="18" charset="0"/>
            </a:endParaRPr>
          </a:p>
          <a:p>
            <a:r>
              <a:rPr lang="en-GB" dirty="0">
                <a:latin typeface="Georgia" panose="02040502050405020303" pitchFamily="18" charset="0"/>
              </a:rPr>
              <a:t>Josip </a:t>
            </a:r>
            <a:r>
              <a:rPr lang="en-GB" dirty="0" err="1">
                <a:latin typeface="Georgia" panose="02040502050405020303" pitchFamily="18" charset="0"/>
              </a:rPr>
              <a:t>Kušević</a:t>
            </a:r>
            <a:r>
              <a:rPr lang="en-GB" dirty="0">
                <a:latin typeface="Georgia" panose="02040502050405020303" pitchFamily="18" charset="0"/>
              </a:rPr>
              <a:t> (</a:t>
            </a:r>
            <a:r>
              <a:rPr lang="fr-FR" i="1" dirty="0">
                <a:latin typeface="Georgia" panose="02040502050405020303" pitchFamily="18" charset="0"/>
              </a:rPr>
              <a:t>De </a:t>
            </a:r>
            <a:r>
              <a:rPr lang="fr-FR" i="1" dirty="0" err="1">
                <a:latin typeface="Georgia" panose="02040502050405020303" pitchFamily="18" charset="0"/>
              </a:rPr>
              <a:t>municipalibus</a:t>
            </a:r>
            <a:r>
              <a:rPr lang="fr-FR" i="1" dirty="0">
                <a:latin typeface="Georgia" panose="02040502050405020303" pitchFamily="18" charset="0"/>
              </a:rPr>
              <a:t> </a:t>
            </a:r>
            <a:r>
              <a:rPr lang="fr-FR" i="1" dirty="0" err="1">
                <a:latin typeface="Georgia" panose="02040502050405020303" pitchFamily="18" charset="0"/>
              </a:rPr>
              <a:t>juribus</a:t>
            </a:r>
            <a:r>
              <a:rPr lang="hr-HR" i="1" dirty="0">
                <a:latin typeface="Georgia" panose="02040502050405020303" pitchFamily="18" charset="0"/>
              </a:rPr>
              <a:t> </a:t>
            </a:r>
            <a:r>
              <a:rPr lang="fr-FR" i="1" dirty="0">
                <a:latin typeface="Georgia" panose="02040502050405020303" pitchFamily="18" charset="0"/>
              </a:rPr>
              <a:t>et </a:t>
            </a:r>
            <a:r>
              <a:rPr lang="fr-FR" i="1" dirty="0" err="1">
                <a:latin typeface="Georgia" panose="02040502050405020303" pitchFamily="18" charset="0"/>
              </a:rPr>
              <a:t>statutis</a:t>
            </a:r>
            <a:r>
              <a:rPr lang="fr-FR" i="1" dirty="0">
                <a:latin typeface="Georgia" panose="02040502050405020303" pitchFamily="18" charset="0"/>
              </a:rPr>
              <a:t> </a:t>
            </a:r>
            <a:r>
              <a:rPr lang="fr-FR" i="1" dirty="0" err="1">
                <a:latin typeface="Georgia" panose="02040502050405020303" pitchFamily="18" charset="0"/>
              </a:rPr>
              <a:t>regnorum</a:t>
            </a:r>
            <a:r>
              <a:rPr lang="fr-FR" i="1" dirty="0">
                <a:latin typeface="Georgia" panose="02040502050405020303" pitchFamily="18" charset="0"/>
              </a:rPr>
              <a:t> </a:t>
            </a:r>
            <a:r>
              <a:rPr lang="fr-FR" i="1" dirty="0" err="1">
                <a:latin typeface="Georgia" panose="02040502050405020303" pitchFamily="18" charset="0"/>
              </a:rPr>
              <a:t>Dalmatiae</a:t>
            </a:r>
            <a:r>
              <a:rPr lang="fr-FR" i="1" dirty="0">
                <a:latin typeface="Georgia" panose="02040502050405020303" pitchFamily="18" charset="0"/>
              </a:rPr>
              <a:t>, </a:t>
            </a:r>
            <a:r>
              <a:rPr lang="fr-FR" i="1" dirty="0" err="1">
                <a:latin typeface="Georgia" panose="02040502050405020303" pitchFamily="18" charset="0"/>
              </a:rPr>
              <a:t>Croatiae</a:t>
            </a:r>
            <a:r>
              <a:rPr lang="fr-FR" i="1" dirty="0">
                <a:latin typeface="Georgia" panose="02040502050405020303" pitchFamily="18" charset="0"/>
              </a:rPr>
              <a:t> et </a:t>
            </a:r>
            <a:r>
              <a:rPr lang="fr-FR" i="1" dirty="0" err="1">
                <a:latin typeface="Georgia" panose="02040502050405020303" pitchFamily="18" charset="0"/>
              </a:rPr>
              <a:t>Slavoniae</a:t>
            </a:r>
            <a:r>
              <a:rPr lang="hr-HR" dirty="0">
                <a:latin typeface="Georgia" panose="02040502050405020303" pitchFamily="18" charset="0"/>
              </a:rPr>
              <a:t>, 1830, §34, 77-78, 79-80</a:t>
            </a:r>
            <a:r>
              <a:rPr lang="en-GB" dirty="0">
                <a:latin typeface="Georgia" panose="02040502050405020303" pitchFamily="18" charset="0"/>
              </a:rPr>
              <a:t>)</a:t>
            </a:r>
            <a:endParaRPr lang="hr-HR" dirty="0">
              <a:latin typeface="Georgia" panose="02040502050405020303" pitchFamily="18" charset="0"/>
            </a:endParaRPr>
          </a:p>
          <a:p>
            <a:endParaRPr lang="hr-HR" dirty="0">
              <a:latin typeface="Georgia" panose="02040502050405020303" pitchFamily="18" charset="0"/>
            </a:endParaRPr>
          </a:p>
          <a:p>
            <a:endParaRPr lang="hr-HR" dirty="0">
              <a:latin typeface="Georgia" panose="02040502050405020303" pitchFamily="18" charset="0"/>
            </a:endParaRPr>
          </a:p>
          <a:p>
            <a:r>
              <a:rPr lang="hr-HR" dirty="0">
                <a:latin typeface="Georgia" panose="02040502050405020303" pitchFamily="18" charset="0"/>
              </a:rPr>
              <a:t>Latinski je hrvatsko municipalno pravo!</a:t>
            </a:r>
            <a:endParaRPr lang="en-GB" dirty="0">
              <a:latin typeface="Georgia" panose="02040502050405020303" pitchFamily="18" charset="0"/>
            </a:endParaRPr>
          </a:p>
        </p:txBody>
      </p:sp>
    </p:spTree>
    <p:extLst>
      <p:ext uri="{BB962C8B-B14F-4D97-AF65-F5344CB8AC3E}">
        <p14:creationId xmlns:p14="http://schemas.microsoft.com/office/powerpoint/2010/main" val="2514308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6161-D9DD-4A75-8B9D-15602596FBA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69CE2B9-D435-4EB8-8F4E-32A996734AE2}"/>
              </a:ext>
            </a:extLst>
          </p:cNvPr>
          <p:cNvSpPr>
            <a:spLocks noGrp="1"/>
          </p:cNvSpPr>
          <p:nvPr>
            <p:ph idx="1"/>
          </p:nvPr>
        </p:nvSpPr>
        <p:spPr>
          <a:xfrm>
            <a:off x="5405860" y="1825625"/>
            <a:ext cx="6546654" cy="4667250"/>
          </a:xfrm>
        </p:spPr>
        <p:txBody>
          <a:bodyPr/>
          <a:lstStyle/>
          <a:p>
            <a:r>
              <a:rPr lang="hr-HR" dirty="0">
                <a:latin typeface="Georgia" panose="02040502050405020303" pitchFamily="18" charset="0"/>
              </a:rPr>
              <a:t>Franjo Vojkffy, </a:t>
            </a:r>
            <a:r>
              <a:rPr lang="hr-HR" i="1" dirty="0">
                <a:latin typeface="Georgia" panose="02040502050405020303" pitchFamily="18" charset="0"/>
              </a:rPr>
              <a:t>Dissertatio de introducenda in regno Hungariae, et regnis, ac provinciis eidem adnexis in cunctis negotiis publicis lingua hungarica, </a:t>
            </a:r>
            <a:r>
              <a:rPr lang="hr-HR" dirty="0">
                <a:latin typeface="Georgia" panose="02040502050405020303" pitchFamily="18" charset="0"/>
              </a:rPr>
              <a:t>Zagreb, 1832; p. 7</a:t>
            </a:r>
            <a:endParaRPr lang="en-GB" dirty="0">
              <a:latin typeface="Georgia" panose="02040502050405020303" pitchFamily="18" charset="0"/>
            </a:endParaRPr>
          </a:p>
        </p:txBody>
      </p:sp>
      <p:pic>
        <p:nvPicPr>
          <p:cNvPr id="4" name="Picture 3">
            <a:extLst>
              <a:ext uri="{FF2B5EF4-FFF2-40B4-BE49-F238E27FC236}">
                <a16:creationId xmlns:a16="http://schemas.microsoft.com/office/drawing/2014/main" id="{CDAEE443-9E13-48FE-9669-4DFDF6D193FF}"/>
              </a:ext>
            </a:extLst>
          </p:cNvPr>
          <p:cNvPicPr>
            <a:picLocks noChangeAspect="1"/>
          </p:cNvPicPr>
          <p:nvPr/>
        </p:nvPicPr>
        <p:blipFill>
          <a:blip r:embed="rId2"/>
          <a:stretch>
            <a:fillRect/>
          </a:stretch>
        </p:blipFill>
        <p:spPr>
          <a:xfrm>
            <a:off x="0" y="0"/>
            <a:ext cx="5405861" cy="6858000"/>
          </a:xfrm>
          <a:prstGeom prst="rect">
            <a:avLst/>
          </a:prstGeom>
        </p:spPr>
      </p:pic>
    </p:spTree>
    <p:extLst>
      <p:ext uri="{BB962C8B-B14F-4D97-AF65-F5344CB8AC3E}">
        <p14:creationId xmlns:p14="http://schemas.microsoft.com/office/powerpoint/2010/main" val="49673185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22AC-D7CA-4749-9A83-CEAFF315854C}"/>
              </a:ext>
            </a:extLst>
          </p:cNvPr>
          <p:cNvSpPr>
            <a:spLocks noGrp="1"/>
          </p:cNvSpPr>
          <p:nvPr>
            <p:ph type="title"/>
          </p:nvPr>
        </p:nvSpPr>
        <p:spPr/>
        <p:txBody>
          <a:bodyPr/>
          <a:lstStyle/>
          <a:p>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Uloga latinskog u 18.st.</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C4327840-88CB-4451-92FF-A5595CF0E8A6}"/>
              </a:ext>
            </a:extLst>
          </p:cNvPr>
          <p:cNvSpPr>
            <a:spLocks noGrp="1"/>
          </p:cNvSpPr>
          <p:nvPr>
            <p:ph idx="1"/>
          </p:nvPr>
        </p:nvSpPr>
        <p:spPr>
          <a:xfrm>
            <a:off x="838199" y="1825624"/>
            <a:ext cx="11132127" cy="5032375"/>
          </a:xfrm>
        </p:spPr>
        <p:txBody>
          <a:bodyPr/>
          <a:lstStyle/>
          <a:p>
            <a:r>
              <a:rPr lang="hr-HR" sz="3200" dirty="0">
                <a:latin typeface="Georgia" panose="02040502050405020303" pitchFamily="18" charset="0"/>
              </a:rPr>
              <a:t>Za ceremonijalne prilike</a:t>
            </a:r>
          </a:p>
          <a:p>
            <a:pPr lvl="1"/>
            <a:r>
              <a:rPr lang="hr-HR" sz="2800" dirty="0">
                <a:latin typeface="Georgia" panose="02040502050405020303" pitchFamily="18" charset="0"/>
              </a:rPr>
              <a:t>Prigodne pjesme, govori...</a:t>
            </a:r>
          </a:p>
          <a:p>
            <a:r>
              <a:rPr lang="hr-HR" sz="3200" dirty="0">
                <a:latin typeface="Georgia" panose="02040502050405020303" pitchFamily="18" charset="0"/>
              </a:rPr>
              <a:t>Za znanstvene publikacije (doktorske disertacije)</a:t>
            </a:r>
          </a:p>
          <a:p>
            <a:pPr lvl="1"/>
            <a:r>
              <a:rPr lang="hr-HR" sz="2800" dirty="0">
                <a:latin typeface="Georgia" panose="02040502050405020303" pitchFamily="18" charset="0"/>
              </a:rPr>
              <a:t>Medicina, pravo, biologija, farmacija... &gt; potreba za ujednačenošću termina</a:t>
            </a:r>
          </a:p>
          <a:p>
            <a:r>
              <a:rPr lang="hr-HR" sz="3200" dirty="0">
                <a:latin typeface="Georgia" panose="02040502050405020303" pitchFamily="18" charset="0"/>
              </a:rPr>
              <a:t>Birokracija</a:t>
            </a:r>
          </a:p>
          <a:p>
            <a:pPr lvl="1"/>
            <a:r>
              <a:rPr lang="hr-HR" sz="2800" dirty="0">
                <a:latin typeface="Georgia" panose="02040502050405020303" pitchFamily="18" charset="0"/>
              </a:rPr>
              <a:t>U višejezičnim državnim uređenjima, radi sporazumijevanja</a:t>
            </a:r>
          </a:p>
          <a:p>
            <a:pPr lvl="1"/>
            <a:r>
              <a:rPr lang="hr-HR" sz="2800" dirty="0">
                <a:latin typeface="Georgia" panose="02040502050405020303" pitchFamily="18" charset="0"/>
              </a:rPr>
              <a:t>Pitanje stvarnog znanja – formulaičnost izraza</a:t>
            </a:r>
            <a:endParaRPr lang="hr-HR" dirty="0">
              <a:latin typeface="Georgia" panose="02040502050405020303" pitchFamily="18" charset="0"/>
            </a:endParaRPr>
          </a:p>
        </p:txBody>
      </p:sp>
    </p:spTree>
    <p:extLst>
      <p:ext uri="{BB962C8B-B14F-4D97-AF65-F5344CB8AC3E}">
        <p14:creationId xmlns:p14="http://schemas.microsoft.com/office/powerpoint/2010/main" val="202961788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0AEED-72D0-45F6-A25C-0D64BE0AA10F}"/>
              </a:ext>
            </a:extLst>
          </p:cNvPr>
          <p:cNvPicPr>
            <a:picLocks noChangeAspect="1"/>
          </p:cNvPicPr>
          <p:nvPr/>
        </p:nvPicPr>
        <p:blipFill>
          <a:blip r:embed="rId3"/>
          <a:stretch>
            <a:fillRect/>
          </a:stretch>
        </p:blipFill>
        <p:spPr>
          <a:xfrm>
            <a:off x="9940160" y="0"/>
            <a:ext cx="2095500" cy="2800350"/>
          </a:xfrm>
          <a:prstGeom prst="roundRect">
            <a:avLst>
              <a:gd name="adj" fmla="val 12230"/>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C3E90FB4-4DF6-4B35-8F3A-1DF158C1060D}"/>
              </a:ext>
            </a:extLst>
          </p:cNvPr>
          <p:cNvSpPr>
            <a:spLocks noGrp="1"/>
          </p:cNvSpPr>
          <p:nvPr>
            <p:ph type="title"/>
          </p:nvPr>
        </p:nvSpPr>
        <p:spPr>
          <a:xfrm>
            <a:off x="1543049" y="1"/>
            <a:ext cx="10094529" cy="723900"/>
          </a:xfrm>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Nacionalne akademije</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A9595656-89F3-42BF-9856-5A23ED6285CB}"/>
              </a:ext>
            </a:extLst>
          </p:cNvPr>
          <p:cNvSpPr>
            <a:spLocks noGrp="1"/>
          </p:cNvSpPr>
          <p:nvPr>
            <p:ph idx="1"/>
          </p:nvPr>
        </p:nvSpPr>
        <p:spPr>
          <a:xfrm>
            <a:off x="419100" y="723901"/>
            <a:ext cx="11483866" cy="6134099"/>
          </a:xfrm>
        </p:spPr>
        <p:txBody>
          <a:bodyPr>
            <a:normAutofit fontScale="92500" lnSpcReduction="10000"/>
          </a:bodyPr>
          <a:lstStyle/>
          <a:p>
            <a:r>
              <a:rPr lang="hr-HR" sz="3200" dirty="0">
                <a:latin typeface="Georgia" panose="02040502050405020303" pitchFamily="18" charset="0"/>
              </a:rPr>
              <a:t>Razvoj narodnih jezika i standardizacija</a:t>
            </a:r>
          </a:p>
          <a:p>
            <a:pPr lvl="1"/>
            <a:r>
              <a:rPr lang="hr-HR" sz="2800" i="1" dirty="0">
                <a:latin typeface="Georgia" panose="02040502050405020303" pitchFamily="18" charset="0"/>
              </a:rPr>
              <a:t>Accademia della Crusca – </a:t>
            </a:r>
            <a:r>
              <a:rPr lang="hr-HR" sz="2800" dirty="0">
                <a:latin typeface="Georgia" panose="02040502050405020303" pitchFamily="18" charset="0"/>
              </a:rPr>
              <a:t>1583</a:t>
            </a:r>
          </a:p>
          <a:p>
            <a:pPr lvl="1"/>
            <a:r>
              <a:rPr lang="hr-HR" sz="2800" i="1" dirty="0">
                <a:latin typeface="Georgia" panose="02040502050405020303" pitchFamily="18" charset="0"/>
              </a:rPr>
              <a:t>Nederduytsche Academie </a:t>
            </a:r>
            <a:r>
              <a:rPr lang="hr-HR" sz="2800" dirty="0">
                <a:latin typeface="Georgia" panose="02040502050405020303" pitchFamily="18" charset="0"/>
              </a:rPr>
              <a:t>- 1617</a:t>
            </a:r>
          </a:p>
          <a:p>
            <a:pPr lvl="1"/>
            <a:r>
              <a:rPr lang="hr-HR" sz="2800" i="1" dirty="0">
                <a:latin typeface="Georgia" panose="02040502050405020303" pitchFamily="18" charset="0"/>
              </a:rPr>
              <a:t>Académie française </a:t>
            </a:r>
            <a:r>
              <a:rPr lang="hr-HR" sz="2800" dirty="0">
                <a:latin typeface="Georgia" panose="02040502050405020303" pitchFamily="18" charset="0"/>
              </a:rPr>
              <a:t>– 1635</a:t>
            </a:r>
          </a:p>
          <a:p>
            <a:pPr lvl="1"/>
            <a:r>
              <a:rPr lang="hr-HR" sz="2800" i="1" dirty="0">
                <a:latin typeface="Georgia" panose="02040502050405020303" pitchFamily="18" charset="0"/>
              </a:rPr>
              <a:t>Academia Naturae Curiosorum </a:t>
            </a:r>
            <a:r>
              <a:rPr lang="hr-HR" sz="2800" dirty="0">
                <a:latin typeface="Georgia" panose="02040502050405020303" pitchFamily="18" charset="0"/>
              </a:rPr>
              <a:t>(</a:t>
            </a:r>
            <a:r>
              <a:rPr lang="hr-HR" sz="2800" i="1" dirty="0">
                <a:latin typeface="Georgia" panose="02040502050405020303" pitchFamily="18" charset="0"/>
              </a:rPr>
              <a:t>Leopoldina</a:t>
            </a:r>
            <a:r>
              <a:rPr lang="hr-HR" sz="2800" dirty="0">
                <a:latin typeface="Georgia" panose="02040502050405020303" pitchFamily="18" charset="0"/>
              </a:rPr>
              <a:t>) – 1652 </a:t>
            </a:r>
          </a:p>
          <a:p>
            <a:pPr lvl="1"/>
            <a:r>
              <a:rPr lang="hr-HR" sz="2800" i="1" dirty="0">
                <a:latin typeface="Georgia" panose="02040502050405020303" pitchFamily="18" charset="0"/>
              </a:rPr>
              <a:t>Royal Society </a:t>
            </a:r>
            <a:r>
              <a:rPr lang="en-GB" sz="2800" i="1" dirty="0">
                <a:latin typeface="Georgia" panose="02040502050405020303" pitchFamily="18" charset="0"/>
              </a:rPr>
              <a:t>of London for Improving Natural Knowledge</a:t>
            </a:r>
            <a:r>
              <a:rPr lang="hr-HR" sz="2800" i="1" dirty="0">
                <a:latin typeface="Georgia" panose="02040502050405020303" pitchFamily="18" charset="0"/>
              </a:rPr>
              <a:t> – </a:t>
            </a:r>
            <a:r>
              <a:rPr lang="hr-HR" sz="2800" dirty="0">
                <a:latin typeface="Georgia" panose="02040502050405020303" pitchFamily="18" charset="0"/>
              </a:rPr>
              <a:t>1660</a:t>
            </a:r>
          </a:p>
          <a:p>
            <a:pPr lvl="2"/>
            <a:r>
              <a:rPr lang="hr-HR" sz="2400" i="1" dirty="0">
                <a:latin typeface="Georgia" panose="02040502050405020303" pitchFamily="18" charset="0"/>
              </a:rPr>
              <a:t>Philosophical Transactions </a:t>
            </a:r>
            <a:r>
              <a:rPr lang="hr-HR" sz="2400" dirty="0">
                <a:latin typeface="Georgia" panose="02040502050405020303" pitchFamily="18" charset="0"/>
              </a:rPr>
              <a:t>na engleskom, ali strani znanstvenici mogu i na lat.</a:t>
            </a:r>
            <a:endParaRPr lang="en-GB" sz="2400" i="1" dirty="0">
              <a:latin typeface="Georgia" panose="02040502050405020303" pitchFamily="18" charset="0"/>
            </a:endParaRPr>
          </a:p>
          <a:p>
            <a:pPr lvl="1"/>
            <a:r>
              <a:rPr lang="hr-HR" sz="2800" i="1" dirty="0">
                <a:latin typeface="Georgia" panose="02040502050405020303" pitchFamily="18" charset="0"/>
              </a:rPr>
              <a:t>Kurfürstlich-Brandenburgische Societät der Wissenschaften – </a:t>
            </a:r>
            <a:r>
              <a:rPr lang="hr-HR" sz="2800" dirty="0">
                <a:latin typeface="Georgia" panose="02040502050405020303" pitchFamily="18" charset="0"/>
              </a:rPr>
              <a:t>1700</a:t>
            </a:r>
          </a:p>
          <a:p>
            <a:pPr lvl="2"/>
            <a:r>
              <a:rPr lang="hr-HR" sz="2400" dirty="0">
                <a:latin typeface="Georgia" panose="02040502050405020303" pitchFamily="18" charset="0"/>
              </a:rPr>
              <a:t>Publikacije na lat., od 1745. na francuskom!</a:t>
            </a:r>
          </a:p>
          <a:p>
            <a:pPr lvl="1"/>
            <a:r>
              <a:rPr lang="hr-HR" sz="2800" i="1" dirty="0">
                <a:latin typeface="Georgia" panose="02040502050405020303" pitchFamily="18" charset="0"/>
              </a:rPr>
              <a:t>Real Academia Española </a:t>
            </a:r>
            <a:r>
              <a:rPr lang="hr-HR" sz="2800" dirty="0">
                <a:latin typeface="Georgia" panose="02040502050405020303" pitchFamily="18" charset="0"/>
              </a:rPr>
              <a:t>– 1713</a:t>
            </a:r>
          </a:p>
          <a:p>
            <a:pPr lvl="1"/>
            <a:r>
              <a:rPr lang="az-Cyrl-AZ" sz="2800" i="1" dirty="0">
                <a:latin typeface="Georgia" panose="02040502050405020303" pitchFamily="18" charset="0"/>
              </a:rPr>
              <a:t>Российская академия наук</a:t>
            </a:r>
            <a:r>
              <a:rPr lang="hr-HR" sz="2800" i="1" dirty="0">
                <a:latin typeface="Georgia" panose="02040502050405020303" pitchFamily="18" charset="0"/>
              </a:rPr>
              <a:t> – </a:t>
            </a:r>
            <a:r>
              <a:rPr lang="hr-HR" sz="2800" dirty="0">
                <a:latin typeface="Georgia" panose="02040502050405020303" pitchFamily="18" charset="0"/>
              </a:rPr>
              <a:t>1725</a:t>
            </a:r>
          </a:p>
          <a:p>
            <a:pPr lvl="1"/>
            <a:r>
              <a:rPr lang="en-GB" sz="2800" i="1" dirty="0" err="1">
                <a:latin typeface="Georgia" panose="02040502050405020303" pitchFamily="18" charset="0"/>
              </a:rPr>
              <a:t>Královská</a:t>
            </a:r>
            <a:r>
              <a:rPr lang="en-GB" sz="2800" i="1" dirty="0">
                <a:latin typeface="Georgia" panose="02040502050405020303" pitchFamily="18" charset="0"/>
              </a:rPr>
              <a:t> </a:t>
            </a:r>
            <a:r>
              <a:rPr lang="hr-HR" sz="2800" i="1" dirty="0">
                <a:latin typeface="Georgia" panose="02040502050405020303" pitchFamily="18" charset="0"/>
              </a:rPr>
              <a:t>č</a:t>
            </a:r>
            <a:r>
              <a:rPr lang="en-GB" sz="2800" i="1" dirty="0" err="1">
                <a:latin typeface="Georgia" panose="02040502050405020303" pitchFamily="18" charset="0"/>
              </a:rPr>
              <a:t>eská</a:t>
            </a:r>
            <a:r>
              <a:rPr lang="en-GB" sz="2800" i="1" dirty="0">
                <a:latin typeface="Georgia" panose="02040502050405020303" pitchFamily="18" charset="0"/>
              </a:rPr>
              <a:t> </a:t>
            </a:r>
            <a:r>
              <a:rPr lang="en-GB" sz="2800" i="1" dirty="0" err="1">
                <a:latin typeface="Georgia" panose="02040502050405020303" pitchFamily="18" charset="0"/>
              </a:rPr>
              <a:t>spole</a:t>
            </a:r>
            <a:r>
              <a:rPr lang="hr-HR" sz="2800" i="1" dirty="0">
                <a:latin typeface="Georgia" panose="02040502050405020303" pitchFamily="18" charset="0"/>
              </a:rPr>
              <a:t>č</a:t>
            </a:r>
            <a:r>
              <a:rPr lang="en-GB" sz="2800" i="1" dirty="0" err="1">
                <a:latin typeface="Georgia" panose="02040502050405020303" pitchFamily="18" charset="0"/>
              </a:rPr>
              <a:t>nost</a:t>
            </a:r>
            <a:r>
              <a:rPr lang="en-GB" sz="2800" i="1" dirty="0">
                <a:latin typeface="Georgia" panose="02040502050405020303" pitchFamily="18" charset="0"/>
              </a:rPr>
              <a:t> </a:t>
            </a:r>
            <a:r>
              <a:rPr lang="en-GB" sz="2800" i="1" dirty="0" err="1">
                <a:latin typeface="Georgia" panose="02040502050405020303" pitchFamily="18" charset="0"/>
              </a:rPr>
              <a:t>nauk</a:t>
            </a:r>
            <a:r>
              <a:rPr lang="en-GB" sz="2800" i="1" dirty="0">
                <a:latin typeface="Georgia" panose="02040502050405020303" pitchFamily="18" charset="0"/>
              </a:rPr>
              <a:t> </a:t>
            </a:r>
            <a:r>
              <a:rPr lang="hr-HR" sz="2800" i="1" dirty="0">
                <a:latin typeface="Georgia" panose="02040502050405020303" pitchFamily="18" charset="0"/>
              </a:rPr>
              <a:t>–</a:t>
            </a:r>
            <a:r>
              <a:rPr lang="en-GB" sz="2800" i="1" dirty="0">
                <a:latin typeface="Georgia" panose="02040502050405020303" pitchFamily="18" charset="0"/>
              </a:rPr>
              <a:t> </a:t>
            </a:r>
            <a:r>
              <a:rPr lang="en-GB" sz="2800" dirty="0">
                <a:latin typeface="Georgia" panose="02040502050405020303" pitchFamily="18" charset="0"/>
              </a:rPr>
              <a:t>1784</a:t>
            </a:r>
            <a:endParaRPr lang="hr-HR" sz="2800" dirty="0">
              <a:latin typeface="Georgia" panose="02040502050405020303" pitchFamily="18" charset="0"/>
            </a:endParaRPr>
          </a:p>
          <a:p>
            <a:pPr lvl="1"/>
            <a:r>
              <a:rPr lang="hr-HR" sz="2800" i="1" dirty="0">
                <a:latin typeface="Georgia" panose="02040502050405020303" pitchFamily="18" charset="0"/>
              </a:rPr>
              <a:t>Svenska Akademien</a:t>
            </a:r>
            <a:r>
              <a:rPr lang="hr-HR" sz="2800" dirty="0">
                <a:latin typeface="Georgia" panose="02040502050405020303" pitchFamily="18" charset="0"/>
              </a:rPr>
              <a:t> – 1786</a:t>
            </a:r>
          </a:p>
          <a:p>
            <a:pPr lvl="1"/>
            <a:r>
              <a:rPr lang="hr-HR" sz="2800" i="1" dirty="0">
                <a:latin typeface="Georgia" panose="02040502050405020303" pitchFamily="18" charset="0"/>
              </a:rPr>
              <a:t>Akademija složnih (dei concordi) – </a:t>
            </a:r>
            <a:r>
              <a:rPr lang="hr-HR" sz="2800" dirty="0">
                <a:latin typeface="Georgia" panose="02040502050405020303" pitchFamily="18" charset="0"/>
              </a:rPr>
              <a:t>Dubrovnik 16.st.</a:t>
            </a:r>
          </a:p>
          <a:p>
            <a:pPr lvl="1"/>
            <a:r>
              <a:rPr lang="hr-HR" sz="2800" dirty="0">
                <a:latin typeface="Georgia" panose="02040502050405020303" pitchFamily="18" charset="0"/>
              </a:rPr>
              <a:t>17/18.st. </a:t>
            </a:r>
            <a:r>
              <a:rPr lang="it-IT" sz="2800" i="1" dirty="0">
                <a:latin typeface="Georgia" panose="02040502050405020303" pitchFamily="18" charset="0"/>
              </a:rPr>
              <a:t>Akademija isprazni</a:t>
            </a:r>
            <a:r>
              <a:rPr lang="hr-HR" sz="2800" i="1" dirty="0">
                <a:latin typeface="Georgia" panose="02040502050405020303" pitchFamily="18" charset="0"/>
              </a:rPr>
              <a:t>(je)</a:t>
            </a:r>
            <a:r>
              <a:rPr lang="it-IT" sz="2800" i="1" dirty="0">
                <a:latin typeface="Georgia" panose="02040502050405020303" pitchFamily="18" charset="0"/>
              </a:rPr>
              <a:t>h</a:t>
            </a:r>
            <a:r>
              <a:rPr lang="hr-HR" sz="2800" i="1" dirty="0">
                <a:latin typeface="Georgia" panose="02040502050405020303" pitchFamily="18" charset="0"/>
              </a:rPr>
              <a:t> (otiosorum) </a:t>
            </a:r>
            <a:r>
              <a:rPr lang="hr-HR" sz="2800" dirty="0">
                <a:latin typeface="Georgia" panose="02040502050405020303" pitchFamily="18" charset="0"/>
              </a:rPr>
              <a:t>u Dubrovniku</a:t>
            </a:r>
            <a:r>
              <a:rPr lang="it-IT" sz="2800" i="1" dirty="0">
                <a:latin typeface="Georgia" panose="02040502050405020303" pitchFamily="18" charset="0"/>
              </a:rPr>
              <a:t>, Accademia degli Incaloriti</a:t>
            </a:r>
            <a:r>
              <a:rPr lang="hr-HR" sz="2800" i="1" dirty="0">
                <a:latin typeface="Georgia" panose="02040502050405020303" pitchFamily="18" charset="0"/>
              </a:rPr>
              <a:t> </a:t>
            </a:r>
            <a:r>
              <a:rPr lang="it-IT" sz="2800" dirty="0">
                <a:latin typeface="Georgia" panose="02040502050405020303" pitchFamily="18" charset="0"/>
              </a:rPr>
              <a:t>u Zadru</a:t>
            </a:r>
            <a:r>
              <a:rPr lang="hr-HR" sz="2800" dirty="0">
                <a:latin typeface="Georgia" panose="02040502050405020303" pitchFamily="18" charset="0"/>
              </a:rPr>
              <a:t> – književna društva</a:t>
            </a:r>
            <a:endParaRPr lang="hr-HR" sz="2800" i="1" dirty="0">
              <a:latin typeface="Georgia" panose="02040502050405020303" pitchFamily="18" charset="0"/>
            </a:endParaRPr>
          </a:p>
        </p:txBody>
      </p:sp>
    </p:spTree>
    <p:extLst>
      <p:ext uri="{BB962C8B-B14F-4D97-AF65-F5344CB8AC3E}">
        <p14:creationId xmlns:p14="http://schemas.microsoft.com/office/powerpoint/2010/main" val="93965261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DF3259-A481-4B22-8B42-B0FA819C5C0B}"/>
              </a:ext>
            </a:extLst>
          </p:cNvPr>
          <p:cNvPicPr>
            <a:picLocks noChangeAspect="1"/>
          </p:cNvPicPr>
          <p:nvPr/>
        </p:nvPicPr>
        <p:blipFill>
          <a:blip r:embed="rId3"/>
          <a:stretch>
            <a:fillRect/>
          </a:stretch>
        </p:blipFill>
        <p:spPr>
          <a:xfrm>
            <a:off x="0" y="0"/>
            <a:ext cx="4299278" cy="6858000"/>
          </a:xfrm>
          <a:prstGeom prst="rect">
            <a:avLst/>
          </a:prstGeom>
        </p:spPr>
      </p:pic>
      <p:sp>
        <p:nvSpPr>
          <p:cNvPr id="2" name="Title 1">
            <a:extLst>
              <a:ext uri="{FF2B5EF4-FFF2-40B4-BE49-F238E27FC236}">
                <a16:creationId xmlns:a16="http://schemas.microsoft.com/office/drawing/2014/main" id="{9F9F0FCA-13A3-4A0C-9211-BB5BB35247D8}"/>
              </a:ext>
            </a:extLst>
          </p:cNvPr>
          <p:cNvSpPr>
            <a:spLocks noGrp="1"/>
          </p:cNvSpPr>
          <p:nvPr>
            <p:ph type="title"/>
          </p:nvPr>
        </p:nvSpPr>
        <p:spPr>
          <a:xfrm>
            <a:off x="4299278" y="1"/>
            <a:ext cx="7892722" cy="1119352"/>
          </a:xfrm>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Prosvjetiteljstvo</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1E6050F6-D701-48ED-822A-0B024B116D30}"/>
              </a:ext>
            </a:extLst>
          </p:cNvPr>
          <p:cNvSpPr>
            <a:spLocks noGrp="1"/>
          </p:cNvSpPr>
          <p:nvPr>
            <p:ph idx="1"/>
          </p:nvPr>
        </p:nvSpPr>
        <p:spPr>
          <a:xfrm>
            <a:off x="3831021" y="1119352"/>
            <a:ext cx="8360978" cy="5738648"/>
          </a:xfrm>
        </p:spPr>
        <p:txBody>
          <a:bodyPr>
            <a:normAutofit/>
          </a:bodyPr>
          <a:lstStyle/>
          <a:p>
            <a:r>
              <a:rPr lang="hr-HR" dirty="0">
                <a:latin typeface="Georgia" panose="02040502050405020303" pitchFamily="18" charset="0"/>
              </a:rPr>
              <a:t>Oko pol. 18. st. brigu o školovanju sve više preuzimaju države</a:t>
            </a:r>
          </a:p>
          <a:p>
            <a:pPr lvl="1"/>
            <a:r>
              <a:rPr lang="hr-HR" dirty="0">
                <a:latin typeface="Georgia" panose="02040502050405020303" pitchFamily="18" charset="0"/>
              </a:rPr>
              <a:t>1773. raspuštanjem isusovačkog reda dobivaju infrastrukturu</a:t>
            </a:r>
          </a:p>
          <a:p>
            <a:pPr lvl="1"/>
            <a:r>
              <a:rPr lang="hr-HR" dirty="0">
                <a:latin typeface="Georgia" panose="02040502050405020303" pitchFamily="18" charset="0"/>
              </a:rPr>
              <a:t>Cilj obrazovanja je „javno dobro” (</a:t>
            </a:r>
            <a:r>
              <a:rPr lang="hr-HR" i="1" dirty="0">
                <a:latin typeface="Georgia" panose="02040502050405020303" pitchFamily="18" charset="0"/>
              </a:rPr>
              <a:t>bonum publicum</a:t>
            </a:r>
            <a:r>
              <a:rPr lang="hr-HR" dirty="0">
                <a:latin typeface="Georgia" panose="02040502050405020303" pitchFamily="18" charset="0"/>
              </a:rPr>
              <a:t>)</a:t>
            </a:r>
            <a:r>
              <a:rPr lang="hr-HR" i="1" dirty="0">
                <a:latin typeface="Georgia" panose="02040502050405020303" pitchFamily="18" charset="0"/>
              </a:rPr>
              <a:t>,</a:t>
            </a:r>
            <a:r>
              <a:rPr lang="hr-HR" dirty="0">
                <a:latin typeface="Georgia" panose="02040502050405020303" pitchFamily="18" charset="0"/>
              </a:rPr>
              <a:t> stvaranje sposobnih i korisnih podanika (a ne „svjetski poznatih znanstvenika”)</a:t>
            </a:r>
          </a:p>
          <a:p>
            <a:pPr lvl="1"/>
            <a:r>
              <a:rPr lang="en-GB" dirty="0">
                <a:latin typeface="Georgia" panose="02040502050405020303" pitchFamily="18" charset="0"/>
              </a:rPr>
              <a:t>Johann Ignaz von </a:t>
            </a:r>
            <a:r>
              <a:rPr lang="en-GB" dirty="0" err="1">
                <a:latin typeface="Georgia" panose="02040502050405020303" pitchFamily="18" charset="0"/>
              </a:rPr>
              <a:t>Felbiger</a:t>
            </a:r>
            <a:r>
              <a:rPr lang="en-GB" dirty="0">
                <a:latin typeface="Georgia" panose="02040502050405020303" pitchFamily="18" charset="0"/>
              </a:rPr>
              <a:t> (</a:t>
            </a:r>
            <a:r>
              <a:rPr lang="hr-HR" dirty="0">
                <a:latin typeface="Georgia" panose="02040502050405020303" pitchFamily="18" charset="0"/>
              </a:rPr>
              <a:t>pruski ministar, reformator školstva, </a:t>
            </a:r>
            <a:r>
              <a:rPr lang="en-GB" dirty="0">
                <a:latin typeface="Georgia" panose="02040502050405020303" pitchFamily="18" charset="0"/>
              </a:rPr>
              <a:t>1724-1788): </a:t>
            </a:r>
            <a:endParaRPr lang="hr-HR" dirty="0">
              <a:latin typeface="Georgia" panose="02040502050405020303" pitchFamily="18" charset="0"/>
            </a:endParaRPr>
          </a:p>
          <a:p>
            <a:pPr marL="914400" lvl="2" indent="0">
              <a:buNone/>
            </a:pPr>
            <a:r>
              <a:rPr lang="hr-HR" i="1" dirty="0">
                <a:latin typeface="Georgia" panose="02040502050405020303" pitchFamily="18" charset="0"/>
              </a:rPr>
              <a:t>krajnji je cilj obrazovanja oblikovati duše na slavu Božju, oruđe Njegove nebeske volje, sposobne članove Njegove Crkve, časne podanike vladaru, korisne građane države, baštinike raja i uživatelje vječne sreće</a:t>
            </a:r>
            <a:endParaRPr lang="hr-HR" dirty="0">
              <a:latin typeface="Georgia" panose="02040502050405020303" pitchFamily="18" charset="0"/>
            </a:endParaRPr>
          </a:p>
          <a:p>
            <a:pPr lvl="1"/>
            <a:endParaRPr lang="hr-HR" dirty="0">
              <a:latin typeface="Georgia" panose="02040502050405020303" pitchFamily="18" charset="0"/>
            </a:endParaRPr>
          </a:p>
          <a:p>
            <a:pPr lvl="1"/>
            <a:endParaRPr lang="hr-HR" dirty="0">
              <a:latin typeface="Georgia" panose="02040502050405020303" pitchFamily="18" charset="0"/>
            </a:endParaRPr>
          </a:p>
          <a:p>
            <a:pPr lvl="1">
              <a:buFont typeface="Wingdings" panose="05000000000000000000" pitchFamily="2" charset="2"/>
              <a:buChar char="Ø"/>
            </a:pPr>
            <a:r>
              <a:rPr lang="hr-HR" i="1" dirty="0">
                <a:latin typeface="Georgia" panose="02040502050405020303" pitchFamily="18" charset="0"/>
              </a:rPr>
              <a:t>Ratio educationis ... </a:t>
            </a:r>
            <a:r>
              <a:rPr lang="hr-HR" dirty="0">
                <a:latin typeface="Georgia" panose="02040502050405020303" pitchFamily="18" charset="0"/>
              </a:rPr>
              <a:t>1777.</a:t>
            </a:r>
          </a:p>
        </p:txBody>
      </p:sp>
    </p:spTree>
    <p:extLst>
      <p:ext uri="{BB962C8B-B14F-4D97-AF65-F5344CB8AC3E}">
        <p14:creationId xmlns:p14="http://schemas.microsoft.com/office/powerpoint/2010/main" val="56118608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5552-1517-4B0D-90E6-8E045ADD14C3}"/>
              </a:ext>
            </a:extLst>
          </p:cNvPr>
          <p:cNvSpPr>
            <a:spLocks noGrp="1"/>
          </p:cNvSpPr>
          <p:nvPr>
            <p:ph type="title"/>
          </p:nvPr>
        </p:nvSpPr>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Neohumanizam</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6D1AB98B-800B-444C-B84C-BAC02F594834}"/>
              </a:ext>
            </a:extLst>
          </p:cNvPr>
          <p:cNvSpPr>
            <a:spLocks noGrp="1"/>
          </p:cNvSpPr>
          <p:nvPr>
            <p:ph idx="1"/>
          </p:nvPr>
        </p:nvSpPr>
        <p:spPr>
          <a:xfrm>
            <a:off x="838199" y="1825625"/>
            <a:ext cx="11143593" cy="4874720"/>
          </a:xfrm>
        </p:spPr>
        <p:txBody>
          <a:bodyPr/>
          <a:lstStyle/>
          <a:p>
            <a:r>
              <a:rPr lang="hr-HR" dirty="0">
                <a:latin typeface="Georgia" panose="02040502050405020303" pitchFamily="18" charset="0"/>
              </a:rPr>
              <a:t>Prosvjetiteljski (sekularni) pokret u njemačkim zemljama, u kojem su klasični jezici model stvaranja uglađene osobe (ali bez komunikacije na njima)</a:t>
            </a:r>
          </a:p>
          <a:p>
            <a:pPr lvl="1"/>
            <a:r>
              <a:rPr lang="hr-HR" dirty="0">
                <a:latin typeface="Georgia" panose="02040502050405020303" pitchFamily="18" charset="0"/>
              </a:rPr>
              <a:t>Obnavljanje interesa za grčki jezik i civilizaciju (primat; prijevodi Homera)</a:t>
            </a:r>
          </a:p>
          <a:p>
            <a:pPr lvl="1"/>
            <a:r>
              <a:rPr lang="hr-HR" dirty="0">
                <a:latin typeface="Georgia" panose="02040502050405020303" pitchFamily="18" charset="0"/>
              </a:rPr>
              <a:t>vodeći pogled na obrazovanje do 1800.</a:t>
            </a:r>
          </a:p>
          <a:p>
            <a:r>
              <a:rPr lang="hr-HR" dirty="0">
                <a:latin typeface="Georgia" panose="02040502050405020303" pitchFamily="18" charset="0"/>
              </a:rPr>
              <a:t>Važnost klasične filologije i lingvistike &gt; znanje </a:t>
            </a:r>
            <a:r>
              <a:rPr lang="hr-HR" b="1" u="sng" dirty="0">
                <a:latin typeface="Georgia" panose="02040502050405020303" pitchFamily="18" charset="0"/>
              </a:rPr>
              <a:t>o</a:t>
            </a:r>
            <a:r>
              <a:rPr lang="hr-HR" dirty="0">
                <a:latin typeface="Georgia" panose="02040502050405020303" pitchFamily="18" charset="0"/>
              </a:rPr>
              <a:t> jezicima, usavršavanje vještina neovisnih o korištenju jezika</a:t>
            </a:r>
          </a:p>
          <a:p>
            <a:r>
              <a:rPr lang="hr-HR" dirty="0">
                <a:latin typeface="Georgia" panose="02040502050405020303" pitchFamily="18" charset="0"/>
              </a:rPr>
              <a:t>Učenje jezika postaje obrazovno sredstvo, ne cilj</a:t>
            </a:r>
          </a:p>
          <a:p>
            <a:pPr lvl="1"/>
            <a:r>
              <a:rPr lang="hr-HR" dirty="0">
                <a:latin typeface="Georgia" panose="02040502050405020303" pitchFamily="18" charset="0"/>
              </a:rPr>
              <a:t>Ne treba gubiti vrijeme na retoriku i poeziju</a:t>
            </a:r>
          </a:p>
          <a:p>
            <a:pPr lvl="1"/>
            <a:r>
              <a:rPr lang="hr-HR" dirty="0">
                <a:latin typeface="Georgia" panose="02040502050405020303" pitchFamily="18" charset="0"/>
              </a:rPr>
              <a:t>Protiv spontanog govorenja latinskog (treba ga učiti na novolatinskim tekstovima za stvarnu primjenu &gt; pisanu)</a:t>
            </a:r>
            <a:endParaRPr lang="en-GB" dirty="0">
              <a:latin typeface="Georgia" panose="02040502050405020303" pitchFamily="18" charset="0"/>
            </a:endParaRPr>
          </a:p>
        </p:txBody>
      </p:sp>
    </p:spTree>
    <p:extLst>
      <p:ext uri="{BB962C8B-B14F-4D97-AF65-F5344CB8AC3E}">
        <p14:creationId xmlns:p14="http://schemas.microsoft.com/office/powerpoint/2010/main" val="284364305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4FF98E-6FD0-4B48-8D6F-D44347DA6FE1}"/>
              </a:ext>
            </a:extLst>
          </p:cNvPr>
          <p:cNvPicPr>
            <a:picLocks noChangeAspect="1"/>
          </p:cNvPicPr>
          <p:nvPr/>
        </p:nvPicPr>
        <p:blipFill>
          <a:blip r:embed="rId2"/>
          <a:stretch>
            <a:fillRect/>
          </a:stretch>
        </p:blipFill>
        <p:spPr>
          <a:xfrm>
            <a:off x="0" y="1"/>
            <a:ext cx="4259179" cy="6858000"/>
          </a:xfrm>
          <a:prstGeom prst="rect">
            <a:avLst/>
          </a:prstGeom>
        </p:spPr>
      </p:pic>
      <p:sp>
        <p:nvSpPr>
          <p:cNvPr id="2" name="Title 1">
            <a:extLst>
              <a:ext uri="{FF2B5EF4-FFF2-40B4-BE49-F238E27FC236}">
                <a16:creationId xmlns:a16="http://schemas.microsoft.com/office/drawing/2014/main" id="{A02BFDC9-0C1B-4920-A767-F9FF5AC31068}"/>
              </a:ext>
            </a:extLst>
          </p:cNvPr>
          <p:cNvSpPr>
            <a:spLocks noGrp="1"/>
          </p:cNvSpPr>
          <p:nvPr>
            <p:ph type="title"/>
          </p:nvPr>
        </p:nvSpPr>
        <p:spPr>
          <a:xfrm>
            <a:off x="4716309" y="0"/>
            <a:ext cx="7094621" cy="1103585"/>
          </a:xfrm>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Prijelaz 18/19. st.</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2E3D30D9-E3FB-47A6-85D0-6DE935A57841}"/>
              </a:ext>
            </a:extLst>
          </p:cNvPr>
          <p:cNvSpPr>
            <a:spLocks noGrp="1"/>
          </p:cNvSpPr>
          <p:nvPr>
            <p:ph idx="1"/>
          </p:nvPr>
        </p:nvSpPr>
        <p:spPr>
          <a:xfrm>
            <a:off x="4004441" y="1103586"/>
            <a:ext cx="8187559" cy="5754414"/>
          </a:xfrm>
        </p:spPr>
        <p:txBody>
          <a:bodyPr>
            <a:normAutofit/>
          </a:bodyPr>
          <a:lstStyle/>
          <a:p>
            <a:r>
              <a:rPr lang="hr-HR" dirty="0">
                <a:latin typeface="Georgia" panose="02040502050405020303" pitchFamily="18" charset="0"/>
              </a:rPr>
              <a:t>U Europi latinski gubi praktičnu primjenu (jezik međunarodnog sporazumijevanja postaje većinom francuski)</a:t>
            </a:r>
          </a:p>
          <a:p>
            <a:r>
              <a:rPr lang="hr-HR" dirty="0">
                <a:latin typeface="Georgia" panose="02040502050405020303" pitchFamily="18" charset="0"/>
              </a:rPr>
              <a:t>Poznavanje klasičnih jezika postaje znak obrazovanja</a:t>
            </a:r>
          </a:p>
          <a:p>
            <a:pPr lvl="1"/>
            <a:r>
              <a:rPr lang="hr-HR" dirty="0">
                <a:latin typeface="Georgia" panose="02040502050405020303" pitchFamily="18" charset="0"/>
              </a:rPr>
              <a:t>Intenzivno se uči u školi, iako neće koristiti kasnije (kao jezik)</a:t>
            </a:r>
          </a:p>
          <a:p>
            <a:r>
              <a:rPr lang="hr-HR" dirty="0">
                <a:latin typeface="Georgia" panose="02040502050405020303" pitchFamily="18" charset="0"/>
              </a:rPr>
              <a:t>Gramatike 19.st. pokazuju dvije stvari:</a:t>
            </a:r>
          </a:p>
          <a:p>
            <a:pPr lvl="1"/>
            <a:r>
              <a:rPr lang="hr-HR" dirty="0">
                <a:latin typeface="Georgia" panose="02040502050405020303" pitchFamily="18" charset="0"/>
              </a:rPr>
              <a:t>Latinski se ne koristi u praksi (normiranje pisanja)</a:t>
            </a:r>
          </a:p>
          <a:p>
            <a:pPr lvl="1"/>
            <a:r>
              <a:rPr lang="hr-HR" dirty="0">
                <a:latin typeface="Georgia" panose="02040502050405020303" pitchFamily="18" charset="0"/>
              </a:rPr>
              <a:t>Latinski se smatra primjerom logičnog jezika i korisnost mu je slična onoj koja se postiže matematikom (vježbanje mozga, ne književnih vještina)</a:t>
            </a:r>
          </a:p>
          <a:p>
            <a:pPr lvl="1"/>
            <a:r>
              <a:rPr lang="hr-HR" dirty="0">
                <a:latin typeface="Georgia" panose="02040502050405020303" pitchFamily="18" charset="0"/>
              </a:rPr>
              <a:t>Objašnjava se na narodnom jeziku</a:t>
            </a:r>
          </a:p>
        </p:txBody>
      </p:sp>
    </p:spTree>
    <p:extLst>
      <p:ext uri="{BB962C8B-B14F-4D97-AF65-F5344CB8AC3E}">
        <p14:creationId xmlns:p14="http://schemas.microsoft.com/office/powerpoint/2010/main" val="10392423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3405-B937-432B-BC08-7F73AC84F4EB}"/>
              </a:ext>
            </a:extLst>
          </p:cNvPr>
          <p:cNvSpPr>
            <a:spLocks noGrp="1"/>
          </p:cNvSpPr>
          <p:nvPr>
            <p:ph type="title"/>
          </p:nvPr>
        </p:nvSpPr>
        <p:spPr>
          <a:xfrm>
            <a:off x="1025770" y="5532437"/>
            <a:ext cx="11166230" cy="1325563"/>
          </a:xfrm>
        </p:spPr>
        <p:txBody>
          <a:bodyPr>
            <a:noAutofit/>
          </a:bodyPr>
          <a:lstStyle/>
          <a:p>
            <a:r>
              <a:rPr lang="de-DE" sz="2800" dirty="0">
                <a:latin typeface="Georgia" panose="02040502050405020303" pitchFamily="18" charset="0"/>
              </a:rPr>
              <a:t>Kristóf Niczky, «Allergehorsamste Meynung, wie die Gymnasia in dem Königreich Ungarn zum grossen Vortheil</a:t>
            </a:r>
            <a:r>
              <a:rPr lang="hr-HR" sz="2800" dirty="0">
                <a:latin typeface="Georgia" panose="02040502050405020303" pitchFamily="18" charset="0"/>
              </a:rPr>
              <a:t> </a:t>
            </a:r>
            <a:r>
              <a:rPr lang="de-DE" sz="2800" dirty="0">
                <a:latin typeface="Georgia" panose="02040502050405020303" pitchFamily="18" charset="0"/>
              </a:rPr>
              <a:t>und Nuzen des Staats könnten eingerichet werden»</a:t>
            </a:r>
            <a:r>
              <a:rPr lang="hr-HR" sz="2800" dirty="0">
                <a:latin typeface="Georgia" panose="02040502050405020303" pitchFamily="18" charset="0"/>
              </a:rPr>
              <a:t>, 1769.</a:t>
            </a:r>
            <a:br>
              <a:rPr lang="en-GB" sz="2800" dirty="0">
                <a:latin typeface="Georgia" panose="02040502050405020303" pitchFamily="18" charset="0"/>
              </a:rPr>
            </a:br>
            <a:endParaRPr lang="en-GB" sz="2800" dirty="0"/>
          </a:p>
        </p:txBody>
      </p:sp>
      <p:sp>
        <p:nvSpPr>
          <p:cNvPr id="3" name="Content Placeholder 2">
            <a:extLst>
              <a:ext uri="{FF2B5EF4-FFF2-40B4-BE49-F238E27FC236}">
                <a16:creationId xmlns:a16="http://schemas.microsoft.com/office/drawing/2014/main" id="{3EB08E77-353A-4E11-834E-17423AE3DAC2}"/>
              </a:ext>
            </a:extLst>
          </p:cNvPr>
          <p:cNvSpPr>
            <a:spLocks noGrp="1"/>
          </p:cNvSpPr>
          <p:nvPr>
            <p:ph idx="1"/>
          </p:nvPr>
        </p:nvSpPr>
        <p:spPr>
          <a:xfrm>
            <a:off x="791308" y="465747"/>
            <a:ext cx="11166229" cy="4351338"/>
          </a:xfrm>
        </p:spPr>
        <p:txBody>
          <a:bodyPr>
            <a:normAutofit/>
          </a:bodyPr>
          <a:lstStyle/>
          <a:p>
            <a:pPr marL="0" indent="0" algn="just">
              <a:buNone/>
            </a:pPr>
            <a:r>
              <a:rPr lang="hr-HR" i="1" dirty="0">
                <a:solidFill>
                  <a:schemeClr val="accent2">
                    <a:lumMod val="50000"/>
                  </a:schemeClr>
                </a:solidFill>
                <a:latin typeface="Georgia" panose="02040502050405020303" pitchFamily="18" charset="0"/>
              </a:rPr>
              <a:t>Ako je netko u stanju razumjeti njemačke, francuske i talijanske pjesnike te uživa u čitanju djela tih istaknutih autora iako sam ne piše poeziju</a:t>
            </a:r>
            <a:r>
              <a:rPr lang="en-GB" i="1" dirty="0">
                <a:solidFill>
                  <a:schemeClr val="accent2">
                    <a:lumMod val="50000"/>
                  </a:schemeClr>
                </a:solidFill>
                <a:latin typeface="Georgia" panose="02040502050405020303" pitchFamily="18" charset="0"/>
              </a:rPr>
              <a:t>,</a:t>
            </a:r>
            <a:r>
              <a:rPr lang="hr-HR" i="1" dirty="0">
                <a:solidFill>
                  <a:schemeClr val="accent2">
                    <a:lumMod val="50000"/>
                  </a:schemeClr>
                </a:solidFill>
                <a:latin typeface="Georgia" panose="02040502050405020303" pitchFamily="18" charset="0"/>
              </a:rPr>
              <a:t> ne razumijem zašto netko tko je učio latinski ne bi razumio Horacija, Vergilija, Ovidija i ostale izvrsne pjesnike, uzdižući svoj um, a da sam ne postane pjesnikom i da ne žrtvuje cijelu godinu, ili više, prije nego ga se pripusti na nastavu retorike? Svi mi koji smo završili latinske škole na postojeći način, morali smo učiti pjesništvo barem godinu dana. Međutim, od 1000 takvih studenata, jedva ih je 20 koji opravdano mogu ponijeti ime pjesnika. Stoga možemo reći da je ta godina protekla</a:t>
            </a:r>
            <a:r>
              <a:rPr lang="en-GB" i="1" dirty="0">
                <a:solidFill>
                  <a:schemeClr val="accent2">
                    <a:lumMod val="50000"/>
                  </a:schemeClr>
                </a:solidFill>
                <a:latin typeface="Georgia" panose="02040502050405020303" pitchFamily="18" charset="0"/>
              </a:rPr>
              <a:t> </a:t>
            </a:r>
            <a:r>
              <a:rPr lang="en-GB" dirty="0">
                <a:solidFill>
                  <a:schemeClr val="accent2">
                    <a:lumMod val="50000"/>
                  </a:schemeClr>
                </a:solidFill>
                <a:latin typeface="Georgia" panose="02040502050405020303" pitchFamily="18" charset="0"/>
              </a:rPr>
              <a:t>in </a:t>
            </a:r>
            <a:r>
              <a:rPr lang="en-GB" dirty="0" err="1">
                <a:solidFill>
                  <a:schemeClr val="accent2">
                    <a:lumMod val="50000"/>
                  </a:schemeClr>
                </a:solidFill>
                <a:latin typeface="Georgia" panose="02040502050405020303" pitchFamily="18" charset="0"/>
              </a:rPr>
              <a:t>spem</a:t>
            </a:r>
            <a:r>
              <a:rPr lang="en-GB" dirty="0">
                <a:solidFill>
                  <a:schemeClr val="accent2">
                    <a:lumMod val="50000"/>
                  </a:schemeClr>
                </a:solidFill>
                <a:latin typeface="Georgia" panose="02040502050405020303" pitchFamily="18" charset="0"/>
              </a:rPr>
              <a:t> </a:t>
            </a:r>
            <a:r>
              <a:rPr lang="en-GB" dirty="0" err="1">
                <a:solidFill>
                  <a:schemeClr val="accent2">
                    <a:lumMod val="50000"/>
                  </a:schemeClr>
                </a:solidFill>
                <a:latin typeface="Georgia" panose="02040502050405020303" pitchFamily="18" charset="0"/>
              </a:rPr>
              <a:t>oblivionis</a:t>
            </a:r>
            <a:r>
              <a:rPr lang="en-GB" i="1" dirty="0">
                <a:solidFill>
                  <a:schemeClr val="accent2">
                    <a:lumMod val="50000"/>
                  </a:schemeClr>
                </a:solidFill>
                <a:latin typeface="Georgia" panose="02040502050405020303" pitchFamily="18" charset="0"/>
              </a:rPr>
              <a:t>.</a:t>
            </a:r>
            <a:endParaRPr lang="hr-HR" i="1" dirty="0">
              <a:solidFill>
                <a:schemeClr val="accent2">
                  <a:lumMod val="50000"/>
                </a:schemeClr>
              </a:solidFill>
              <a:latin typeface="Georgia" panose="02040502050405020303" pitchFamily="18" charset="0"/>
            </a:endParaRPr>
          </a:p>
        </p:txBody>
      </p:sp>
    </p:spTree>
    <p:extLst>
      <p:ext uri="{BB962C8B-B14F-4D97-AF65-F5344CB8AC3E}">
        <p14:creationId xmlns:p14="http://schemas.microsoft.com/office/powerpoint/2010/main" val="369948685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32C20-9445-49D4-8BF5-48F41742CB01}"/>
              </a:ext>
            </a:extLst>
          </p:cNvPr>
          <p:cNvSpPr>
            <a:spLocks noGrp="1"/>
          </p:cNvSpPr>
          <p:nvPr>
            <p:ph type="ctrTitle"/>
          </p:nvPr>
        </p:nvSpPr>
        <p:spPr>
          <a:xfrm>
            <a:off x="1301262" y="590062"/>
            <a:ext cx="5517822" cy="2838938"/>
          </a:xfrm>
        </p:spPr>
        <p:txBody>
          <a:bodyPr>
            <a:normAutofit/>
          </a:bodyPr>
          <a:lstStyle/>
          <a:p>
            <a:r>
              <a:rPr lang="hr-HR" sz="5400">
                <a:solidFill>
                  <a:schemeClr val="bg1"/>
                </a:solidFill>
                <a:latin typeface="Georgia" panose="02040502050405020303" pitchFamily="18" charset="0"/>
              </a:rPr>
              <a:t>Specifični problemi Ugarske</a:t>
            </a:r>
            <a:endParaRPr lang="en-GB" sz="5400">
              <a:solidFill>
                <a:schemeClr val="bg1"/>
              </a:solidFill>
            </a:endParaRPr>
          </a:p>
        </p:txBody>
      </p:sp>
      <p:sp>
        <p:nvSpPr>
          <p:cNvPr id="4" name="Subtitle 3">
            <a:extLst>
              <a:ext uri="{FF2B5EF4-FFF2-40B4-BE49-F238E27FC236}">
                <a16:creationId xmlns:a16="http://schemas.microsoft.com/office/drawing/2014/main" id="{2F572EC1-7D87-44A1-9A43-20B0D353D8D9}"/>
              </a:ext>
            </a:extLst>
          </p:cNvPr>
          <p:cNvSpPr>
            <a:spLocks noGrp="1"/>
          </p:cNvSpPr>
          <p:nvPr>
            <p:ph type="subTitle" idx="1"/>
          </p:nvPr>
        </p:nvSpPr>
        <p:spPr>
          <a:xfrm>
            <a:off x="5642044" y="4698614"/>
            <a:ext cx="5088650" cy="1198120"/>
          </a:xfrm>
        </p:spPr>
        <p:txBody>
          <a:bodyPr>
            <a:normAutofit/>
          </a:bodyPr>
          <a:lstStyle/>
          <a:p>
            <a:pPr algn="r"/>
            <a:endParaRPr lang="en-GB" sz="2000">
              <a:solidFill>
                <a:schemeClr val="bg1"/>
              </a:solidFill>
            </a:endParaRPr>
          </a:p>
        </p:txBody>
      </p:sp>
      <p:cxnSp>
        <p:nvCxnSpPr>
          <p:cNvPr id="11" name="Straight Connector 1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23977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3FF9-1C3E-48CB-A8C9-055C38844F3F}"/>
              </a:ext>
            </a:extLst>
          </p:cNvPr>
          <p:cNvSpPr>
            <a:spLocks noGrp="1"/>
          </p:cNvSpPr>
          <p:nvPr>
            <p:ph type="title"/>
          </p:nvPr>
        </p:nvSpPr>
        <p:spPr/>
        <p:txBody>
          <a:bodyPr/>
          <a:lstStyle/>
          <a:p>
            <a:pPr algn="ctr"/>
            <a:r>
              <a:rPr lang="hr-HR" dirty="0">
                <a:solidFill>
                  <a:schemeClr val="accent1">
                    <a:lumMod val="50000"/>
                  </a:schemeClr>
                </a:solidFill>
                <a:latin typeface="Georgia" panose="02040502050405020303" pitchFamily="18" charset="0"/>
              </a:rPr>
              <a:t>Škole u Ugarskoj</a:t>
            </a:r>
            <a:endParaRPr lang="en-GB" dirty="0">
              <a:solidFill>
                <a:schemeClr val="accent1">
                  <a:lumMod val="50000"/>
                </a:schemeClr>
              </a:solidFill>
              <a:latin typeface="Georgia" panose="02040502050405020303" pitchFamily="18" charset="0"/>
            </a:endParaRPr>
          </a:p>
        </p:txBody>
      </p:sp>
      <p:sp>
        <p:nvSpPr>
          <p:cNvPr id="3" name="Content Placeholder 2">
            <a:extLst>
              <a:ext uri="{FF2B5EF4-FFF2-40B4-BE49-F238E27FC236}">
                <a16:creationId xmlns:a16="http://schemas.microsoft.com/office/drawing/2014/main" id="{567FBE64-7385-4908-9520-5AFA423B8581}"/>
              </a:ext>
            </a:extLst>
          </p:cNvPr>
          <p:cNvSpPr>
            <a:spLocks noGrp="1"/>
          </p:cNvSpPr>
          <p:nvPr>
            <p:ph idx="1"/>
          </p:nvPr>
        </p:nvSpPr>
        <p:spPr>
          <a:xfrm>
            <a:off x="838200" y="1825624"/>
            <a:ext cx="11353800" cy="5032375"/>
          </a:xfrm>
        </p:spPr>
        <p:txBody>
          <a:bodyPr>
            <a:normAutofit fontScale="92500" lnSpcReduction="10000"/>
          </a:bodyPr>
          <a:lstStyle/>
          <a:p>
            <a:pPr>
              <a:lnSpc>
                <a:spcPct val="110000"/>
              </a:lnSpc>
            </a:pPr>
            <a:r>
              <a:rPr lang="hr-HR" dirty="0">
                <a:latin typeface="Georgia" panose="02040502050405020303" pitchFamily="18" charset="0"/>
              </a:rPr>
              <a:t>Većinom vode isusovci i pijaristi </a:t>
            </a:r>
          </a:p>
          <a:p>
            <a:pPr lvl="1">
              <a:lnSpc>
                <a:spcPct val="110000"/>
              </a:lnSpc>
            </a:pPr>
            <a:r>
              <a:rPr lang="hr-HR" dirty="0">
                <a:latin typeface="Georgia" panose="02040502050405020303" pitchFamily="18" charset="0"/>
              </a:rPr>
              <a:t>Luterani imaju pet liceja u Mađarskoj i Slovačkoj, a kalvinisti u Mađarskoj i Rumunjskoj</a:t>
            </a:r>
          </a:p>
          <a:p>
            <a:pPr>
              <a:lnSpc>
                <a:spcPct val="110000"/>
              </a:lnSpc>
            </a:pPr>
            <a:r>
              <a:rPr lang="hr-HR" dirty="0">
                <a:latin typeface="Georgia" panose="02040502050405020303" pitchFamily="18" charset="0"/>
              </a:rPr>
              <a:t>Osnovni su predmeti </a:t>
            </a:r>
            <a:r>
              <a:rPr lang="en-GB" i="1" dirty="0">
                <a:latin typeface="Georgia" panose="02040502050405020303" pitchFamily="18" charset="0"/>
              </a:rPr>
              <a:t>principia </a:t>
            </a:r>
            <a:r>
              <a:rPr lang="en-GB" i="1" dirty="0" err="1">
                <a:latin typeface="Georgia" panose="02040502050405020303" pitchFamily="18" charset="0"/>
              </a:rPr>
              <a:t>catechetica</a:t>
            </a:r>
            <a:r>
              <a:rPr lang="en-GB" i="1" dirty="0">
                <a:latin typeface="Georgia" panose="02040502050405020303" pitchFamily="18" charset="0"/>
              </a:rPr>
              <a:t>,</a:t>
            </a:r>
            <a:r>
              <a:rPr lang="en-GB" dirty="0">
                <a:latin typeface="Georgia" panose="02040502050405020303" pitchFamily="18" charset="0"/>
              </a:rPr>
              <a:t> </a:t>
            </a:r>
            <a:r>
              <a:rPr lang="hr-HR" dirty="0">
                <a:latin typeface="Georgia" panose="02040502050405020303" pitchFamily="18" charset="0"/>
              </a:rPr>
              <a:t>povijest</a:t>
            </a:r>
            <a:r>
              <a:rPr lang="en-GB" dirty="0">
                <a:latin typeface="Georgia" panose="02040502050405020303" pitchFamily="18" charset="0"/>
              </a:rPr>
              <a:t>, </a:t>
            </a:r>
            <a:r>
              <a:rPr lang="hr-HR" dirty="0">
                <a:latin typeface="Georgia" panose="02040502050405020303" pitchFamily="18" charset="0"/>
              </a:rPr>
              <a:t>zemljopis i šest godina latinskog</a:t>
            </a:r>
          </a:p>
          <a:p>
            <a:pPr lvl="1">
              <a:lnSpc>
                <a:spcPct val="110000"/>
              </a:lnSpc>
            </a:pPr>
            <a:r>
              <a:rPr lang="hr-HR" dirty="0">
                <a:latin typeface="Georgia" panose="02040502050405020303" pitchFamily="18" charset="0"/>
              </a:rPr>
              <a:t>Razredi:</a:t>
            </a:r>
          </a:p>
          <a:p>
            <a:pPr marL="457200" lvl="1" indent="0">
              <a:lnSpc>
                <a:spcPct val="110000"/>
              </a:lnSpc>
              <a:buNone/>
            </a:pPr>
            <a:r>
              <a:rPr lang="hr-HR" i="1" dirty="0">
                <a:latin typeface="Georgia" panose="02040502050405020303" pitchFamily="18" charset="0"/>
              </a:rPr>
              <a:t>minor parva, maior parva, grammatica, syntaxis, poesis, rhetorica</a:t>
            </a:r>
          </a:p>
          <a:p>
            <a:pPr lvl="1">
              <a:lnSpc>
                <a:spcPct val="110000"/>
              </a:lnSpc>
            </a:pPr>
            <a:r>
              <a:rPr lang="hr-HR" dirty="0">
                <a:latin typeface="Georgia" panose="02040502050405020303" pitchFamily="18" charset="0"/>
              </a:rPr>
              <a:t>~ </a:t>
            </a:r>
            <a:r>
              <a:rPr lang="hr-HR" i="1" dirty="0">
                <a:latin typeface="Georgia" panose="02040502050405020303" pitchFamily="18" charset="0"/>
              </a:rPr>
              <a:t>Ratio studiorum</a:t>
            </a:r>
          </a:p>
          <a:p>
            <a:pPr>
              <a:lnSpc>
                <a:spcPct val="110000"/>
              </a:lnSpc>
            </a:pPr>
            <a:r>
              <a:rPr lang="hr-HR" dirty="0">
                <a:latin typeface="Georgia" panose="02040502050405020303" pitchFamily="18" charset="0"/>
              </a:rPr>
              <a:t>Ugarski studenti vraćaju se sa stranih sveučilišta sumnjajući u doktrine i latinski kao pokazatelj obrazovanja</a:t>
            </a:r>
          </a:p>
          <a:p>
            <a:pPr lvl="1">
              <a:lnSpc>
                <a:spcPct val="110000"/>
              </a:lnSpc>
            </a:pPr>
            <a:r>
              <a:rPr lang="hr-HR" dirty="0">
                <a:latin typeface="Georgia" panose="02040502050405020303" pitchFamily="18" charset="0"/>
              </a:rPr>
              <a:t>Prijedlozi da se jedna godina latinskog zamijeni njemačkim</a:t>
            </a:r>
          </a:p>
          <a:p>
            <a:pPr marL="0" indent="0">
              <a:buNone/>
            </a:pPr>
            <a:endParaRPr lang="en-GB" dirty="0"/>
          </a:p>
        </p:txBody>
      </p:sp>
    </p:spTree>
    <p:extLst>
      <p:ext uri="{BB962C8B-B14F-4D97-AF65-F5344CB8AC3E}">
        <p14:creationId xmlns:p14="http://schemas.microsoft.com/office/powerpoint/2010/main" val="209392903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theme/theme1.xml><?xml version="1.0" encoding="utf-8"?>
<a:theme xmlns:a="http://schemas.openxmlformats.org/drawingml/2006/main" name="GradientVTI">
  <a:themeElements>
    <a:clrScheme name="Office">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4527</TotalTime>
  <Words>1037</Words>
  <Application>Microsoft Office PowerPoint</Application>
  <PresentationFormat>Široki zaslon</PresentationFormat>
  <Paragraphs>87</Paragraphs>
  <Slides>12</Slides>
  <Notes>3</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12</vt:i4>
      </vt:variant>
    </vt:vector>
  </HeadingPairs>
  <TitlesOfParts>
    <vt:vector size="18" baseType="lpstr">
      <vt:lpstr>Arial</vt:lpstr>
      <vt:lpstr>Calibri</vt:lpstr>
      <vt:lpstr>Georgia</vt:lpstr>
      <vt:lpstr>Univers</vt:lpstr>
      <vt:lpstr>Wingdings</vt:lpstr>
      <vt:lpstr>GradientVTI</vt:lpstr>
      <vt:lpstr>RANI NOVI VIJEK</vt:lpstr>
      <vt:lpstr>Uloga latinskog u 18.st.</vt:lpstr>
      <vt:lpstr>Nacionalne akademije</vt:lpstr>
      <vt:lpstr>Prosvjetiteljstvo</vt:lpstr>
      <vt:lpstr>Neohumanizam</vt:lpstr>
      <vt:lpstr>Prijelaz 18/19. st.</vt:lpstr>
      <vt:lpstr>Kristóf Niczky, «Allergehorsamste Meynung, wie die Gymnasia in dem Königreich Ungarn zum grossen Vortheil und Nuzen des Staats könnten eingerichet werden», 1769. </vt:lpstr>
      <vt:lpstr>Specifični problemi Ugarske</vt:lpstr>
      <vt:lpstr>Škole u Ugarskoj</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mrmat</dc:creator>
  <cp:lastModifiedBy>Maja Matasović</cp:lastModifiedBy>
  <cp:revision>80</cp:revision>
  <dcterms:created xsi:type="dcterms:W3CDTF">2021-03-16T10:37:46Z</dcterms:created>
  <dcterms:modified xsi:type="dcterms:W3CDTF">2025-04-07T19:22:38Z</dcterms:modified>
</cp:coreProperties>
</file>