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5" r:id="rId8"/>
    <p:sldId id="266" r:id="rId9"/>
    <p:sldId id="263" r:id="rId10"/>
    <p:sldId id="258" r:id="rId11"/>
    <p:sldId id="264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81F67-8FAA-3F4B-AD51-2E28D98EA291}" v="228" dt="2026-05-22T17:22:16.323"/>
    <p1510:client id="{73BA4819-68BD-F4F1-C614-D10D61E4AB0F}" v="71" dt="2026-05-21T08:42:25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22.5.2026.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67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22.5.2026.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97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22.5.2026.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60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22.5.2026.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70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22.5.2026.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82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22.5.2026.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17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22.5.2026.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07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22.5.2026.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71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22.5.2026.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795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22.5.2026.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856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22.5.2026.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0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71FB43-724D-437A-A5E8-1D673BA80D2D}" type="datetimeFigureOut">
              <a:rPr lang="hr-HR" smtClean="0"/>
              <a:t>22.5.2026.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25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rcak.srce.hr/7060" TargetMode="External"/><Relationship Id="rId2" Type="http://schemas.openxmlformats.org/officeDocument/2006/relationships/hyperlink" Target="https://hrcak.srce.hr/clanak/40711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avamanjina.gov.hr/nacionalne-manjine/nacionalne-manjine-u-republici-hrvatskoj/romi/371" TargetMode="External"/><Relationship Id="rId5" Type="http://schemas.openxmlformats.org/officeDocument/2006/relationships/hyperlink" Target="https://www.selo.hr/narodne-nosnje-i-obicaji-romi/" TargetMode="External"/><Relationship Id="rId4" Type="http://schemas.openxmlformats.org/officeDocument/2006/relationships/hyperlink" Target="https://hrcak.srce.hr/2026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alisara.hr/" TargetMode="External"/><Relationship Id="rId2" Type="http://schemas.openxmlformats.org/officeDocument/2006/relationships/hyperlink" Target="https://www.youtube.com/@savezromaurhkalisar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4VAdgSpfW4&amp;t=458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ikovlaw.com/about-u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hr-HR" sz="3400">
                <a:latin typeface="Aptos"/>
              </a:rPr>
              <a:t>Romske zajednice u hrvatskim zemljama od kasnog srednjeg vijeka do 20. stoljeća</a:t>
            </a:r>
            <a:endParaRPr lang="en-US" sz="3400">
              <a:latin typeface="Aptos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hr-HR" sz="2000"/>
              <a:t>Fakultet hrvatskih studija</a:t>
            </a:r>
          </a:p>
          <a:p>
            <a:pPr algn="l"/>
            <a:r>
              <a:rPr lang="hr-HR" sz="2000"/>
              <a:t>Kolegij: Povijesna demografija</a:t>
            </a:r>
          </a:p>
          <a:p>
            <a:pPr algn="l"/>
            <a:r>
              <a:rPr lang="hr-HR" sz="2000"/>
              <a:t>Studentica: Viktorija Horvatić</a:t>
            </a:r>
          </a:p>
          <a:p>
            <a:pPr algn="l"/>
            <a:r>
              <a:rPr lang="hr-HR" sz="2000"/>
              <a:t>05.05.2026.</a:t>
            </a:r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arodne nošnje i običaji – ROMI – Selo.hr">
            <a:extLst>
              <a:ext uri="{FF2B5EF4-FFF2-40B4-BE49-F238E27FC236}">
                <a16:creationId xmlns:a16="http://schemas.microsoft.com/office/drawing/2014/main" id="{699C3839-5824-0E40-AC94-EB04E087EE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68" r="11912" b="-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215A0-EB98-25EF-4757-D4A1C513C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Hvala na pažnji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C1F50-FED3-74C9-7128-F3E7DD084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64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9B8F-F468-DC13-5224-58490D5F0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8"/>
            <a:ext cx="10515600" cy="1325563"/>
          </a:xfrm>
        </p:spPr>
        <p:txBody>
          <a:bodyPr/>
          <a:lstStyle/>
          <a:p>
            <a:r>
              <a:rPr lang="en-US" dirty="0" err="1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92AA0-9453-F47A-363F-22E1964BF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837"/>
            <a:ext cx="10906626" cy="53339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>
                <a:ea typeface="+mn-lt"/>
                <a:cs typeface="+mn-lt"/>
              </a:rPr>
              <a:t>Racz, A. (2022). Romi u </a:t>
            </a:r>
            <a:r>
              <a:rPr lang="en-US" sz="2200" dirty="0" err="1">
                <a:ea typeface="+mn-lt"/>
                <a:cs typeface="+mn-lt"/>
              </a:rPr>
              <a:t>Hrvatskoj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kroz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povijest</a:t>
            </a:r>
            <a:r>
              <a:rPr lang="en-US" sz="2200" dirty="0">
                <a:ea typeface="+mn-lt"/>
                <a:cs typeface="+mn-lt"/>
              </a:rPr>
              <a:t> – od </a:t>
            </a:r>
            <a:r>
              <a:rPr lang="en-US" sz="2200" dirty="0" err="1">
                <a:ea typeface="+mn-lt"/>
                <a:cs typeface="+mn-lt"/>
              </a:rPr>
              <a:t>nepoznavanja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stereotipizacije</a:t>
            </a:r>
            <a:r>
              <a:rPr lang="en-US" sz="2200" dirty="0">
                <a:ea typeface="+mn-lt"/>
                <a:cs typeface="+mn-lt"/>
              </a:rPr>
              <a:t> do </a:t>
            </a:r>
            <a:r>
              <a:rPr lang="en-US" sz="2200" dirty="0" err="1">
                <a:ea typeface="+mn-lt"/>
                <a:cs typeface="+mn-lt"/>
              </a:rPr>
              <a:t>prihvaćanja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integracije</a:t>
            </a:r>
            <a:r>
              <a:rPr lang="en-US" sz="2200" dirty="0">
                <a:ea typeface="+mn-lt"/>
                <a:cs typeface="+mn-lt"/>
              </a:rPr>
              <a:t>. Journal of Applied Health Sciences = </a:t>
            </a:r>
            <a:r>
              <a:rPr lang="en-US" sz="2200" dirty="0" err="1">
                <a:ea typeface="+mn-lt"/>
                <a:cs typeface="+mn-lt"/>
              </a:rPr>
              <a:t>Časopis</a:t>
            </a:r>
            <a:r>
              <a:rPr lang="en-US" sz="2200" dirty="0">
                <a:ea typeface="+mn-lt"/>
                <a:cs typeface="+mn-lt"/>
              </a:rPr>
              <a:t> za </a:t>
            </a:r>
            <a:r>
              <a:rPr lang="en-US" sz="2200" dirty="0" err="1">
                <a:ea typeface="+mn-lt"/>
                <a:cs typeface="+mn-lt"/>
              </a:rPr>
              <a:t>primijenjene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zdravstvene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znanosti</a:t>
            </a:r>
            <a:r>
              <a:rPr lang="en-US" sz="2200" dirty="0">
                <a:ea typeface="+mn-lt"/>
                <a:cs typeface="+mn-lt"/>
              </a:rPr>
              <a:t>, 8 (2), 281-299. </a:t>
            </a:r>
            <a:r>
              <a:rPr lang="en-US" sz="2200" dirty="0">
                <a:ea typeface="+mn-lt"/>
                <a:cs typeface="+mn-lt"/>
                <a:hlinkClick r:id="rId2"/>
              </a:rPr>
              <a:t>https://hrcak.srce.hr/clanak/407119</a:t>
            </a:r>
            <a:r>
              <a:rPr lang="en-US" sz="2200" dirty="0">
                <a:ea typeface="+mn-lt"/>
                <a:cs typeface="+mn-lt"/>
              </a:rPr>
              <a:t>  </a:t>
            </a:r>
            <a:r>
              <a:rPr lang="en-US" sz="2200" dirty="0" err="1">
                <a:ea typeface="+mn-lt"/>
                <a:cs typeface="+mn-lt"/>
              </a:rPr>
              <a:t>Pristupljeno</a:t>
            </a:r>
            <a:r>
              <a:rPr lang="en-US" sz="2200" dirty="0">
                <a:ea typeface="+mn-lt"/>
                <a:cs typeface="+mn-lt"/>
              </a:rPr>
              <a:t>: 29. </a:t>
            </a:r>
            <a:r>
              <a:rPr lang="en-US" sz="2200" dirty="0" err="1">
                <a:ea typeface="+mn-lt"/>
                <a:cs typeface="+mn-lt"/>
              </a:rPr>
              <a:t>travnja</a:t>
            </a:r>
            <a:r>
              <a:rPr lang="en-US" sz="2200" dirty="0">
                <a:ea typeface="+mn-lt"/>
                <a:cs typeface="+mn-lt"/>
              </a:rPr>
              <a:t> 2026.</a:t>
            </a:r>
          </a:p>
          <a:p>
            <a:r>
              <a:rPr lang="en-US" sz="2200" dirty="0" err="1">
                <a:ea typeface="+mn-lt"/>
                <a:cs typeface="+mn-lt"/>
              </a:rPr>
              <a:t>Hrvatić</a:t>
            </a:r>
            <a:r>
              <a:rPr lang="en-US" sz="2200" dirty="0">
                <a:ea typeface="+mn-lt"/>
                <a:cs typeface="+mn-lt"/>
              </a:rPr>
              <a:t>, N. (2004). Romi u </a:t>
            </a:r>
            <a:r>
              <a:rPr lang="en-US" sz="2200" dirty="0" err="1">
                <a:ea typeface="+mn-lt"/>
                <a:cs typeface="+mn-lt"/>
              </a:rPr>
              <a:t>Hrvatskoj</a:t>
            </a:r>
            <a:r>
              <a:rPr lang="en-US" sz="2200" dirty="0">
                <a:ea typeface="+mn-lt"/>
                <a:cs typeface="+mn-lt"/>
              </a:rPr>
              <a:t>: od </a:t>
            </a:r>
            <a:r>
              <a:rPr lang="en-US" sz="2200" dirty="0" err="1">
                <a:ea typeface="+mn-lt"/>
                <a:cs typeface="+mn-lt"/>
              </a:rPr>
              <a:t>migracija</a:t>
            </a:r>
            <a:r>
              <a:rPr lang="en-US" sz="2200" dirty="0">
                <a:ea typeface="+mn-lt"/>
                <a:cs typeface="+mn-lt"/>
              </a:rPr>
              <a:t> do </a:t>
            </a:r>
            <a:r>
              <a:rPr lang="en-US" sz="2200" dirty="0" err="1">
                <a:ea typeface="+mn-lt"/>
                <a:cs typeface="+mn-lt"/>
              </a:rPr>
              <a:t>interkulturalnih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odnosa</a:t>
            </a:r>
            <a:r>
              <a:rPr lang="en-US" sz="2200" dirty="0">
                <a:ea typeface="+mn-lt"/>
                <a:cs typeface="+mn-lt"/>
              </a:rPr>
              <a:t>. </a:t>
            </a:r>
            <a:r>
              <a:rPr lang="en-US" sz="2200" dirty="0" err="1">
                <a:ea typeface="+mn-lt"/>
                <a:cs typeface="+mn-lt"/>
              </a:rPr>
              <a:t>Migracijske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etničke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teme</a:t>
            </a:r>
            <a:r>
              <a:rPr lang="en-US" sz="2200" dirty="0">
                <a:ea typeface="+mn-lt"/>
                <a:cs typeface="+mn-lt"/>
              </a:rPr>
              <a:t>, 20 (4), 367-385. </a:t>
            </a:r>
            <a:r>
              <a:rPr lang="en-US" sz="2200" dirty="0">
                <a:ea typeface="+mn-lt"/>
                <a:cs typeface="+mn-lt"/>
                <a:hlinkClick r:id="rId3"/>
              </a:rPr>
              <a:t>https://hrcak.srce.hr/7060</a:t>
            </a:r>
            <a:r>
              <a:rPr lang="en-US" sz="2200" dirty="0">
                <a:ea typeface="+mn-lt"/>
                <a:cs typeface="+mn-lt"/>
              </a:rPr>
              <a:t>  </a:t>
            </a:r>
            <a:r>
              <a:rPr lang="en-US" sz="2200" dirty="0" err="1">
                <a:ea typeface="+mn-lt"/>
                <a:cs typeface="+mn-lt"/>
              </a:rPr>
              <a:t>Pristupljeno</a:t>
            </a:r>
            <a:r>
              <a:rPr lang="en-US" sz="2200" dirty="0">
                <a:ea typeface="+mn-lt"/>
                <a:cs typeface="+mn-lt"/>
              </a:rPr>
              <a:t>: 2. </a:t>
            </a:r>
            <a:r>
              <a:rPr lang="en-US" sz="2200" dirty="0" err="1">
                <a:ea typeface="+mn-lt"/>
                <a:cs typeface="+mn-lt"/>
              </a:rPr>
              <a:t>svibnja</a:t>
            </a:r>
            <a:r>
              <a:rPr lang="en-US" sz="2200" dirty="0">
                <a:ea typeface="+mn-lt"/>
                <a:cs typeface="+mn-lt"/>
              </a:rPr>
              <a:t> 2026.</a:t>
            </a:r>
          </a:p>
          <a:p>
            <a:r>
              <a:rPr lang="en-US" sz="2200" dirty="0">
                <a:ea typeface="+mn-lt"/>
                <a:cs typeface="+mn-lt"/>
              </a:rPr>
              <a:t>HRVATIĆ, N. </a:t>
            </a:r>
            <a:r>
              <a:rPr lang="en-US" sz="2200" dirty="0" err="1">
                <a:ea typeface="+mn-lt"/>
                <a:cs typeface="+mn-lt"/>
              </a:rPr>
              <a:t>i</a:t>
            </a:r>
            <a:r>
              <a:rPr lang="en-US" sz="2200" dirty="0">
                <a:ea typeface="+mn-lt"/>
                <a:cs typeface="+mn-lt"/>
              </a:rPr>
              <a:t> IVANČIĆ, S. (2000). POVIJESNO – SOCIJALNA OBILJEŽJA ROMA U HRVATSKOJ. </a:t>
            </a:r>
            <a:r>
              <a:rPr lang="en-US" sz="2200" dirty="0" err="1">
                <a:ea typeface="+mn-lt"/>
                <a:cs typeface="+mn-lt"/>
              </a:rPr>
              <a:t>Društvena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istraživanja</a:t>
            </a:r>
            <a:r>
              <a:rPr lang="en-US" sz="2200" dirty="0">
                <a:ea typeface="+mn-lt"/>
                <a:cs typeface="+mn-lt"/>
              </a:rPr>
              <a:t>, 9 (2-3 (46-47)), 251-266. </a:t>
            </a:r>
            <a:r>
              <a:rPr lang="en-US" sz="2200" dirty="0">
                <a:ea typeface="+mn-lt"/>
                <a:cs typeface="+mn-lt"/>
                <a:hlinkClick r:id="rId4"/>
              </a:rPr>
              <a:t>https://hrcak.srce.hr/20268</a:t>
            </a:r>
            <a:r>
              <a:rPr lang="en-US" sz="2200" dirty="0">
                <a:ea typeface="+mn-lt"/>
                <a:cs typeface="+mn-lt"/>
              </a:rPr>
              <a:t>  </a:t>
            </a:r>
            <a:r>
              <a:rPr lang="en-US" sz="2200" dirty="0" err="1">
                <a:ea typeface="+mn-lt"/>
                <a:cs typeface="+mn-lt"/>
              </a:rPr>
              <a:t>Pristupljeno</a:t>
            </a:r>
            <a:r>
              <a:rPr lang="en-US" sz="2200" dirty="0">
                <a:ea typeface="+mn-lt"/>
                <a:cs typeface="+mn-lt"/>
              </a:rPr>
              <a:t>: 2. </a:t>
            </a:r>
            <a:r>
              <a:rPr lang="en-US" sz="2200" dirty="0" err="1">
                <a:ea typeface="+mn-lt"/>
                <a:cs typeface="+mn-lt"/>
              </a:rPr>
              <a:t>svibnja</a:t>
            </a:r>
            <a:r>
              <a:rPr lang="en-US" sz="2200" dirty="0">
                <a:ea typeface="+mn-lt"/>
                <a:cs typeface="+mn-lt"/>
              </a:rPr>
              <a:t> 2026.</a:t>
            </a:r>
            <a:endParaRPr lang="en-US" sz="2200" dirty="0"/>
          </a:p>
          <a:p>
            <a:pPr marL="342900" indent="-342900"/>
            <a:r>
              <a:rPr lang="en-US" sz="2200" dirty="0" err="1">
                <a:ea typeface="+mn-lt"/>
                <a:cs typeface="+mn-lt"/>
              </a:rPr>
              <a:t>Narodne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nošnje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običaji</a:t>
            </a:r>
            <a:r>
              <a:rPr lang="en-US" sz="2200" dirty="0">
                <a:ea typeface="+mn-lt"/>
                <a:cs typeface="+mn-lt"/>
              </a:rPr>
              <a:t> – ROMI; Selo.hr </a:t>
            </a:r>
            <a:r>
              <a:rPr lang="en-US" sz="2200" dirty="0">
                <a:ea typeface="+mn-lt"/>
                <a:cs typeface="+mn-lt"/>
                <a:hlinkClick r:id="rId5"/>
              </a:rPr>
              <a:t>https://www.selo.hr/narodne-nosnje-i-obicaji-romi/</a:t>
            </a:r>
            <a:r>
              <a:rPr lang="en-US" sz="2200" dirty="0">
                <a:ea typeface="+mn-lt"/>
                <a:cs typeface="+mn-lt"/>
              </a:rPr>
              <a:t>   </a:t>
            </a:r>
            <a:r>
              <a:rPr lang="en-US" sz="2200" dirty="0" err="1">
                <a:ea typeface="+mn-lt"/>
                <a:cs typeface="+mn-lt"/>
              </a:rPr>
              <a:t>Pristupljeno</a:t>
            </a:r>
            <a:r>
              <a:rPr lang="en-US" sz="2200" dirty="0">
                <a:ea typeface="+mn-lt"/>
                <a:cs typeface="+mn-lt"/>
              </a:rPr>
              <a:t>: 4.  </a:t>
            </a:r>
            <a:r>
              <a:rPr lang="en-US" sz="2200" dirty="0" err="1">
                <a:ea typeface="+mn-lt"/>
                <a:cs typeface="+mn-lt"/>
              </a:rPr>
              <a:t>svibnja</a:t>
            </a:r>
            <a:r>
              <a:rPr lang="en-US" sz="2200" dirty="0">
                <a:ea typeface="+mn-lt"/>
                <a:cs typeface="+mn-lt"/>
              </a:rPr>
              <a:t> 2026.</a:t>
            </a:r>
          </a:p>
          <a:p>
            <a:pPr marL="342900" indent="-342900"/>
            <a:r>
              <a:rPr lang="en-US" sz="2200" dirty="0" err="1"/>
              <a:t>Ured</a:t>
            </a:r>
            <a:r>
              <a:rPr lang="en-US" sz="2200" dirty="0"/>
              <a:t> za </a:t>
            </a:r>
            <a:r>
              <a:rPr lang="en-US" sz="2200" dirty="0" err="1"/>
              <a:t>ljudska</a:t>
            </a:r>
            <a:r>
              <a:rPr lang="en-US" sz="2200" dirty="0"/>
              <a:t> </a:t>
            </a:r>
            <a:r>
              <a:rPr lang="en-US" sz="2200" dirty="0" err="1"/>
              <a:t>prava</a:t>
            </a:r>
            <a:r>
              <a:rPr lang="en-US" sz="2200" dirty="0"/>
              <a:t> 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prava</a:t>
            </a:r>
            <a:r>
              <a:rPr lang="en-US" sz="2200" dirty="0"/>
              <a:t> </a:t>
            </a:r>
            <a:r>
              <a:rPr lang="en-US" sz="2200" dirty="0" err="1"/>
              <a:t>nacionalnih</a:t>
            </a:r>
            <a:r>
              <a:rPr lang="en-US" sz="2200" dirty="0"/>
              <a:t> </a:t>
            </a:r>
            <a:r>
              <a:rPr lang="en-US" sz="2200" dirty="0" err="1"/>
              <a:t>manjina</a:t>
            </a:r>
            <a:r>
              <a:rPr lang="en-US" sz="2200" dirty="0"/>
              <a:t>. Romi </a:t>
            </a:r>
            <a:r>
              <a:rPr lang="en-US" sz="2200" dirty="0">
                <a:ea typeface="+mn-lt"/>
                <a:cs typeface="+mn-lt"/>
                <a:hlinkClick r:id="rId6"/>
              </a:rPr>
              <a:t>https://pravamanjina.gov.hr/nacionalne-manjine/nacionalne-manjine-u-republici-hrvatskoj/romi/371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Pristupljeno</a:t>
            </a:r>
            <a:r>
              <a:rPr lang="en-US" sz="2200" dirty="0">
                <a:ea typeface="+mn-lt"/>
                <a:cs typeface="+mn-lt"/>
              </a:rPr>
              <a:t>: 20. </a:t>
            </a:r>
            <a:r>
              <a:rPr lang="en-US" sz="2200" dirty="0" err="1">
                <a:ea typeface="+mn-lt"/>
                <a:cs typeface="+mn-lt"/>
              </a:rPr>
              <a:t>Svibnja</a:t>
            </a:r>
            <a:r>
              <a:rPr lang="en-US" sz="2200" dirty="0">
                <a:ea typeface="+mn-lt"/>
                <a:cs typeface="+mn-lt"/>
              </a:rPr>
              <a:t> 2026.</a:t>
            </a:r>
          </a:p>
          <a:p>
            <a:pPr marL="342900" indent="-342900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47336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C3C65-15FB-B25E-010A-4BA7BB51D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Dodatno</a:t>
            </a:r>
            <a:endParaRPr lang="en-US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6F734-3BD7-E756-A991-8AA460E92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400" dirty="0" err="1"/>
              <a:t>Savez</a:t>
            </a:r>
            <a:r>
              <a:rPr lang="en-US" sz="2400" dirty="0"/>
              <a:t> Roma u RH KALI SARA: </a:t>
            </a:r>
            <a:r>
              <a:rPr lang="en-US" sz="2400" dirty="0">
                <a:hlinkClick r:id="rId2"/>
              </a:rPr>
              <a:t>https://www.youtube.com/@savezromaurhkalisara</a:t>
            </a:r>
            <a:r>
              <a:rPr lang="en-US" sz="2400" dirty="0"/>
              <a:t> 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https://kalisara.hr/</a:t>
            </a:r>
            <a:r>
              <a:rPr lang="en-US" sz="2400" dirty="0"/>
              <a:t> 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2400" dirty="0">
                <a:hlinkClick r:id="rId4"/>
              </a:rPr>
              <a:t>„Štitarski Romi“ – film o </a:t>
            </a:r>
            <a:r>
              <a:rPr lang="en-US" sz="2400" dirty="0" err="1">
                <a:hlinkClick r:id="rId4"/>
              </a:rPr>
              <a:t>zaboravljenim</a:t>
            </a:r>
            <a:r>
              <a:rPr lang="en-US" sz="2400" dirty="0">
                <a:hlinkClick r:id="rId4"/>
              </a:rPr>
              <a:t> </a:t>
            </a:r>
            <a:r>
              <a:rPr lang="en-US" sz="2400" dirty="0" err="1">
                <a:hlinkClick r:id="rId4"/>
              </a:rPr>
              <a:t>glazbenicima</a:t>
            </a:r>
            <a:r>
              <a:rPr lang="en-US" sz="2400" dirty="0">
                <a:hlinkClick r:id="rId4"/>
              </a:rPr>
              <a:t> </a:t>
            </a:r>
            <a:r>
              <a:rPr lang="en-US" sz="2400" dirty="0" err="1">
                <a:hlinkClick r:id="rId4"/>
              </a:rPr>
              <a:t>i</a:t>
            </a:r>
            <a:r>
              <a:rPr lang="en-US" sz="2400" dirty="0">
                <a:hlinkClick r:id="rId4"/>
              </a:rPr>
              <a:t> </a:t>
            </a:r>
            <a:r>
              <a:rPr lang="en-US" sz="2400" dirty="0" err="1">
                <a:hlinkClick r:id="rId4"/>
              </a:rPr>
              <a:t>stradalim</a:t>
            </a:r>
            <a:r>
              <a:rPr lang="en-US" sz="2400" dirty="0">
                <a:hlinkClick r:id="rId4"/>
              </a:rPr>
              <a:t> </a:t>
            </a:r>
            <a:r>
              <a:rPr lang="en-US" sz="2400" dirty="0" err="1">
                <a:hlinkClick r:id="rId4"/>
              </a:rPr>
              <a:t>ljudima</a:t>
            </a:r>
            <a:r>
              <a:rPr lang="en-US" sz="2400" dirty="0">
                <a:hlinkClick r:id="rId4"/>
              </a:rPr>
              <a:t> </a:t>
            </a:r>
            <a:r>
              <a:rPr lang="en-US" sz="2400" dirty="0" err="1">
                <a:hlinkClick r:id="rId4"/>
              </a:rPr>
              <a:t>jednog</a:t>
            </a:r>
            <a:r>
              <a:rPr lang="en-US" sz="2400" dirty="0">
                <a:hlinkClick r:id="rId4"/>
              </a:rPr>
              <a:t> sela</a:t>
            </a:r>
            <a:endParaRPr lang="en-US" sz="240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5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00CBAB-CC75-7A36-D8CA-81D39904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Sadržaj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A3EBB-1AF4-20F4-6ED0-7D5E35B94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Uvod</a:t>
            </a:r>
            <a:endParaRPr lang="en-US" dirty="0"/>
          </a:p>
          <a:p>
            <a:r>
              <a:rPr lang="en-US" dirty="0"/>
              <a:t>Kasni </a:t>
            </a:r>
            <a:r>
              <a:rPr lang="en-US" dirty="0" err="1"/>
              <a:t>srednji</a:t>
            </a:r>
            <a:r>
              <a:rPr lang="en-US" dirty="0"/>
              <a:t> </a:t>
            </a:r>
            <a:r>
              <a:rPr lang="en-US" dirty="0" err="1"/>
              <a:t>vijek</a:t>
            </a:r>
            <a:endParaRPr lang="en-US" dirty="0"/>
          </a:p>
          <a:p>
            <a:r>
              <a:rPr lang="en-US" dirty="0"/>
              <a:t>Rani novi </a:t>
            </a:r>
            <a:r>
              <a:rPr lang="en-US" dirty="0" err="1"/>
              <a:t>vijek</a:t>
            </a:r>
            <a:endParaRPr lang="en-US" dirty="0"/>
          </a:p>
          <a:p>
            <a:r>
              <a:rPr lang="en-US" dirty="0"/>
              <a:t>19. </a:t>
            </a:r>
            <a:r>
              <a:rPr lang="en-US" dirty="0" err="1"/>
              <a:t>i</a:t>
            </a:r>
            <a:r>
              <a:rPr lang="en-US" dirty="0"/>
              <a:t> 20. </a:t>
            </a:r>
            <a:r>
              <a:rPr lang="en-US" dirty="0" err="1"/>
              <a:t>Stoljeće</a:t>
            </a:r>
            <a:endParaRPr lang="en-US"/>
          </a:p>
          <a:p>
            <a:r>
              <a:rPr lang="en-US" dirty="0" err="1"/>
              <a:t>Skupine</a:t>
            </a:r>
            <a:r>
              <a:rPr lang="en-US" dirty="0"/>
              <a:t> Roma</a:t>
            </a:r>
          </a:p>
          <a:p>
            <a:r>
              <a:rPr lang="en-US" dirty="0" err="1"/>
              <a:t>Romske</a:t>
            </a:r>
            <a:r>
              <a:rPr lang="en-US" dirty="0"/>
              <a:t> </a:t>
            </a:r>
            <a:r>
              <a:rPr lang="en-US" dirty="0" err="1"/>
              <a:t>zajednice</a:t>
            </a:r>
            <a:r>
              <a:rPr lang="en-US" dirty="0"/>
              <a:t> </a:t>
            </a:r>
            <a:r>
              <a:rPr lang="en-US" dirty="0" err="1"/>
              <a:t>danas</a:t>
            </a:r>
            <a:endParaRPr lang="en-US" err="1"/>
          </a:p>
          <a:p>
            <a:r>
              <a:rPr lang="en-US" dirty="0" err="1"/>
              <a:t>Zaključak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2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00DEF-38BF-9202-1C63-38E160521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Uvod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4B7D2-92AE-F24D-9CF4-2F22242F4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1184694"/>
            <a:ext cx="6224335" cy="44826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Indijsko podrijetlo</a:t>
            </a:r>
          </a:p>
          <a:p>
            <a:r>
              <a:rPr lang="en-US" sz="2200"/>
              <a:t>Istočna Europa</a:t>
            </a:r>
          </a:p>
          <a:p>
            <a:r>
              <a:rPr lang="en-US" sz="2200"/>
              <a:t>Romstvo ili Rromanipe</a:t>
            </a:r>
          </a:p>
          <a:p>
            <a:r>
              <a:rPr lang="en-US" sz="2200"/>
              <a:t>Manjina</a:t>
            </a:r>
          </a:p>
          <a:p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21107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4BB1E-85F2-6741-4630-0DF8CFE5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Kasni srednji vijek (14. I 15. stoljeće)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ECCF1-22F6-E1FB-651B-6A2F5CE3C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Dubrovnik 1362. </a:t>
            </a:r>
            <a:r>
              <a:rPr lang="en-US" sz="2200" dirty="0" err="1"/>
              <a:t>godina</a:t>
            </a:r>
          </a:p>
          <a:p>
            <a:r>
              <a:rPr lang="en-US" sz="2200" dirty="0"/>
              <a:t>U </a:t>
            </a:r>
            <a:r>
              <a:rPr lang="en-US" sz="2200" dirty="0" err="1"/>
              <a:t>Hrvatskoj</a:t>
            </a:r>
            <a:r>
              <a:rPr lang="en-US" sz="2200" dirty="0"/>
              <a:t> – </a:t>
            </a:r>
            <a:r>
              <a:rPr lang="en-US" sz="2200" dirty="0" err="1"/>
              <a:t>nomadske</a:t>
            </a:r>
            <a:r>
              <a:rPr lang="en-US" sz="2200" dirty="0"/>
              <a:t> </a:t>
            </a:r>
            <a:r>
              <a:rPr lang="en-US" sz="2200" dirty="0" err="1"/>
              <a:t>skupine</a:t>
            </a:r>
            <a:r>
              <a:rPr lang="en-US" sz="2200" dirty="0"/>
              <a:t> (</a:t>
            </a:r>
            <a:r>
              <a:rPr lang="en-US" sz="2200" dirty="0" err="1"/>
              <a:t>kovački</a:t>
            </a:r>
            <a:r>
              <a:rPr lang="en-US" sz="2200" dirty="0"/>
              <a:t> </a:t>
            </a:r>
            <a:r>
              <a:rPr lang="en-US" sz="2200" dirty="0" err="1"/>
              <a:t>obrt</a:t>
            </a:r>
            <a:r>
              <a:rPr lang="en-US" sz="2200" dirty="0"/>
              <a:t>, </a:t>
            </a:r>
            <a:r>
              <a:rPr lang="en-US" sz="2200" dirty="0" err="1"/>
              <a:t>trgovina</a:t>
            </a:r>
            <a:r>
              <a:rPr lang="en-US" sz="2200" dirty="0"/>
              <a:t>, </a:t>
            </a:r>
            <a:r>
              <a:rPr lang="en-US" sz="2200" dirty="0" err="1"/>
              <a:t>glazba</a:t>
            </a:r>
            <a:r>
              <a:rPr lang="en-US" sz="2200" dirty="0"/>
              <a:t>...)</a:t>
            </a:r>
          </a:p>
          <a:p>
            <a:r>
              <a:rPr lang="en-US" sz="2200" dirty="0"/>
              <a:t>Odnos vlasti </a:t>
            </a:r>
            <a:r>
              <a:rPr lang="en-US" sz="2200" dirty="0" err="1"/>
              <a:t>prema</a:t>
            </a:r>
            <a:r>
              <a:rPr lang="en-US" sz="2200" dirty="0"/>
              <a:t> </a:t>
            </a:r>
            <a:r>
              <a:rPr lang="en-US" sz="2200" dirty="0" err="1"/>
              <a:t>Romima</a:t>
            </a:r>
            <a:r>
              <a:rPr lang="en-US" sz="2200" dirty="0"/>
              <a:t> – </a:t>
            </a:r>
            <a:r>
              <a:rPr lang="en-US" sz="2200" dirty="0" err="1"/>
              <a:t>tolerantan</a:t>
            </a:r>
          </a:p>
          <a:p>
            <a:r>
              <a:rPr lang="en-US" sz="2200" dirty="0" err="1"/>
              <a:t>Prve</a:t>
            </a:r>
            <a:r>
              <a:rPr lang="en-US" sz="2200" dirty="0"/>
              <a:t> </a:t>
            </a:r>
            <a:r>
              <a:rPr lang="en-US" sz="2200" dirty="0" err="1"/>
              <a:t>restriktivne</a:t>
            </a:r>
            <a:r>
              <a:rPr lang="en-US" sz="2200" dirty="0"/>
              <a:t> </a:t>
            </a:r>
            <a:r>
              <a:rPr lang="en-US" sz="2200" dirty="0" err="1"/>
              <a:t>mjere</a:t>
            </a:r>
          </a:p>
          <a:p>
            <a:r>
              <a:rPr lang="en-US" sz="2200" dirty="0"/>
              <a:t>"</a:t>
            </a:r>
            <a:r>
              <a:rPr lang="en-US" sz="2200" dirty="0" err="1"/>
              <a:t>Stranci</a:t>
            </a:r>
            <a:r>
              <a:rPr lang="en-US" sz="2200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40976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92527-7BCD-970D-8EEE-9B4E626D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Rani novi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vijek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(16.-18.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stoljeće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A37934-54A7-49C8-0B44-869E455037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31" r="26432"/>
          <a:stretch>
            <a:fillRect/>
          </a:stretch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4EC14-542C-7730-4476-923676983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89" y="2578677"/>
            <a:ext cx="3810000" cy="37991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Restriktivne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mjere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HM –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zabranjeno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nomadsko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življenje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OC –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integrirani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društvo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Vladavina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Marije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Terezije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Josipa II. -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reforme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integracije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Roma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24EC70-A4C6-D136-0EC7-5C53E90D09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030" r="14449" b="-1"/>
          <a:stretch>
            <a:fillRect/>
          </a:stretch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3607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E7CEBB-BF0E-8204-5CC4-F6A169F27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19. i 20. stoljeće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28089-7F7B-E6B7-380F-D837E8EFD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 err="1"/>
              <a:t>Industrijalizacija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 </a:t>
            </a:r>
            <a:r>
              <a:rPr lang="en-US" sz="2200" dirty="0" err="1"/>
              <a:t>modernizacija</a:t>
            </a:r>
            <a:r>
              <a:rPr lang="en-US" sz="2200" dirty="0"/>
              <a:t> - </a:t>
            </a:r>
            <a:r>
              <a:rPr lang="en-US" sz="2200" dirty="0" err="1"/>
              <a:t>zapošljavanje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 </a:t>
            </a:r>
            <a:r>
              <a:rPr lang="en-US" sz="2200" dirty="0" err="1"/>
              <a:t>integracija</a:t>
            </a:r>
          </a:p>
          <a:p>
            <a:r>
              <a:rPr lang="en-US" sz="2200" dirty="0" err="1"/>
              <a:t>Postupno</a:t>
            </a:r>
            <a:r>
              <a:rPr lang="en-US" sz="2200" dirty="0"/>
              <a:t> </a:t>
            </a:r>
            <a:r>
              <a:rPr lang="en-US" sz="2200" dirty="0" err="1"/>
              <a:t>naseljavana</a:t>
            </a:r>
            <a:r>
              <a:rPr lang="en-US" sz="2200" dirty="0"/>
              <a:t> </a:t>
            </a:r>
            <a:r>
              <a:rPr lang="en-US" sz="2200" dirty="0" err="1"/>
              <a:t>ruralna</a:t>
            </a:r>
            <a:r>
              <a:rPr lang="en-US" sz="2200" dirty="0"/>
              <a:t> </a:t>
            </a:r>
            <a:r>
              <a:rPr lang="en-US" sz="2200" dirty="0" err="1"/>
              <a:t>područja</a:t>
            </a:r>
            <a:endParaRPr lang="en-US" sz="2200" dirty="0"/>
          </a:p>
          <a:p>
            <a:r>
              <a:rPr lang="en-US" sz="2200" dirty="0"/>
              <a:t>Drugi </a:t>
            </a:r>
            <a:r>
              <a:rPr lang="en-US" sz="2200" dirty="0" err="1"/>
              <a:t>svjetski</a:t>
            </a:r>
            <a:r>
              <a:rPr lang="en-US" sz="2200" dirty="0"/>
              <a:t> rat – </a:t>
            </a:r>
            <a:r>
              <a:rPr lang="en-US" sz="2200" dirty="0" err="1"/>
              <a:t>genocid</a:t>
            </a:r>
            <a:r>
              <a:rPr lang="en-US" sz="2200" dirty="0"/>
              <a:t>, </a:t>
            </a:r>
            <a:r>
              <a:rPr lang="en-US" sz="2200" dirty="0" err="1"/>
              <a:t>logor</a:t>
            </a:r>
            <a:r>
              <a:rPr lang="en-US" sz="2200" dirty="0"/>
              <a:t> Jasenovac (</a:t>
            </a:r>
            <a:r>
              <a:rPr lang="en-US" sz="2200" dirty="0" err="1"/>
              <a:t>Porajmos</a:t>
            </a:r>
            <a:r>
              <a:rPr lang="en-US" sz="2200" dirty="0"/>
              <a:t>)</a:t>
            </a:r>
          </a:p>
          <a:p>
            <a:r>
              <a:rPr lang="en-US" sz="2200" dirty="0" err="1"/>
              <a:t>Ostvarivanje</a:t>
            </a:r>
            <a:r>
              <a:rPr lang="en-US" sz="2200" dirty="0"/>
              <a:t> </a:t>
            </a:r>
            <a:r>
              <a:rPr lang="en-US" sz="2200" dirty="0" err="1"/>
              <a:t>jednakih</a:t>
            </a:r>
            <a:r>
              <a:rPr lang="en-US" sz="2200" dirty="0"/>
              <a:t> </a:t>
            </a:r>
            <a:r>
              <a:rPr lang="en-US" sz="2200" dirty="0" err="1"/>
              <a:t>prava</a:t>
            </a:r>
            <a:r>
              <a:rPr lang="en-US" sz="2200" dirty="0"/>
              <a:t> (</a:t>
            </a:r>
            <a:r>
              <a:rPr lang="en-US" sz="2200" dirty="0" err="1"/>
              <a:t>Jugoslavija</a:t>
            </a:r>
            <a:r>
              <a:rPr lang="en-US" sz="2200" dirty="0"/>
              <a:t>)</a:t>
            </a:r>
          </a:p>
          <a:p>
            <a:endParaRPr lang="en-US" sz="2200"/>
          </a:p>
        </p:txBody>
      </p:sp>
      <p:pic>
        <p:nvPicPr>
          <p:cNvPr id="4" name="Picture 3" descr="Jasenovac Steinerne Blume">
            <a:extLst>
              <a:ext uri="{FF2B5EF4-FFF2-40B4-BE49-F238E27FC236}">
                <a16:creationId xmlns:a16="http://schemas.microsoft.com/office/drawing/2014/main" id="{7BA85802-CB29-A362-0D64-CD0F34211F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97" r="744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1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lustracija">
            <a:extLst>
              <a:ext uri="{FF2B5EF4-FFF2-40B4-BE49-F238E27FC236}">
                <a16:creationId xmlns:a16="http://schemas.microsoft.com/office/drawing/2014/main" id="{8ABA4F22-7A8B-0BCD-578C-F55EF48910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15" r="27672"/>
          <a:stretch>
            <a:fillRect/>
          </a:stretch>
        </p:blipFill>
        <p:spPr>
          <a:xfrm>
            <a:off x="3306519" y="1587"/>
            <a:ext cx="4846882" cy="6856413"/>
          </a:xfrm>
          <a:custGeom>
            <a:avLst/>
            <a:gdLst/>
            <a:ahLst/>
            <a:cxnLst/>
            <a:rect l="l" t="t" r="r" b="b"/>
            <a:pathLst>
              <a:path w="5110407" h="6856413">
                <a:moveTo>
                  <a:pt x="121782" y="0"/>
                </a:moveTo>
                <a:lnTo>
                  <a:pt x="4731440" y="0"/>
                </a:lnTo>
                <a:lnTo>
                  <a:pt x="4775629" y="179775"/>
                </a:lnTo>
                <a:cubicBezTo>
                  <a:pt x="5052916" y="1415453"/>
                  <a:pt x="5165791" y="2739148"/>
                  <a:pt x="5084710" y="4108260"/>
                </a:cubicBezTo>
                <a:cubicBezTo>
                  <a:pt x="5038379" y="4890611"/>
                  <a:pt x="4930907" y="5650759"/>
                  <a:pt x="4768709" y="6381464"/>
                </a:cubicBezTo>
                <a:lnTo>
                  <a:pt x="4653290" y="6856413"/>
                </a:lnTo>
                <a:lnTo>
                  <a:pt x="0" y="6856413"/>
                </a:lnTo>
                <a:lnTo>
                  <a:pt x="21062" y="6803488"/>
                </a:lnTo>
                <a:cubicBezTo>
                  <a:pt x="355644" y="5917239"/>
                  <a:pt x="573134" y="4914171"/>
                  <a:pt x="636462" y="3844830"/>
                </a:cubicBezTo>
                <a:cubicBezTo>
                  <a:pt x="713862" y="2537857"/>
                  <a:pt x="550895" y="1302013"/>
                  <a:pt x="203879" y="236924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682758-3DDD-DD5D-3051-4873DCE8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485775"/>
            <a:ext cx="2825506" cy="5719762"/>
          </a:xfrm>
        </p:spPr>
        <p:txBody>
          <a:bodyPr>
            <a:normAutofit/>
          </a:bodyPr>
          <a:lstStyle/>
          <a:p>
            <a:r>
              <a:rPr lang="en-US" sz="3300"/>
              <a:t>Skupine Roma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9399E-BC33-C90E-5E19-FC0437207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735" y="776060"/>
            <a:ext cx="3292475" cy="57197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ea typeface="+mn-lt"/>
                <a:cs typeface="+mn-lt"/>
              </a:rPr>
              <a:t>kaldaraši, izrađuju i popravljaju kotlove;</a:t>
            </a:r>
            <a:endParaRPr lang="en-US" sz="1800"/>
          </a:p>
          <a:p>
            <a:r>
              <a:rPr lang="en-US" sz="1800">
                <a:ea typeface="+mn-lt"/>
                <a:cs typeface="+mn-lt"/>
              </a:rPr>
              <a:t>lovari su kovači, potkovači i trgovci konjima;</a:t>
            </a:r>
            <a:endParaRPr lang="en-US" sz="1800"/>
          </a:p>
          <a:p>
            <a:r>
              <a:rPr lang="en-US" sz="1800">
                <a:ea typeface="+mn-lt"/>
                <a:cs typeface="+mn-lt"/>
              </a:rPr>
              <a:t>koritari su Bajaši i izrađuju drvena korita, kuhače, zdjele i dru. posude;</a:t>
            </a:r>
            <a:endParaRPr lang="en-US" sz="1800"/>
          </a:p>
          <a:p>
            <a:r>
              <a:rPr lang="en-US" sz="1800">
                <a:ea typeface="+mn-lt"/>
                <a:cs typeface="+mn-lt"/>
              </a:rPr>
              <a:t>kaloperi su najamni radnici, sakupljači i trgovci otpadom;</a:t>
            </a:r>
            <a:endParaRPr lang="en-US" sz="1800"/>
          </a:p>
          <a:p>
            <a:r>
              <a:rPr lang="en-US" sz="1800">
                <a:ea typeface="+mn-lt"/>
                <a:cs typeface="+mn-lt"/>
              </a:rPr>
              <a:t>čergari su trgovci, pocinčarači i kovači posuđa;</a:t>
            </a:r>
            <a:endParaRPr lang="en-US" sz="1800"/>
          </a:p>
          <a:p>
            <a:r>
              <a:rPr lang="en-US" sz="1800">
                <a:ea typeface="+mn-lt"/>
                <a:cs typeface="+mn-lt"/>
              </a:rPr>
              <a:t>ursari su krotitelji: životinja;</a:t>
            </a:r>
            <a:endParaRPr lang="en-US" sz="1800"/>
          </a:p>
          <a:p>
            <a:r>
              <a:rPr lang="en-US" sz="1800">
                <a:ea typeface="+mn-lt"/>
                <a:cs typeface="+mn-lt"/>
              </a:rPr>
              <a:t>džambasi su trgovci stokom; aurari su ispirači zlata;</a:t>
            </a:r>
            <a:endParaRPr lang="en-US" sz="1800"/>
          </a:p>
          <a:p>
            <a:r>
              <a:rPr lang="en-US" sz="1800">
                <a:ea typeface="+mn-lt"/>
                <a:cs typeface="+mn-lt"/>
              </a:rPr>
              <a:t>lautari su pjevači i svirači:</a:t>
            </a:r>
            <a:endParaRPr lang="en-US" sz="1800"/>
          </a:p>
          <a:p>
            <a:r>
              <a:rPr lang="en-US" sz="1800">
                <a:ea typeface="+mn-lt"/>
                <a:cs typeface="+mn-lt"/>
              </a:rPr>
              <a:t>drzari su sakupljački dronjaka i sitnih stvari itd.</a:t>
            </a:r>
            <a:endParaRPr lang="en-US" sz="1800"/>
          </a:p>
          <a:p>
            <a:endParaRPr lang="hr-HR" sz="1800" b="1">
              <a:latin typeface="Times New Roman"/>
              <a:cs typeface="Times New Roman"/>
            </a:endParaRP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9365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53B449-B4E5-24C0-1D85-651ABAE4B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Romske zajednice danas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AEFE-D825-22A9-8374-F77CD7E61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93087"/>
            <a:ext cx="6713552" cy="43586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ea typeface="+mn-lt"/>
                <a:cs typeface="+mn-lt"/>
              </a:rPr>
              <a:t>Prema </a:t>
            </a:r>
            <a:r>
              <a:rPr lang="en-US" sz="2200" dirty="0" err="1">
                <a:ea typeface="+mn-lt"/>
                <a:cs typeface="+mn-lt"/>
              </a:rPr>
              <a:t>popisu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stanovništva</a:t>
            </a:r>
            <a:r>
              <a:rPr lang="en-US" sz="2200" dirty="0">
                <a:ea typeface="+mn-lt"/>
                <a:cs typeface="+mn-lt"/>
              </a:rPr>
              <a:t> (2021.g) - 17, 980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sz="2200" err="1">
                <a:ea typeface="+mn-lt"/>
                <a:cs typeface="+mn-lt"/>
              </a:rPr>
              <a:t>Međimursko</a:t>
            </a:r>
            <a:r>
              <a:rPr lang="en-US" sz="2200" dirty="0">
                <a:ea typeface="+mn-lt"/>
                <a:cs typeface="+mn-lt"/>
              </a:rPr>
              <a:t>, </a:t>
            </a:r>
            <a:r>
              <a:rPr lang="en-US" sz="2200" err="1">
                <a:ea typeface="+mn-lt"/>
                <a:cs typeface="+mn-lt"/>
              </a:rPr>
              <a:t>Osječko-baranjska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err="1">
                <a:ea typeface="+mn-lt"/>
                <a:cs typeface="+mn-lt"/>
              </a:rPr>
              <a:t>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Sisačko-moslavačka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err="1">
                <a:ea typeface="+mn-lt"/>
                <a:cs typeface="+mn-lt"/>
              </a:rPr>
              <a:t>županija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err="1">
                <a:ea typeface="+mn-lt"/>
                <a:cs typeface="+mn-lt"/>
              </a:rPr>
              <a:t>te</a:t>
            </a:r>
            <a:r>
              <a:rPr lang="en-US" sz="2200" dirty="0">
                <a:ea typeface="+mn-lt"/>
                <a:cs typeface="+mn-lt"/>
              </a:rPr>
              <a:t> Grad Zagreb</a:t>
            </a:r>
          </a:p>
          <a:p>
            <a:pPr>
              <a:lnSpc>
                <a:spcPct val="100000"/>
              </a:lnSpc>
            </a:pPr>
            <a:r>
              <a:rPr lang="en-US" sz="2200" dirty="0" err="1">
                <a:ea typeface="+mn-lt"/>
                <a:cs typeface="+mn-lt"/>
              </a:rPr>
              <a:t>Nacionalna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manjina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priznata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Ustavom</a:t>
            </a:r>
            <a:endParaRPr lang="en-US" sz="2200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ea typeface="+mn-lt"/>
                <a:cs typeface="+mn-lt"/>
              </a:rPr>
              <a:t>Neka Ustavom </a:t>
            </a:r>
            <a:r>
              <a:rPr lang="en-US" sz="2200" dirty="0" err="1">
                <a:ea typeface="+mn-lt"/>
                <a:cs typeface="+mn-lt"/>
              </a:rPr>
              <a:t>zajamčena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prava</a:t>
            </a:r>
            <a:r>
              <a:rPr lang="en-US" sz="2200" dirty="0">
                <a:ea typeface="+mn-lt"/>
                <a:cs typeface="+mn-lt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 err="1">
                <a:ea typeface="+mn-lt"/>
                <a:cs typeface="+mn-lt"/>
              </a:rPr>
              <a:t>Služenje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jezikom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i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pismom</a:t>
            </a:r>
            <a:r>
              <a:rPr lang="en-US" sz="2200" dirty="0">
                <a:ea typeface="+mn-lt"/>
                <a:cs typeface="+mn-lt"/>
              </a:rPr>
              <a:t>, </a:t>
            </a:r>
            <a:r>
              <a:rPr lang="en-US" sz="2200" dirty="0" err="1">
                <a:ea typeface="+mn-lt"/>
                <a:cs typeface="+mn-lt"/>
              </a:rPr>
              <a:t>odgoj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i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obrazovanje</a:t>
            </a:r>
            <a:r>
              <a:rPr lang="en-US" sz="2200" dirty="0">
                <a:ea typeface="+mn-lt"/>
                <a:cs typeface="+mn-lt"/>
              </a:rPr>
              <a:t>, </a:t>
            </a:r>
            <a:r>
              <a:rPr lang="en-US" sz="2200" dirty="0" err="1">
                <a:ea typeface="+mn-lt"/>
                <a:cs typeface="+mn-lt"/>
              </a:rPr>
              <a:t>uporaba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vlastitih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znamenja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i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simbola</a:t>
            </a:r>
            <a:r>
              <a:rPr lang="en-US" sz="2200" dirty="0">
                <a:ea typeface="+mn-lt"/>
                <a:cs typeface="+mn-lt"/>
              </a:rPr>
              <a:t>, </a:t>
            </a:r>
            <a:r>
              <a:rPr lang="en-US" sz="2200" dirty="0" err="1">
                <a:ea typeface="+mn-lt"/>
                <a:cs typeface="+mn-lt"/>
              </a:rPr>
              <a:t>kulturna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autonomija</a:t>
            </a:r>
            <a:r>
              <a:rPr lang="en-US" sz="2200" dirty="0">
                <a:ea typeface="+mn-lt"/>
                <a:cs typeface="+mn-lt"/>
              </a:rPr>
              <a:t>, </a:t>
            </a:r>
            <a:r>
              <a:rPr lang="en-US" sz="2200" dirty="0" err="1">
                <a:ea typeface="+mn-lt"/>
                <a:cs typeface="+mn-lt"/>
              </a:rPr>
              <a:t>vjera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osnivanje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vjerskih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zajednice</a:t>
            </a:r>
            <a:r>
              <a:rPr lang="en-US" sz="2200" dirty="0">
                <a:ea typeface="+mn-lt"/>
                <a:cs typeface="+mn-lt"/>
              </a:rPr>
              <a:t>, </a:t>
            </a:r>
            <a:r>
              <a:rPr lang="en-US" sz="2200" dirty="0" err="1">
                <a:ea typeface="+mn-lt"/>
                <a:cs typeface="+mn-lt"/>
              </a:rPr>
              <a:t>zastupljenost</a:t>
            </a:r>
            <a:r>
              <a:rPr lang="en-US" sz="2200" dirty="0">
                <a:ea typeface="+mn-lt"/>
                <a:cs typeface="+mn-lt"/>
              </a:rPr>
              <a:t> u </a:t>
            </a:r>
            <a:r>
              <a:rPr lang="en-US" sz="2200" dirty="0" err="1">
                <a:ea typeface="+mn-lt"/>
                <a:cs typeface="+mn-lt"/>
              </a:rPr>
              <a:t>predstavničkim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tijelima</a:t>
            </a:r>
            <a:r>
              <a:rPr lang="en-US" sz="2200" dirty="0">
                <a:ea typeface="+mn-lt"/>
                <a:cs typeface="+mn-lt"/>
              </a:rPr>
              <a:t>...</a:t>
            </a:r>
          </a:p>
          <a:p>
            <a:pPr marL="457200" indent="-457200">
              <a:lnSpc>
                <a:spcPct val="100000"/>
              </a:lnSpc>
            </a:pPr>
            <a:r>
              <a:rPr lang="en-US" sz="2200" dirty="0" err="1">
                <a:ea typeface="+mn-lt"/>
                <a:cs typeface="+mn-lt"/>
              </a:rPr>
              <a:t>Žive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siromašno</a:t>
            </a:r>
            <a:r>
              <a:rPr lang="en-US" sz="2200" dirty="0">
                <a:ea typeface="+mn-lt"/>
                <a:cs typeface="+mn-lt"/>
              </a:rPr>
              <a:t> bez </a:t>
            </a:r>
            <a:r>
              <a:rPr lang="en-US" sz="2200" dirty="0" err="1">
                <a:ea typeface="+mn-lt"/>
                <a:cs typeface="+mn-lt"/>
              </a:rPr>
              <a:t>stalnih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prihoda</a:t>
            </a:r>
            <a:endParaRPr lang="en-US" sz="2200" dirty="0">
              <a:ea typeface="+mn-lt"/>
              <a:cs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F83586-7642-61D9-1A0C-DF0EA9704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752" r="3055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A11C5-9E6B-EA8D-9C13-A487A8820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Zaključak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AA6BD35-B563-7FA8-E6B8-FEFE484E5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Toleriranje</a:t>
            </a:r>
            <a:r>
              <a:rPr lang="en-US"/>
              <a:t>, </a:t>
            </a:r>
            <a:r>
              <a:rPr lang="en-US" err="1"/>
              <a:t>ksenofobija</a:t>
            </a:r>
            <a:r>
              <a:rPr lang="en-US"/>
              <a:t>, </a:t>
            </a:r>
            <a:r>
              <a:rPr lang="en-US" err="1"/>
              <a:t>rasizam</a:t>
            </a:r>
            <a:r>
              <a:rPr lang="en-US"/>
              <a:t>, </a:t>
            </a:r>
            <a:r>
              <a:rPr lang="en-US" err="1"/>
              <a:t>stereotipi</a:t>
            </a:r>
          </a:p>
          <a:p>
            <a:r>
              <a:rPr lang="en-US" err="1"/>
              <a:t>Nacionalna</a:t>
            </a:r>
            <a:r>
              <a:rPr lang="en-US"/>
              <a:t> </a:t>
            </a:r>
            <a:r>
              <a:rPr lang="en-US" err="1"/>
              <a:t>manjin</a:t>
            </a:r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415339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 sustava Office</vt:lpstr>
      <vt:lpstr>Romske zajednice u hrvatskim zemljama od kasnog srednjeg vijeka do 20. stoljeća</vt:lpstr>
      <vt:lpstr>Sadržaj</vt:lpstr>
      <vt:lpstr>Uvod</vt:lpstr>
      <vt:lpstr>Kasni srednji vijek (14. I 15. stoljeće)</vt:lpstr>
      <vt:lpstr>Rani novi vijek (16.-18. stoljeće)</vt:lpstr>
      <vt:lpstr>19. i 20. stoljeće</vt:lpstr>
      <vt:lpstr>Skupine Roma</vt:lpstr>
      <vt:lpstr>Romske zajednice danas</vt:lpstr>
      <vt:lpstr>Zaključak</vt:lpstr>
      <vt:lpstr>Hvala na pažnji</vt:lpstr>
      <vt:lpstr>Literatura</vt:lpstr>
      <vt:lpstr>Dodatno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440</cp:revision>
  <dcterms:created xsi:type="dcterms:W3CDTF">2026-04-05T15:49:09Z</dcterms:created>
  <dcterms:modified xsi:type="dcterms:W3CDTF">2026-05-22T17:22:28Z</dcterms:modified>
</cp:coreProperties>
</file>