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2"/>
  </p:notesMasterIdLst>
  <p:sldIdLst>
    <p:sldId id="256" r:id="rId2"/>
    <p:sldId id="261" r:id="rId3"/>
    <p:sldId id="262" r:id="rId4"/>
    <p:sldId id="258" r:id="rId5"/>
    <p:sldId id="257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393" autoAdjust="0"/>
  </p:normalViewPr>
  <p:slideViewPr>
    <p:cSldViewPr snapToGrid="0">
      <p:cViewPr varScale="1">
        <p:scale>
          <a:sx n="82" d="100"/>
          <a:sy n="82" d="100"/>
        </p:scale>
        <p:origin x="132" y="276"/>
      </p:cViewPr>
      <p:guideLst/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BC7B8-EE90-4864-9588-B3401CB588E4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6941-34ED-421F-B48F-86FF5EFBD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33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Bokelj Karlo Mazarović leti nad Zagrebom već 1789. godine</a:t>
            </a: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Baglivi - posebno područje interesa bilo mu je istraživanje mišića i moždane ovojnice. Predvidio je mogućnost liječenja pomoću kemoterapije i zalagao se za funkcionalnu uporabu lijekova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941-34ED-421F-B48F-86FF5EFBD5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79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Tomo Basiljević (1756-1806), profrancuski, filozofski, politološki, sociološki traktati, utjecaj Voltairea; </a:t>
            </a:r>
            <a:r>
              <a:rPr lang="hr-HR" i="1" dirty="0"/>
              <a:t>Florilegium </a:t>
            </a:r>
            <a:r>
              <a:rPr lang="hr-HR" i="0" dirty="0"/>
              <a:t>(zbirka vlastitih i tuđih misli) – sve u rukopisu</a:t>
            </a:r>
          </a:p>
          <a:p>
            <a:r>
              <a:rPr lang="hr-HR" i="0" dirty="0"/>
              <a:t>Luka Stulli (1772-1828) – liječnik i književnik, uveo cjepivo protiv boginja </a:t>
            </a:r>
            <a:r>
              <a:rPr lang="en-GB" dirty="0"/>
              <a:t>(</a:t>
            </a:r>
            <a:r>
              <a:rPr lang="en-GB" i="1" dirty="0" err="1">
                <a:solidFill>
                  <a:srgbClr val="000000"/>
                </a:solidFill>
                <a:effectLst/>
              </a:rPr>
              <a:t>Vaccinatio</a:t>
            </a:r>
            <a:r>
              <a:rPr lang="en-GB" i="1" dirty="0">
                <a:solidFill>
                  <a:srgbClr val="000000"/>
                </a:solidFill>
                <a:effectLst/>
              </a:rPr>
              <a:t>, carmen </a:t>
            </a:r>
            <a:r>
              <a:rPr lang="en-GB" i="1" dirty="0" err="1">
                <a:solidFill>
                  <a:srgbClr val="000000"/>
                </a:solidFill>
                <a:effectLst/>
              </a:rPr>
              <a:t>elegiacum</a:t>
            </a:r>
            <a:r>
              <a:rPr lang="en-GB" i="1" dirty="0">
                <a:solidFill>
                  <a:srgbClr val="000000"/>
                </a:solidFill>
                <a:effectLst/>
              </a:rPr>
              <a:t>,</a:t>
            </a:r>
            <a:r>
              <a:rPr lang="en-GB" dirty="0"/>
              <a:t> 1804)</a:t>
            </a:r>
            <a:r>
              <a:rPr lang="hr-H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komedij</a:t>
            </a:r>
            <a:r>
              <a:rPr lang="hr-H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a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GB" i="1" dirty="0">
                <a:solidFill>
                  <a:srgbClr val="000000"/>
                </a:solidFill>
                <a:effectLst/>
              </a:rPr>
              <a:t>Eugenio e Riccardo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fars</a:t>
            </a:r>
            <a:r>
              <a:rPr lang="hr-H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a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GB" i="1" dirty="0">
                <a:solidFill>
                  <a:srgbClr val="000000"/>
                </a:solidFill>
                <a:effectLst/>
              </a:rPr>
              <a:t>Lov </a:t>
            </a:r>
            <a:r>
              <a:rPr lang="en-GB" i="1" dirty="0" err="1">
                <a:solidFill>
                  <a:srgbClr val="000000"/>
                </a:solidFill>
                <a:effectLst/>
              </a:rPr>
              <a:t>Henrika</a:t>
            </a:r>
            <a:r>
              <a:rPr lang="en-GB" i="1" dirty="0">
                <a:solidFill>
                  <a:srgbClr val="000000"/>
                </a:solidFill>
                <a:effectLst/>
              </a:rPr>
              <a:t> IV. (La caccia de Enrico IV)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prigodni</a:t>
            </a:r>
            <a:r>
              <a:rPr lang="hr-H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c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e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na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talijanskom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latinskom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rjeđe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na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hrvatskom</a:t>
            </a:r>
            <a:r>
              <a:rPr lang="hr-H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;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r-H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p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revodio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Đurđevića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dubrovačke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latiniste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na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talijanski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hr-H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preveo 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tri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opisa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dubrovačkoga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potresa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r-H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i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iznio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prvu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našu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kritiku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GB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Osmana</a:t>
            </a:r>
            <a:endParaRPr lang="hr-HR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GB" b="0" i="0" dirty="0" err="1">
                <a:solidFill>
                  <a:srgbClr val="8B2323"/>
                </a:solidFill>
                <a:effectLst/>
                <a:latin typeface="Times New Roman" panose="02020603050405020304" pitchFamily="18" charset="0"/>
              </a:rPr>
              <a:t>Stulli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GB" b="0" i="0" dirty="0" err="1">
                <a:solidFill>
                  <a:srgbClr val="8B2323"/>
                </a:solidFill>
                <a:effectLst/>
                <a:latin typeface="Times New Roman" panose="02020603050405020304" pitchFamily="18" charset="0"/>
              </a:rPr>
              <a:t>Vlaho</a:t>
            </a:r>
            <a:r>
              <a:rPr lang="en-GB" b="0" i="0" dirty="0">
                <a:solidFill>
                  <a:srgbClr val="8B2323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GB" dirty="0" err="1"/>
              <a:t>hrvatski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GB" dirty="0" err="1"/>
              <a:t>pjesnik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komediograf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(</a:t>
            </a:r>
            <a:r>
              <a:rPr lang="hr-HR" dirty="0"/>
              <a:t>1</a:t>
            </a:r>
            <a:r>
              <a:rPr lang="en-GB" dirty="0"/>
              <a:t>768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en-GB" dirty="0"/>
              <a:t>1843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hr-H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p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isao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na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hrvatskom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talijanskom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latinskom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jeziku</a:t>
            </a:r>
            <a:r>
              <a:rPr lang="hr-H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;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i="1" dirty="0">
                <a:solidFill>
                  <a:srgbClr val="000000"/>
                </a:solidFill>
                <a:effectLst/>
              </a:rPr>
              <a:t>Kate </a:t>
            </a:r>
            <a:r>
              <a:rPr lang="en-GB" i="1" dirty="0" err="1">
                <a:solidFill>
                  <a:srgbClr val="000000"/>
                </a:solidFill>
                <a:effectLst/>
              </a:rPr>
              <a:t>Sukurica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r-H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GB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Kate </a:t>
            </a:r>
            <a:r>
              <a:rPr lang="en-GB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Kapuralica</a:t>
            </a:r>
            <a:r>
              <a:rPr lang="hr-H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frankofil i jakobinac</a:t>
            </a:r>
          </a:p>
          <a:p>
            <a:r>
              <a:rPr lang="en-GB" b="0" i="0" dirty="0" err="1">
                <a:solidFill>
                  <a:srgbClr val="8B2323"/>
                </a:solidFill>
                <a:effectLst/>
                <a:latin typeface="Times New Roman" panose="02020603050405020304" pitchFamily="18" charset="0"/>
              </a:rPr>
              <a:t>Sorkočević</a:t>
            </a:r>
            <a:r>
              <a:rPr lang="en-GB" b="0" i="0" dirty="0">
                <a:solidFill>
                  <a:srgbClr val="8B2323"/>
                </a:solidFill>
                <a:effectLst/>
                <a:latin typeface="Times New Roman" panose="02020603050405020304" pitchFamily="18" charset="0"/>
              </a:rPr>
              <a:t>, Miho,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GB" dirty="0" err="1"/>
              <a:t>hrvatski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GB" dirty="0" err="1"/>
              <a:t>pisac</a:t>
            </a:r>
            <a:r>
              <a:rPr lang="en-GB" dirty="0"/>
              <a:t>, </a:t>
            </a:r>
            <a:r>
              <a:rPr lang="en-GB" dirty="0" err="1"/>
              <a:t>prevoditelj</a:t>
            </a:r>
            <a:r>
              <a:rPr lang="en-GB" dirty="0"/>
              <a:t>, </a:t>
            </a:r>
            <a:r>
              <a:rPr lang="en-GB" dirty="0" err="1"/>
              <a:t>biograf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u="sng" dirty="0"/>
              <a:t>diplomat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(</a:t>
            </a:r>
            <a:r>
              <a:rPr lang="en-GB" dirty="0"/>
              <a:t>1739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– </a:t>
            </a:r>
            <a:r>
              <a:rPr lang="en-GB" dirty="0" err="1"/>
              <a:t>Pariz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en-GB" dirty="0"/>
              <a:t>1796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hr-H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glavni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začetnik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voditelj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prosvjetiteljskoga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Domoljubnoga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društva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GB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GB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Società</a:t>
            </a:r>
            <a:r>
              <a:rPr lang="en-GB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patriotica</a:t>
            </a:r>
            <a:r>
              <a:rPr lang="en-GB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u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Dubrovniku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1793.</a:t>
            </a:r>
            <a:r>
              <a:rPr lang="hr-H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dopisni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član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padovanske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Akademije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znanosti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te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rimske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akademije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GB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Degli</a:t>
            </a:r>
            <a:r>
              <a:rPr lang="en-GB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Arcadi</a:t>
            </a:r>
            <a:r>
              <a:rPr lang="en-GB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Bavio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se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prevođenjem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pisao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prigodne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pjesme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sonete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na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talijanskom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te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znanstvena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djela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na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latinskom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talijanskom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hrvatskom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jeziku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941-34ED-421F-B48F-86FF5EFBD5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886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Zotes je rasprodan u 3 dana, 1500 primjeraka; namjeravao je poboljšati propovijedanje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941-34ED-421F-B48F-86FF5EFBD5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405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64198-6542-4C3A-AB81-EF86CB5813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2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Monday, December 2,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590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7F7B-E96F-47E9-9606-20B3C09F58C2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E3D165-110A-4256-92CA-46F68F34F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02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December 2,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67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30" r:id="rId2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2B30A2C3-D668-458B-9FD9-4527C3CEC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7" t="849" b="8242"/>
          <a:stretch/>
        </p:blipFill>
        <p:spPr>
          <a:xfrm>
            <a:off x="-42865" y="1"/>
            <a:ext cx="8073212" cy="6858000"/>
          </a:xfrm>
          <a:custGeom>
            <a:avLst/>
            <a:gdLst/>
            <a:ahLst/>
            <a:cxnLst/>
            <a:rect l="l" t="t" r="r" b="b"/>
            <a:pathLst>
              <a:path w="8073212" h="6858000">
                <a:moveTo>
                  <a:pt x="0" y="0"/>
                </a:moveTo>
                <a:lnTo>
                  <a:pt x="8073212" y="0"/>
                </a:lnTo>
                <a:lnTo>
                  <a:pt x="80732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9C95BF0-9723-4BC9-9818-989C956761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r="2" b="10643"/>
          <a:stretch/>
        </p:blipFill>
        <p:spPr>
          <a:xfrm>
            <a:off x="8073214" y="1"/>
            <a:ext cx="4116389" cy="6858000"/>
          </a:xfrm>
          <a:custGeom>
            <a:avLst/>
            <a:gdLst/>
            <a:ahLst/>
            <a:cxnLst/>
            <a:rect l="l" t="t" r="r" b="b"/>
            <a:pathLst>
              <a:path w="4116389" h="6858000">
                <a:moveTo>
                  <a:pt x="0" y="0"/>
                </a:moveTo>
                <a:lnTo>
                  <a:pt x="4116389" y="0"/>
                </a:lnTo>
                <a:lnTo>
                  <a:pt x="411638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2" name="Rectangle 37">
            <a:extLst>
              <a:ext uri="{FF2B5EF4-FFF2-40B4-BE49-F238E27FC236}">
                <a16:creationId xmlns:a16="http://schemas.microsoft.com/office/drawing/2014/main" id="{E49CA12F-6E27-4C54-88C4-EE6CE7C47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2"/>
            <a:ext cx="12192000" cy="4857751"/>
          </a:xfrm>
          <a:prstGeom prst="rect">
            <a:avLst/>
          </a:prstGeom>
          <a:gradFill flip="none" rotWithShape="1">
            <a:gsLst>
              <a:gs pos="70000">
                <a:schemeClr val="bg2">
                  <a:alpha val="60000"/>
                </a:schemeClr>
              </a:gs>
              <a:gs pos="26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D4220-F2CB-451F-8DA4-194F5EAA9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7308849" cy="1835337"/>
          </a:xfrm>
        </p:spPr>
        <p:txBody>
          <a:bodyPr wrap="square" anchor="ctr">
            <a:normAutofit/>
          </a:bodyPr>
          <a:lstStyle/>
          <a:p>
            <a:pPr algn="ctr"/>
            <a:r>
              <a:rPr lang="hr-HR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Latinisti u </a:t>
            </a:r>
            <a:r>
              <a:rPr lang="hr-H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osvit modernog doba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68D66-7A73-4A9D-988D-FB8D33A5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23" y="2991928"/>
            <a:ext cx="4485098" cy="1051435"/>
          </a:xfrm>
        </p:spPr>
        <p:txBody>
          <a:bodyPr anchor="ctr">
            <a:normAutofit/>
          </a:bodyPr>
          <a:lstStyle/>
          <a:p>
            <a:r>
              <a:rPr lang="hr-HR" sz="2800" dirty="0">
                <a:solidFill>
                  <a:schemeClr val="tx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Satire, znanost, romanticizam...</a:t>
            </a:r>
            <a:endParaRPr lang="en-GB" sz="2800" dirty="0">
              <a:solidFill>
                <a:schemeClr val="tx1">
                  <a:alpha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F842E-FCF0-4B91-9F26-0C1736C24842}"/>
              </a:ext>
            </a:extLst>
          </p:cNvPr>
          <p:cNvSpPr txBox="1"/>
          <p:nvPr/>
        </p:nvSpPr>
        <p:spPr>
          <a:xfrm>
            <a:off x="1060230" y="6381045"/>
            <a:ext cx="7012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https://artflsrv03.uchicago.edu/philologic4/encyclopedie1117/navigate/14/3868/</a:t>
            </a:r>
          </a:p>
        </p:txBody>
      </p:sp>
    </p:spTree>
    <p:extLst>
      <p:ext uri="{BB962C8B-B14F-4D97-AF65-F5344CB8AC3E}">
        <p14:creationId xmlns:p14="http://schemas.microsoft.com/office/powerpoint/2010/main" val="26898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1B6372-0840-44F8-98D3-A9D1F0E83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174"/>
            <a:ext cx="4601103" cy="61898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C6B08-C318-4C79-A668-1FFBA0853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132" y="41987"/>
            <a:ext cx="795867" cy="68160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https://archive.org/details/rebiliuscrusorob00defo/page/n4/mode/1up</a:t>
            </a:r>
            <a:endParaRPr lang="hr-HR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https://www.amazon.com/WINNIE-ILLE-MILNES-WINNIE-POOH/dp/B001PK7IZE</a:t>
            </a:r>
            <a:endParaRPr lang="hr-HR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https://www.amazon.in/Harry-Potter-Philosophers-Stone-Philosophi/dp/1408866188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90B1DF-D188-4BF2-B01C-C1F992A64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559" y="457201"/>
            <a:ext cx="4275708" cy="62337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AF56A4-43AB-4C55-8E09-349CE16C8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900" y="457205"/>
            <a:ext cx="4111894" cy="62337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590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BA86D-1F3B-427D-B1E9-20CE7FAFE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8754" y="188259"/>
            <a:ext cx="8281987" cy="919007"/>
          </a:xfrm>
        </p:spPr>
        <p:txBody>
          <a:bodyPr>
            <a:normAutofit/>
          </a:bodyPr>
          <a:lstStyle/>
          <a:p>
            <a:r>
              <a:rPr lang="hr-HR" sz="4000" dirty="0"/>
              <a:t>Marko Faustin Galjuf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D3E99-7072-4903-8FC2-7FCB86BF9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968188"/>
            <a:ext cx="10058400" cy="570155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Baskerville Old Face" panose="02020602080505020303" pitchFamily="18" charset="0"/>
              </a:rPr>
              <a:t>Dubrovnik, 1765 – Novi Ligure, 1834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Baskerville Old Face" panose="02020602080505020303" pitchFamily="18" charset="0"/>
              </a:rPr>
              <a:t>Pijarist (do 1798), profesor retorike i prava u Italiji, veleposlanik Genove u Parizu; pristaša francuske (Napoleonove) vlasti – „apostata”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Baskerville Old Face" panose="02020602080505020303" pitchFamily="18" charset="0"/>
              </a:rPr>
              <a:t>Učenik filozofa Benedikta Staya (1714-1801), diplomata u Vatikanu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r-HR" sz="2200" dirty="0">
                <a:latin typeface="Baskerville Old Face" panose="02020602080505020303" pitchFamily="18" charset="0"/>
              </a:rPr>
              <a:t>Od </a:t>
            </a:r>
            <a:r>
              <a:rPr lang="en-GB" sz="2200" dirty="0">
                <a:latin typeface="Baskerville Old Face" panose="02020602080505020303" pitchFamily="18" charset="0"/>
              </a:rPr>
              <a:t>1784</a:t>
            </a:r>
            <a:r>
              <a:rPr lang="hr-HR" sz="2200" dirty="0">
                <a:latin typeface="Baskerville Old Face" panose="02020602080505020303" pitchFamily="18" charset="0"/>
              </a:rPr>
              <a:t>.</a:t>
            </a:r>
            <a:r>
              <a:rPr lang="en-GB" sz="2200" dirty="0">
                <a:latin typeface="Baskerville Old Face" panose="02020602080505020303" pitchFamily="18" charset="0"/>
              </a:rPr>
              <a:t> </a:t>
            </a:r>
            <a:r>
              <a:rPr lang="en-GB" sz="2200" dirty="0" err="1">
                <a:latin typeface="Baskerville Old Face" panose="02020602080505020303" pitchFamily="18" charset="0"/>
              </a:rPr>
              <a:t>član</a:t>
            </a:r>
            <a:r>
              <a:rPr lang="en-GB" sz="2200" dirty="0">
                <a:latin typeface="Baskerville Old Face" panose="02020602080505020303" pitchFamily="18" charset="0"/>
              </a:rPr>
              <a:t> </a:t>
            </a:r>
            <a:r>
              <a:rPr lang="en-GB" sz="2200" dirty="0" err="1">
                <a:latin typeface="Baskerville Old Face" panose="02020602080505020303" pitchFamily="18" charset="0"/>
              </a:rPr>
              <a:t>rimske</a:t>
            </a:r>
            <a:r>
              <a:rPr lang="en-GB" sz="2200" dirty="0">
                <a:latin typeface="Baskerville Old Face" panose="02020602080505020303" pitchFamily="18" charset="0"/>
              </a:rPr>
              <a:t> </a:t>
            </a:r>
            <a:r>
              <a:rPr lang="en-GB" sz="2200" dirty="0" err="1">
                <a:latin typeface="Baskerville Old Face" panose="02020602080505020303" pitchFamily="18" charset="0"/>
              </a:rPr>
              <a:t>akademije</a:t>
            </a:r>
            <a:r>
              <a:rPr lang="en-GB" sz="2200" dirty="0">
                <a:latin typeface="Baskerville Old Face" panose="02020602080505020303" pitchFamily="18" charset="0"/>
              </a:rPr>
              <a:t> </a:t>
            </a:r>
            <a:r>
              <a:rPr lang="en-GB" sz="2200" dirty="0" err="1">
                <a:latin typeface="Baskerville Old Face" panose="02020602080505020303" pitchFamily="18" charset="0"/>
              </a:rPr>
              <a:t>Arkadije</a:t>
            </a:r>
            <a:r>
              <a:rPr lang="hr-HR" sz="2200" dirty="0">
                <a:latin typeface="Baskerville Old Face" panose="02020602080505020303" pitchFamily="18" charset="0"/>
              </a:rPr>
              <a:t> (</a:t>
            </a:r>
            <a:r>
              <a:rPr lang="en-GB" sz="2200" i="1" dirty="0" err="1">
                <a:latin typeface="Baskerville Old Face" panose="02020602080505020303" pitchFamily="18" charset="0"/>
              </a:rPr>
              <a:t>Chelintus</a:t>
            </a:r>
            <a:r>
              <a:rPr lang="en-GB" sz="2200" i="1" dirty="0">
                <a:latin typeface="Baskerville Old Face" panose="02020602080505020303" pitchFamily="18" charset="0"/>
              </a:rPr>
              <a:t> </a:t>
            </a:r>
            <a:r>
              <a:rPr lang="en-GB" sz="2200" i="1" dirty="0" err="1">
                <a:latin typeface="Baskerville Old Face" panose="02020602080505020303" pitchFamily="18" charset="0"/>
              </a:rPr>
              <a:t>Epiroticus</a:t>
            </a:r>
            <a:r>
              <a:rPr lang="hr-HR" sz="2200" dirty="0">
                <a:latin typeface="Baskerville Old Face" panose="02020602080505020303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Baskerville Old Face" panose="02020602080505020303" pitchFamily="18" charset="0"/>
              </a:rPr>
              <a:t>Svjetski poznat po svojim pjesmama: </a:t>
            </a:r>
            <a:r>
              <a:rPr lang="it-IT" i="1" dirty="0">
                <a:latin typeface="Baskerville Old Face" panose="02020602080505020303" pitchFamily="18" charset="0"/>
              </a:rPr>
              <a:t>carmina meditata </a:t>
            </a:r>
            <a:r>
              <a:rPr lang="it-IT" dirty="0">
                <a:latin typeface="Baskerville Old Face" panose="02020602080505020303" pitchFamily="18" charset="0"/>
              </a:rPr>
              <a:t>i </a:t>
            </a:r>
            <a:r>
              <a:rPr lang="it-IT" b="1" i="1" dirty="0">
                <a:latin typeface="Baskerville Old Face" panose="02020602080505020303" pitchFamily="18" charset="0"/>
              </a:rPr>
              <a:t>carmina extemporanea</a:t>
            </a:r>
            <a:r>
              <a:rPr lang="hr-HR" b="1" i="1" dirty="0">
                <a:latin typeface="Baskerville Old Face" panose="02020602080505020303" pitchFamily="18" charset="0"/>
              </a:rPr>
              <a:t> </a:t>
            </a:r>
            <a:r>
              <a:rPr lang="hr-HR" dirty="0">
                <a:latin typeface="Baskerville Old Face" panose="02020602080505020303" pitchFamily="18" charset="0"/>
              </a:rPr>
              <a:t>(zbirke u Rimu, Veroni, Mlecima , Aleksandriji, Pratu, Torinu, Milanu, Genovi; 1800. u Parizu zajedno s onima Francesca Giannija)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r-HR" i="1" dirty="0">
                <a:latin typeface="Baskerville Old Face" panose="02020602080505020303" pitchFamily="18" charset="0"/>
              </a:rPr>
              <a:t>Improvisatori </a:t>
            </a:r>
            <a:r>
              <a:rPr lang="hr-HR" dirty="0">
                <a:latin typeface="Baskerville Old Face" panose="02020602080505020303" pitchFamily="18" charset="0"/>
              </a:rPr>
              <a:t>– pjesnici improvizatori (zlatno doba u Italiji, c. 1690-1840; Bernardo Perfetti; utjecaj na engl. romantičare)</a:t>
            </a:r>
            <a:endParaRPr lang="hr-HR" i="1" dirty="0">
              <a:latin typeface="Baskerville Old Face" panose="02020602080505020303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r-HR" sz="2200" dirty="0">
                <a:latin typeface="Baskerville Old Face" panose="02020602080505020303" pitchFamily="18" charset="0"/>
              </a:rPr>
              <a:t>R</a:t>
            </a:r>
            <a:r>
              <a:rPr lang="en-GB" sz="2200" dirty="0" err="1">
                <a:latin typeface="Baskerville Old Face" panose="02020602080505020303" pitchFamily="18" charset="0"/>
              </a:rPr>
              <a:t>asprav</a:t>
            </a:r>
            <a:r>
              <a:rPr lang="hr-HR" sz="2200" dirty="0">
                <a:latin typeface="Baskerville Old Face" panose="02020602080505020303" pitchFamily="18" charset="0"/>
              </a:rPr>
              <a:t>a</a:t>
            </a:r>
            <a:r>
              <a:rPr lang="en-GB" sz="2200" dirty="0">
                <a:latin typeface="Baskerville Old Face" panose="02020602080505020303" pitchFamily="18" charset="0"/>
              </a:rPr>
              <a:t> </a:t>
            </a:r>
            <a:r>
              <a:rPr lang="en-GB" sz="2200" i="1" dirty="0">
                <a:latin typeface="Baskerville Old Face" panose="02020602080505020303" pitchFamily="18" charset="0"/>
              </a:rPr>
              <a:t>Specimen de </a:t>
            </a:r>
            <a:r>
              <a:rPr lang="en-GB" sz="2200" i="1" dirty="0" err="1">
                <a:latin typeface="Baskerville Old Face" panose="02020602080505020303" pitchFamily="18" charset="0"/>
              </a:rPr>
              <a:t>fortuna</a:t>
            </a:r>
            <a:r>
              <a:rPr lang="en-GB" sz="2200" i="1" dirty="0">
                <a:latin typeface="Baskerville Old Face" panose="02020602080505020303" pitchFamily="18" charset="0"/>
              </a:rPr>
              <a:t> </a:t>
            </a:r>
            <a:r>
              <a:rPr lang="en-GB" sz="2200" i="1" dirty="0" err="1">
                <a:latin typeface="Baskerville Old Face" panose="02020602080505020303" pitchFamily="18" charset="0"/>
              </a:rPr>
              <a:t>Latinitatis</a:t>
            </a:r>
            <a:r>
              <a:rPr lang="en-GB" sz="2200" dirty="0">
                <a:latin typeface="Baskerville Old Face" panose="02020602080505020303" pitchFamily="18" charset="0"/>
              </a:rPr>
              <a:t> (Ogled o </a:t>
            </a:r>
            <a:r>
              <a:rPr lang="en-GB" sz="2200" dirty="0" err="1">
                <a:latin typeface="Baskerville Old Face" panose="02020602080505020303" pitchFamily="18" charset="0"/>
              </a:rPr>
              <a:t>sudbini</a:t>
            </a:r>
            <a:r>
              <a:rPr lang="en-GB" sz="2200" dirty="0">
                <a:latin typeface="Baskerville Old Face" panose="02020602080505020303" pitchFamily="18" charset="0"/>
              </a:rPr>
              <a:t> </a:t>
            </a:r>
            <a:r>
              <a:rPr lang="en-GB" sz="2200" dirty="0" err="1">
                <a:latin typeface="Baskerville Old Face" panose="02020602080505020303" pitchFamily="18" charset="0"/>
              </a:rPr>
              <a:t>latinskog</a:t>
            </a:r>
            <a:r>
              <a:rPr lang="en-GB" sz="2200" dirty="0">
                <a:latin typeface="Baskerville Old Face" panose="02020602080505020303" pitchFamily="18" charset="0"/>
              </a:rPr>
              <a:t> </a:t>
            </a:r>
            <a:r>
              <a:rPr lang="en-GB" sz="2200" dirty="0" err="1">
                <a:latin typeface="Baskerville Old Face" panose="02020602080505020303" pitchFamily="18" charset="0"/>
              </a:rPr>
              <a:t>jezika</a:t>
            </a:r>
            <a:r>
              <a:rPr lang="en-GB" sz="2200" dirty="0">
                <a:latin typeface="Baskerville Old Face" panose="02020602080505020303" pitchFamily="18" charset="0"/>
              </a:rPr>
              <a:t>) </a:t>
            </a:r>
            <a:r>
              <a:rPr lang="hr-HR" sz="2200" dirty="0">
                <a:latin typeface="Baskerville Old Face" panose="02020602080505020303" pitchFamily="18" charset="0"/>
              </a:rPr>
              <a:t>– </a:t>
            </a:r>
            <a:r>
              <a:rPr lang="en-GB" sz="2200" dirty="0" err="1">
                <a:latin typeface="Baskerville Old Face" panose="02020602080505020303" pitchFamily="18" charset="0"/>
              </a:rPr>
              <a:t>ljepot</a:t>
            </a:r>
            <a:r>
              <a:rPr lang="hr-HR" sz="2200" dirty="0">
                <a:latin typeface="Baskerville Old Face" panose="02020602080505020303" pitchFamily="18" charset="0"/>
              </a:rPr>
              <a:t>a, </a:t>
            </a:r>
            <a:r>
              <a:rPr lang="en-GB" sz="2200" dirty="0" err="1">
                <a:latin typeface="Baskerville Old Face" panose="02020602080505020303" pitchFamily="18" charset="0"/>
              </a:rPr>
              <a:t>upotrebljivost</a:t>
            </a:r>
            <a:r>
              <a:rPr lang="hr-HR" sz="2200" dirty="0">
                <a:latin typeface="Baskerville Old Face" panose="02020602080505020303" pitchFamily="18" charset="0"/>
              </a:rPr>
              <a:t> i prednost</a:t>
            </a:r>
            <a:r>
              <a:rPr lang="en-GB" sz="2200" dirty="0">
                <a:latin typeface="Baskerville Old Face" panose="02020602080505020303" pitchFamily="18" charset="0"/>
              </a:rPr>
              <a:t> </a:t>
            </a:r>
            <a:r>
              <a:rPr lang="en-GB" sz="2200" dirty="0" err="1">
                <a:latin typeface="Baskerville Old Face" panose="02020602080505020303" pitchFamily="18" charset="0"/>
              </a:rPr>
              <a:t>latinskog</a:t>
            </a:r>
            <a:r>
              <a:rPr lang="en-GB" sz="2200" dirty="0">
                <a:latin typeface="Baskerville Old Face" panose="02020602080505020303" pitchFamily="18" charset="0"/>
              </a:rPr>
              <a:t> </a:t>
            </a:r>
            <a:r>
              <a:rPr lang="en-GB" sz="2200" dirty="0" err="1">
                <a:latin typeface="Baskerville Old Face" panose="02020602080505020303" pitchFamily="18" charset="0"/>
              </a:rPr>
              <a:t>pred</a:t>
            </a:r>
            <a:r>
              <a:rPr lang="en-GB" sz="2200" dirty="0">
                <a:latin typeface="Baskerville Old Face" panose="02020602080505020303" pitchFamily="18" charset="0"/>
              </a:rPr>
              <a:t> </a:t>
            </a:r>
            <a:r>
              <a:rPr lang="en-GB" sz="2200" dirty="0" err="1">
                <a:latin typeface="Baskerville Old Face" panose="02020602080505020303" pitchFamily="18" charset="0"/>
              </a:rPr>
              <a:t>modernim</a:t>
            </a:r>
            <a:r>
              <a:rPr lang="en-GB" sz="2200" dirty="0">
                <a:latin typeface="Baskerville Old Face" panose="02020602080505020303" pitchFamily="18" charset="0"/>
              </a:rPr>
              <a:t> </a:t>
            </a:r>
            <a:r>
              <a:rPr lang="en-GB" sz="2200" dirty="0" err="1">
                <a:latin typeface="Baskerville Old Face" panose="02020602080505020303" pitchFamily="18" charset="0"/>
              </a:rPr>
              <a:t>jezicima</a:t>
            </a:r>
            <a:endParaRPr lang="hr-HR" sz="2200" dirty="0">
              <a:latin typeface="Baskerville Old Face" panose="02020602080505020303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r-HR" sz="2200" dirty="0">
                <a:latin typeface="Baskerville Old Face" panose="02020602080505020303" pitchFamily="18" charset="0"/>
              </a:rPr>
              <a:t>Idilična poema </a:t>
            </a:r>
            <a:r>
              <a:rPr lang="hr-HR" sz="2200" i="1" dirty="0">
                <a:latin typeface="Baskerville Old Face" panose="02020602080505020303" pitchFamily="18" charset="0"/>
              </a:rPr>
              <a:t>Navis Ragusina</a:t>
            </a:r>
            <a:endParaRPr lang="hr-HR" sz="2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2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E65D2-072E-4BFD-8449-8553D2315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152" y="3386355"/>
            <a:ext cx="2037604" cy="2117974"/>
          </a:xfrm>
        </p:spPr>
        <p:txBody>
          <a:bodyPr>
            <a:normAutofit/>
          </a:bodyPr>
          <a:lstStyle/>
          <a:p>
            <a:pPr algn="ctr"/>
            <a:r>
              <a:rPr lang="hr-HR" sz="3600" dirty="0">
                <a:latin typeface="Baskerville Old Face" panose="02020602080505020303" pitchFamily="18" charset="0"/>
              </a:rPr>
              <a:t>Kandidati za ime lađe</a:t>
            </a:r>
            <a:endParaRPr lang="en-GB" sz="3600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67359D-C4E8-4ED9-9465-F4D2A31D4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5671" y="143435"/>
            <a:ext cx="9861177" cy="671456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Baskerville Old Face" panose="02020602080505020303" pitchFamily="18" charset="0"/>
              </a:rPr>
              <a:t>Niko </a:t>
            </a:r>
            <a:r>
              <a:rPr lang="en-GB" b="1" dirty="0" err="1">
                <a:latin typeface="Baskerville Old Face" panose="02020602080505020303" pitchFamily="18" charset="0"/>
              </a:rPr>
              <a:t>Pucić</a:t>
            </a:r>
            <a:r>
              <a:rPr lang="en-GB" b="1" dirty="0">
                <a:latin typeface="Baskerville Old Face" panose="02020602080505020303" pitchFamily="18" charset="0"/>
              </a:rPr>
              <a:t> </a:t>
            </a:r>
            <a:r>
              <a:rPr lang="en-GB" dirty="0">
                <a:latin typeface="Baskerville Old Face" panose="02020602080505020303" pitchFamily="18" charset="0"/>
              </a:rPr>
              <a:t>– </a:t>
            </a:r>
            <a:r>
              <a:rPr lang="en-GB" dirty="0" err="1">
                <a:latin typeface="Baskerville Old Face" panose="02020602080505020303" pitchFamily="18" charset="0"/>
              </a:rPr>
              <a:t>protivnik</a:t>
            </a:r>
            <a:r>
              <a:rPr lang="en-GB" dirty="0">
                <a:latin typeface="Baskerville Old Face" panose="02020602080505020303" pitchFamily="18" charset="0"/>
              </a:rPr>
              <a:t> </a:t>
            </a:r>
            <a:r>
              <a:rPr lang="en-GB" dirty="0" err="1">
                <a:latin typeface="Baskerville Old Face" panose="02020602080505020303" pitchFamily="18" charset="0"/>
              </a:rPr>
              <a:t>austrijske</a:t>
            </a:r>
            <a:r>
              <a:rPr lang="en-GB" dirty="0">
                <a:latin typeface="Baskerville Old Face" panose="02020602080505020303" pitchFamily="18" charset="0"/>
              </a:rPr>
              <a:t> </a:t>
            </a:r>
            <a:r>
              <a:rPr lang="en-GB" dirty="0" err="1">
                <a:latin typeface="Baskerville Old Face" panose="02020602080505020303" pitchFamily="18" charset="0"/>
              </a:rPr>
              <a:t>vlasti</a:t>
            </a:r>
            <a:endParaRPr lang="en-GB" dirty="0">
              <a:latin typeface="Baskerville Old Face" panose="020206020805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Baskerville Old Face" panose="02020602080505020303" pitchFamily="18" charset="0"/>
              </a:rPr>
              <a:t>Bernard </a:t>
            </a:r>
            <a:r>
              <a:rPr lang="en-GB" b="1" dirty="0" err="1">
                <a:latin typeface="Baskerville Old Face" panose="02020602080505020303" pitchFamily="18" charset="0"/>
              </a:rPr>
              <a:t>Džamanjić</a:t>
            </a:r>
            <a:r>
              <a:rPr lang="hr-HR" b="1" dirty="0">
                <a:latin typeface="Baskerville Old Face" panose="02020602080505020303" pitchFamily="18" charset="0"/>
              </a:rPr>
              <a:t> </a:t>
            </a:r>
            <a:r>
              <a:rPr lang="hr-HR" dirty="0">
                <a:latin typeface="Baskerville Old Face" panose="02020602080505020303" pitchFamily="18" charset="0"/>
              </a:rPr>
              <a:t>– pjesnik i prevoditelj (Odiseje, Teokrita...), </a:t>
            </a:r>
            <a:r>
              <a:rPr lang="hr-HR" i="1" dirty="0">
                <a:latin typeface="Baskerville Old Face" panose="02020602080505020303" pitchFamily="18" charset="0"/>
              </a:rPr>
              <a:t>Navis aeria</a:t>
            </a:r>
            <a:r>
              <a:rPr lang="hr-HR" dirty="0">
                <a:latin typeface="Baskerville Old Face" panose="02020602080505020303" pitchFamily="18" charset="0"/>
              </a:rPr>
              <a:t>, </a:t>
            </a:r>
            <a:r>
              <a:rPr lang="hr-HR" i="1" dirty="0">
                <a:latin typeface="Baskerville Old Face" panose="02020602080505020303" pitchFamily="18" charset="0"/>
              </a:rPr>
              <a:t>Epistolae...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1" dirty="0">
                <a:latin typeface="Baskerville Old Face" panose="02020602080505020303" pitchFamily="18" charset="0"/>
              </a:rPr>
              <a:t>Benedikt Stay </a:t>
            </a:r>
            <a:r>
              <a:rPr lang="hr-HR" dirty="0">
                <a:latin typeface="Baskerville Old Face" panose="02020602080505020303" pitchFamily="18" charset="0"/>
              </a:rPr>
              <a:t>- </a:t>
            </a:r>
            <a:r>
              <a:rPr lang="hr-HR" i="1" dirty="0">
                <a:latin typeface="Baskerville Old Face" panose="02020602080505020303" pitchFamily="18" charset="0"/>
              </a:rPr>
              <a:t>Philosophiae versibus traditae libri VI</a:t>
            </a:r>
            <a:r>
              <a:rPr lang="hr-HR" dirty="0">
                <a:latin typeface="Baskerville Old Face" panose="02020602080505020303" pitchFamily="18" charset="0"/>
              </a:rPr>
              <a:t>  (o Descartesovoj fizici); </a:t>
            </a:r>
            <a:r>
              <a:rPr lang="fr-FR" i="1" dirty="0" err="1">
                <a:latin typeface="Baskerville Old Face" panose="02020602080505020303" pitchFamily="18" charset="0"/>
              </a:rPr>
              <a:t>Philosophiae</a:t>
            </a:r>
            <a:r>
              <a:rPr lang="fr-FR" i="1" dirty="0">
                <a:latin typeface="Baskerville Old Face" panose="02020602080505020303" pitchFamily="18" charset="0"/>
              </a:rPr>
              <a:t> </a:t>
            </a:r>
            <a:r>
              <a:rPr lang="fr-FR" i="1" dirty="0" err="1">
                <a:latin typeface="Baskerville Old Face" panose="02020602080505020303" pitchFamily="18" charset="0"/>
              </a:rPr>
              <a:t>recentioris</a:t>
            </a:r>
            <a:r>
              <a:rPr lang="fr-FR" i="1" dirty="0">
                <a:latin typeface="Baskerville Old Face" panose="02020602080505020303" pitchFamily="18" charset="0"/>
              </a:rPr>
              <a:t> </a:t>
            </a:r>
            <a:r>
              <a:rPr lang="fr-FR" i="1" dirty="0" err="1">
                <a:latin typeface="Baskerville Old Face" panose="02020602080505020303" pitchFamily="18" charset="0"/>
              </a:rPr>
              <a:t>versibus</a:t>
            </a:r>
            <a:r>
              <a:rPr lang="fr-FR" i="1" dirty="0">
                <a:latin typeface="Baskerville Old Face" panose="02020602080505020303" pitchFamily="18" charset="0"/>
              </a:rPr>
              <a:t> </a:t>
            </a:r>
            <a:r>
              <a:rPr lang="fr-FR" i="1" dirty="0" err="1">
                <a:latin typeface="Baskerville Old Face" panose="02020602080505020303" pitchFamily="18" charset="0"/>
              </a:rPr>
              <a:t>tradite</a:t>
            </a:r>
            <a:r>
              <a:rPr lang="fr-FR" i="1" dirty="0">
                <a:latin typeface="Baskerville Old Face" panose="02020602080505020303" pitchFamily="18" charset="0"/>
              </a:rPr>
              <a:t> </a:t>
            </a:r>
            <a:r>
              <a:rPr lang="fr-FR" i="1" dirty="0" err="1">
                <a:latin typeface="Baskerville Old Face" panose="02020602080505020303" pitchFamily="18" charset="0"/>
              </a:rPr>
              <a:t>libri</a:t>
            </a:r>
            <a:r>
              <a:rPr lang="fr-FR" i="1" dirty="0">
                <a:latin typeface="Baskerville Old Face" panose="02020602080505020303" pitchFamily="18" charset="0"/>
              </a:rPr>
              <a:t> X </a:t>
            </a:r>
            <a:r>
              <a:rPr lang="hr-HR" dirty="0">
                <a:latin typeface="Baskerville Old Face" panose="02020602080505020303" pitchFamily="18" charset="0"/>
              </a:rPr>
              <a:t> (o Newtonovom nauku, uz Boškovićevu pomoć)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1" dirty="0">
                <a:latin typeface="Baskerville Old Face" panose="02020602080505020303" pitchFamily="18" charset="0"/>
              </a:rPr>
              <a:t>Rajmund Kunić </a:t>
            </a:r>
            <a:r>
              <a:rPr lang="hr-HR" dirty="0">
                <a:latin typeface="Baskerville Old Face" panose="02020602080505020303" pitchFamily="18" charset="0"/>
              </a:rPr>
              <a:t>– književnik i prevoditelj (Ilijade, Teokrita...)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1" dirty="0">
                <a:latin typeface="Baskerville Old Face" panose="02020602080505020303" pitchFamily="18" charset="0"/>
              </a:rPr>
              <a:t>Josip Ruđer Bošković </a:t>
            </a:r>
            <a:r>
              <a:rPr lang="hr-HR" dirty="0">
                <a:latin typeface="Baskerville Old Face" panose="02020602080505020303" pitchFamily="18" charset="0"/>
              </a:rPr>
              <a:t>- </a:t>
            </a:r>
            <a:r>
              <a:rPr lang="hr-HR" i="1" dirty="0">
                <a:latin typeface="Baskerville Old Face" panose="02020602080505020303" pitchFamily="18" charset="0"/>
              </a:rPr>
              <a:t>Philosophiae naturalis theoria redacta  ad unicam legem virium in Natura existentium, De Solis ac Lunae defectibus</a:t>
            </a:r>
            <a:r>
              <a:rPr lang="hr-HR" dirty="0">
                <a:latin typeface="Baskerville Old Face" panose="02020602080505020303" pitchFamily="18" charset="0"/>
              </a:rPr>
              <a:t>, </a:t>
            </a:r>
            <a:r>
              <a:rPr lang="hr-HR" i="1" dirty="0">
                <a:latin typeface="Baskerville Old Face" panose="02020602080505020303" pitchFamily="18" charset="0"/>
              </a:rPr>
              <a:t>De litteraria expeditione per Pontificiam ditionem, Opera pertinentia ad opticam et astronomiam</a:t>
            </a:r>
            <a:r>
              <a:rPr lang="hr-HR" dirty="0">
                <a:latin typeface="Baskerville Old Face" panose="02020602080505020303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1" dirty="0">
                <a:latin typeface="Baskerville Old Face" panose="02020602080505020303" pitchFamily="18" charset="0"/>
              </a:rPr>
              <a:t>Đuro Baglivi </a:t>
            </a:r>
            <a:r>
              <a:rPr lang="hr-HR" dirty="0">
                <a:latin typeface="Baskerville Old Face" panose="02020602080505020303" pitchFamily="18" charset="0"/>
              </a:rPr>
              <a:t>– papinski liječnik, profesor anatomije i teorijske medicine na sveučilištu </a:t>
            </a:r>
            <a:r>
              <a:rPr lang="hr-HR" i="1" dirty="0">
                <a:latin typeface="Baskerville Old Face" panose="02020602080505020303" pitchFamily="18" charset="0"/>
              </a:rPr>
              <a:t>Sapienza </a:t>
            </a:r>
            <a:r>
              <a:rPr lang="hr-HR" dirty="0">
                <a:latin typeface="Baskerville Old Face" panose="02020602080505020303" pitchFamily="18" charset="0"/>
              </a:rPr>
              <a:t>u Rimu; </a:t>
            </a:r>
            <a:r>
              <a:rPr lang="fr-FR" i="1" dirty="0">
                <a:latin typeface="Baskerville Old Face" panose="02020602080505020303" pitchFamily="18" charset="0"/>
              </a:rPr>
              <a:t>De </a:t>
            </a:r>
            <a:r>
              <a:rPr lang="fr-FR" i="1" dirty="0" err="1">
                <a:latin typeface="Baskerville Old Face" panose="02020602080505020303" pitchFamily="18" charset="0"/>
              </a:rPr>
              <a:t>fibra</a:t>
            </a:r>
            <a:r>
              <a:rPr lang="fr-FR" i="1" dirty="0">
                <a:latin typeface="Baskerville Old Face" panose="02020602080505020303" pitchFamily="18" charset="0"/>
              </a:rPr>
              <a:t> motrice et </a:t>
            </a:r>
            <a:r>
              <a:rPr lang="fr-FR" i="1" dirty="0" err="1">
                <a:latin typeface="Baskerville Old Face" panose="02020602080505020303" pitchFamily="18" charset="0"/>
              </a:rPr>
              <a:t>morbosa</a:t>
            </a:r>
            <a:r>
              <a:rPr lang="fr-FR" i="1" dirty="0">
                <a:latin typeface="Baskerville Old Face" panose="02020602080505020303" pitchFamily="18" charset="0"/>
              </a:rPr>
              <a:t> </a:t>
            </a:r>
            <a:endParaRPr lang="hr-HR" i="1" dirty="0">
              <a:latin typeface="Baskerville Old Face" panose="020206020805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1" dirty="0">
                <a:latin typeface="Baskerville Old Face" panose="02020602080505020303" pitchFamily="18" charset="0"/>
              </a:rPr>
              <a:t>Marin Getaldić </a:t>
            </a:r>
            <a:r>
              <a:rPr lang="hr-HR" dirty="0">
                <a:latin typeface="Baskerville Old Face" panose="02020602080505020303" pitchFamily="18" charset="0"/>
              </a:rPr>
              <a:t>– Dubrovnik (1568-1626), matematičar i fizičar, Beta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r-HR" i="1" dirty="0">
                <a:latin typeface="Baskerville Old Face" panose="02020602080505020303" pitchFamily="18" charset="0"/>
              </a:rPr>
              <a:t>Archimedes promotus seu de variis corporum generibus gravitate et magnitudine comparatis; Nonnullae</a:t>
            </a:r>
            <a:r>
              <a:rPr lang="hr-HR" dirty="0">
                <a:latin typeface="Baskerville Old Face" panose="02020602080505020303" pitchFamily="18" charset="0"/>
              </a:rPr>
              <a:t> </a:t>
            </a:r>
            <a:r>
              <a:rPr lang="hr-HR" i="1" dirty="0">
                <a:latin typeface="Baskerville Old Face" panose="02020602080505020303" pitchFamily="18" charset="0"/>
              </a:rPr>
              <a:t> propositiones de parabola, </a:t>
            </a:r>
            <a:r>
              <a:rPr lang="pt-BR" i="1" dirty="0">
                <a:latin typeface="Baskerville Old Face" panose="02020602080505020303" pitchFamily="18" charset="0"/>
              </a:rPr>
              <a:t>Apollonius redivivus seu restituta Apollonii Pergaei inclinationum geometria</a:t>
            </a:r>
            <a:r>
              <a:rPr lang="en-GB" dirty="0">
                <a:latin typeface="Baskerville Old Face" panose="02020602080505020303" pitchFamily="18" charset="0"/>
              </a:rPr>
              <a:t> </a:t>
            </a:r>
            <a:r>
              <a:rPr lang="hr-HR" dirty="0">
                <a:latin typeface="Baskerville Old Face" panose="02020602080505020303" pitchFamily="18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3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2795F-ADE4-43AC-B839-83419100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2293" y="115521"/>
            <a:ext cx="8957897" cy="838068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Veliki protivnik Francuske revolucije</a:t>
            </a:r>
            <a:endParaRPr lang="en-GB" sz="44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24215-3124-4D64-A240-1FB69CB22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0777" y="953589"/>
            <a:ext cx="10289413" cy="5788890"/>
          </a:xfrm>
        </p:spPr>
        <p:txBody>
          <a:bodyPr>
            <a:normAutofit lnSpcReduction="10000"/>
          </a:bodyPr>
          <a:lstStyle/>
          <a:p>
            <a:r>
              <a:rPr lang="hr-HR" sz="2800" dirty="0">
                <a:latin typeface="Baskerville Old Face" panose="02020602080505020303" pitchFamily="18" charset="0"/>
              </a:rPr>
              <a:t>Junije Rastić (1755-1815), d</a:t>
            </a:r>
            <a:r>
              <a:rPr lang="hr-HR" dirty="0">
                <a:latin typeface="Baskerville Old Face" panose="02020602080505020303" pitchFamily="18" charset="0"/>
              </a:rPr>
              <a:t>ubrovački plemić</a:t>
            </a:r>
          </a:p>
          <a:p>
            <a:pPr marL="342900" indent="-342900">
              <a:buFontTx/>
              <a:buChar char="-"/>
            </a:pPr>
            <a:r>
              <a:rPr lang="hr-HR" dirty="0">
                <a:latin typeface="Baskerville Old Face" panose="02020602080505020303" pitchFamily="18" charset="0"/>
              </a:rPr>
              <a:t>Član </a:t>
            </a:r>
            <a:r>
              <a:rPr lang="hr-HR" i="1" dirty="0">
                <a:latin typeface="Baskerville Old Face" panose="02020602080505020303" pitchFamily="18" charset="0"/>
              </a:rPr>
              <a:t>Società patriotica</a:t>
            </a:r>
            <a:r>
              <a:rPr lang="hr-HR" dirty="0">
                <a:latin typeface="Baskerville Old Face" panose="02020602080505020303" pitchFamily="18" charset="0"/>
              </a:rPr>
              <a:t> Miha Sorkočevića (1793) ...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dirty="0">
                <a:latin typeface="Baskerville Old Face" panose="02020602080505020303" pitchFamily="18" charset="0"/>
              </a:rPr>
              <a:t>jednom tjedno čitaju svoja književna i znanstvena djela, žele djelovati i društveno-politički radi poboljšanja dubrovačkog gospodarstva 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dirty="0">
                <a:latin typeface="Baskerville Old Face" panose="02020602080505020303" pitchFamily="18" charset="0"/>
              </a:rPr>
              <a:t>Tomo Bassegli,  Alberto Fortis,  Francesco Maria Appendini, Vlaho i Luka Stulli,  Đuro Ferić</a:t>
            </a:r>
          </a:p>
          <a:p>
            <a:pPr marL="342900" indent="-342900">
              <a:buFontTx/>
              <a:buChar char="-"/>
            </a:pPr>
            <a:r>
              <a:rPr lang="hr-HR" dirty="0">
                <a:latin typeface="Baskerville Old Face" panose="02020602080505020303" pitchFamily="18" charset="0"/>
              </a:rPr>
              <a:t>... kao i rimske akademije </a:t>
            </a:r>
            <a:r>
              <a:rPr lang="hr-HR" i="1" dirty="0">
                <a:latin typeface="Baskerville Old Face" panose="02020602080505020303" pitchFamily="18" charset="0"/>
              </a:rPr>
              <a:t>Degli Arcadi</a:t>
            </a:r>
            <a:r>
              <a:rPr lang="hr-HR" dirty="0">
                <a:latin typeface="Baskerville Old Face" panose="02020602080505020303" pitchFamily="18" charset="0"/>
              </a:rPr>
              <a:t> (1690)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2200" dirty="0">
                <a:latin typeface="Baskerville Old Face" panose="02020602080505020303" pitchFamily="18" charset="0"/>
              </a:rPr>
              <a:t>ideal klasične jednostavnosti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2200" dirty="0">
                <a:latin typeface="Baskerville Old Face" panose="02020602080505020303" pitchFamily="18" charset="0"/>
              </a:rPr>
              <a:t>Ruđer Bošković, Benedikt Stay, Rajmund Kunić, Brno Zamanja, Marko Faustin Galjuf, Miho Sorkočević („frankofil”), Luka Stulli...</a:t>
            </a:r>
          </a:p>
          <a:p>
            <a:pPr marL="342900" lvl="1" indent="-342900" algn="l">
              <a:lnSpc>
                <a:spcPct val="100000"/>
              </a:lnSpc>
              <a:buFontTx/>
              <a:buChar char="-"/>
            </a:pPr>
            <a:r>
              <a:rPr lang="hr-HR" sz="2400" i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Satire </a:t>
            </a:r>
            <a:r>
              <a:rPr lang="hr-HR" sz="2400" dirty="0">
                <a:solidFill>
                  <a:schemeClr val="tx2"/>
                </a:solidFill>
                <a:latin typeface="Baskerville Old Face" panose="02020602080505020303" pitchFamily="18" charset="0"/>
              </a:rPr>
              <a:t>(ukupno 25)</a:t>
            </a:r>
          </a:p>
          <a:p>
            <a:pPr marL="8001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2200" dirty="0">
                <a:solidFill>
                  <a:schemeClr val="tx1">
                    <a:lumMod val="65000"/>
                  </a:schemeClr>
                </a:solidFill>
                <a:latin typeface="Baskerville Old Face" panose="02020602080505020303" pitchFamily="18" charset="0"/>
              </a:rPr>
              <a:t>II. </a:t>
            </a:r>
            <a:r>
              <a:rPr lang="hr-HR" sz="2200" i="1" dirty="0">
                <a:solidFill>
                  <a:schemeClr val="tx1">
                    <a:lumMod val="65000"/>
                  </a:schemeClr>
                </a:solidFill>
                <a:latin typeface="Baskerville Old Face" panose="02020602080505020303" pitchFamily="18" charset="0"/>
              </a:rPr>
              <a:t>Plato</a:t>
            </a:r>
            <a:r>
              <a:rPr lang="hr-HR" sz="2200" dirty="0">
                <a:solidFill>
                  <a:schemeClr val="tx1">
                    <a:lumMod val="65000"/>
                  </a:schemeClr>
                </a:solidFill>
                <a:latin typeface="Baskerville Old Face" panose="02020602080505020303" pitchFamily="18" charset="0"/>
              </a:rPr>
              <a:t> – kritika modernih učenih žena (snobovska naklapanja u salonima)</a:t>
            </a:r>
          </a:p>
          <a:p>
            <a:pPr marL="8001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2200" dirty="0">
                <a:solidFill>
                  <a:schemeClr val="tx1">
                    <a:lumMod val="65000"/>
                  </a:schemeClr>
                </a:solidFill>
                <a:latin typeface="Baskerville Old Face" panose="02020602080505020303" pitchFamily="18" charset="0"/>
              </a:rPr>
              <a:t>III. </a:t>
            </a:r>
            <a:r>
              <a:rPr lang="hr-HR" sz="2200" i="1" dirty="0">
                <a:solidFill>
                  <a:schemeClr val="tx1">
                    <a:lumMod val="65000"/>
                  </a:schemeClr>
                </a:solidFill>
                <a:latin typeface="Baskerville Old Face" panose="02020602080505020303" pitchFamily="18" charset="0"/>
              </a:rPr>
              <a:t>Anglomani-Gallomani </a:t>
            </a:r>
            <a:r>
              <a:rPr lang="hr-HR" sz="2200" dirty="0">
                <a:solidFill>
                  <a:schemeClr val="tx1">
                    <a:lumMod val="65000"/>
                  </a:schemeClr>
                </a:solidFill>
                <a:latin typeface="Baskerville Old Face" panose="02020602080505020303" pitchFamily="18" charset="0"/>
              </a:rPr>
              <a:t>– ismijava političke „pametnjakoviće”</a:t>
            </a:r>
          </a:p>
          <a:p>
            <a:pPr marL="8001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2200" dirty="0">
                <a:solidFill>
                  <a:schemeClr val="tx1">
                    <a:lumMod val="65000"/>
                  </a:schemeClr>
                </a:solidFill>
                <a:latin typeface="Baskerville Old Face" panose="02020602080505020303" pitchFamily="18" charset="0"/>
              </a:rPr>
              <a:t>IV. </a:t>
            </a:r>
            <a:r>
              <a:rPr lang="hr-HR" sz="2200" i="1" dirty="0">
                <a:solidFill>
                  <a:schemeClr val="tx1">
                    <a:lumMod val="65000"/>
                  </a:schemeClr>
                </a:solidFill>
                <a:latin typeface="Baskerville Old Face" panose="02020602080505020303" pitchFamily="18" charset="0"/>
              </a:rPr>
              <a:t>Peregrinantes</a:t>
            </a:r>
            <a:r>
              <a:rPr lang="hr-HR" sz="2200" dirty="0">
                <a:solidFill>
                  <a:schemeClr val="tx1">
                    <a:lumMod val="65000"/>
                  </a:schemeClr>
                </a:solidFill>
                <a:latin typeface="Baskerville Old Face" panose="02020602080505020303" pitchFamily="18" charset="0"/>
              </a:rPr>
              <a:t> – protiv školovanja (i kvarenja) mladića u inozemstvu</a:t>
            </a:r>
          </a:p>
          <a:p>
            <a:pPr marL="8001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2200" dirty="0">
                <a:solidFill>
                  <a:schemeClr val="tx1">
                    <a:lumMod val="65000"/>
                  </a:schemeClr>
                </a:solidFill>
                <a:latin typeface="Baskerville Old Face" panose="02020602080505020303" pitchFamily="18" charset="0"/>
              </a:rPr>
              <a:t>V. </a:t>
            </a:r>
            <a:r>
              <a:rPr lang="hr-HR" sz="2200" i="1" dirty="0">
                <a:solidFill>
                  <a:schemeClr val="tx1">
                    <a:lumMod val="65000"/>
                  </a:schemeClr>
                </a:solidFill>
                <a:latin typeface="Baskerville Old Face" panose="02020602080505020303" pitchFamily="18" charset="0"/>
              </a:rPr>
              <a:t>Philosophi</a:t>
            </a:r>
            <a:r>
              <a:rPr lang="hr-HR" sz="2200" dirty="0">
                <a:solidFill>
                  <a:schemeClr val="tx1">
                    <a:lumMod val="65000"/>
                  </a:schemeClr>
                </a:solidFill>
                <a:latin typeface="Baskerville Old Face" panose="02020602080505020303" pitchFamily="18" charset="0"/>
              </a:rPr>
              <a:t> – protiv prosvjetiteljskih načela</a:t>
            </a:r>
          </a:p>
          <a:p>
            <a:pPr marL="8001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2200" dirty="0">
                <a:solidFill>
                  <a:schemeClr val="tx1">
                    <a:lumMod val="65000"/>
                  </a:schemeClr>
                </a:solidFill>
                <a:latin typeface="Baskerville Old Face" panose="02020602080505020303" pitchFamily="18" charset="0"/>
              </a:rPr>
              <a:t>VII. </a:t>
            </a:r>
            <a:r>
              <a:rPr lang="hr-HR" sz="2200" i="1" dirty="0">
                <a:solidFill>
                  <a:schemeClr val="tx1">
                    <a:lumMod val="65000"/>
                  </a:schemeClr>
                </a:solidFill>
                <a:latin typeface="Baskerville Old Face" panose="02020602080505020303" pitchFamily="18" charset="0"/>
              </a:rPr>
              <a:t>Agricola</a:t>
            </a:r>
            <a:r>
              <a:rPr lang="hr-HR" sz="2200" dirty="0">
                <a:solidFill>
                  <a:schemeClr val="tx1">
                    <a:lumMod val="65000"/>
                  </a:schemeClr>
                </a:solidFill>
                <a:latin typeface="Baskerville Old Face" panose="02020602080505020303" pitchFamily="18" charset="0"/>
              </a:rPr>
              <a:t> – idila seoskog naspram gradskom životu</a:t>
            </a:r>
          </a:p>
          <a:p>
            <a:pPr marL="8001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2200" dirty="0">
                <a:solidFill>
                  <a:schemeClr val="tx1">
                    <a:lumMod val="65000"/>
                  </a:schemeClr>
                </a:solidFill>
                <a:latin typeface="Baskerville Old Face" panose="02020602080505020303" pitchFamily="18" charset="0"/>
              </a:rPr>
              <a:t>XXIV. </a:t>
            </a:r>
            <a:r>
              <a:rPr lang="hr-HR" sz="2200" i="1" dirty="0">
                <a:solidFill>
                  <a:schemeClr val="tx1">
                    <a:lumMod val="65000"/>
                  </a:schemeClr>
                </a:solidFill>
                <a:latin typeface="Baskerville Old Face" panose="02020602080505020303" pitchFamily="18" charset="0"/>
              </a:rPr>
              <a:t>Cacodaemon et artes ab eo inventae</a:t>
            </a:r>
            <a:r>
              <a:rPr lang="hr-HR" sz="2200" dirty="0">
                <a:solidFill>
                  <a:schemeClr val="tx1">
                    <a:lumMod val="65000"/>
                  </a:schemeClr>
                </a:solidFill>
                <a:latin typeface="Baskerville Old Face" panose="02020602080505020303" pitchFamily="18" charset="0"/>
              </a:rPr>
              <a:t> – loše strane tiska</a:t>
            </a:r>
          </a:p>
        </p:txBody>
      </p:sp>
    </p:spTree>
    <p:extLst>
      <p:ext uri="{BB962C8B-B14F-4D97-AF65-F5344CB8AC3E}">
        <p14:creationId xmlns:p14="http://schemas.microsoft.com/office/powerpoint/2010/main" val="35748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97F7-E0F7-428D-9D54-4BE79A17E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1"/>
            <a:ext cx="8281987" cy="1079196"/>
          </a:xfrm>
        </p:spPr>
        <p:txBody>
          <a:bodyPr>
            <a:normAutofit/>
          </a:bodyPr>
          <a:lstStyle/>
          <a:p>
            <a:r>
              <a:rPr lang="hr-HR" sz="4400" dirty="0"/>
              <a:t>Utjecaji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F0780-FA74-4B89-97E6-0DFBB5F50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5672" y="1469037"/>
            <a:ext cx="9936422" cy="523156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Baskerville Old Face" panose="02020602080505020303" pitchFamily="18" charset="0"/>
              </a:rPr>
              <a:t>Laurence Sterne (1713 – 1768)  - engleski književnik i humorist, romani </a:t>
            </a:r>
            <a:r>
              <a:rPr lang="hr-HR" i="1" dirty="0">
                <a:latin typeface="Baskerville Old Face" panose="02020602080505020303" pitchFamily="18" charset="0"/>
              </a:rPr>
              <a:t>The Life and Opinions of Tristram Shandy, Gentleman </a:t>
            </a:r>
            <a:r>
              <a:rPr lang="hr-HR" dirty="0">
                <a:latin typeface="Baskerville Old Face" panose="02020602080505020303" pitchFamily="18" charset="0"/>
              </a:rPr>
              <a:t>i </a:t>
            </a:r>
            <a:r>
              <a:rPr lang="hr-HR" i="1" dirty="0">
                <a:latin typeface="Baskerville Old Face" panose="02020602080505020303" pitchFamily="18" charset="0"/>
              </a:rPr>
              <a:t>A Sentimental Journey through France and Italy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Baskerville Old Face" panose="02020602080505020303" pitchFamily="18" charset="0"/>
              </a:rPr>
              <a:t>Joseph Addison (1672 – 1719) - engleski književnik, novinar i političar; eseji s didaktičkom nakanom u dnevniku </a:t>
            </a:r>
            <a:r>
              <a:rPr lang="hr-HR" i="1" dirty="0">
                <a:latin typeface="Baskerville Old Face" panose="02020602080505020303" pitchFamily="18" charset="0"/>
              </a:rPr>
              <a:t>The Spectator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Baskerville Old Face" panose="02020602080505020303" pitchFamily="18" charset="0"/>
              </a:rPr>
              <a:t>José Francisco de Isla (1703 – 1781) – španj. isusovac, satirični roman </a:t>
            </a:r>
            <a:r>
              <a:rPr lang="hr-HR" i="1" dirty="0">
                <a:latin typeface="Baskerville Old Face" panose="02020602080505020303" pitchFamily="18" charset="0"/>
              </a:rPr>
              <a:t>Historia del famoso predicador Fray Gerundio de Campazas, alias Zotes </a:t>
            </a:r>
            <a:r>
              <a:rPr lang="hr-HR" dirty="0">
                <a:latin typeface="Baskerville Old Face" panose="02020602080505020303" pitchFamily="18" charset="0"/>
              </a:rPr>
              <a:t>(1758)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Baskerville Old Face" panose="02020602080505020303" pitchFamily="18" charset="0"/>
              </a:rPr>
              <a:t>François Marie </a:t>
            </a:r>
            <a:r>
              <a:rPr lang="en-GB" dirty="0" err="1">
                <a:latin typeface="Baskerville Old Face" panose="02020602080505020303" pitchFamily="18" charset="0"/>
              </a:rPr>
              <a:t>Arouet</a:t>
            </a:r>
            <a:r>
              <a:rPr lang="en-GB" dirty="0">
                <a:latin typeface="Baskerville Old Face" panose="02020602080505020303" pitchFamily="18" charset="0"/>
              </a:rPr>
              <a:t> (Voltaire</a:t>
            </a:r>
            <a:r>
              <a:rPr lang="hr-HR" dirty="0">
                <a:latin typeface="Baskerville Old Face" panose="02020602080505020303" pitchFamily="18" charset="0"/>
              </a:rPr>
              <a:t>;</a:t>
            </a:r>
            <a:r>
              <a:rPr lang="en-GB" dirty="0">
                <a:latin typeface="Baskerville Old Face" panose="02020602080505020303" pitchFamily="18" charset="0"/>
              </a:rPr>
              <a:t> 1694 - 1778) - </a:t>
            </a:r>
            <a:r>
              <a:rPr lang="en-GB" dirty="0" err="1">
                <a:latin typeface="Baskerville Old Face" panose="02020602080505020303" pitchFamily="18" charset="0"/>
              </a:rPr>
              <a:t>francuski</a:t>
            </a:r>
            <a:r>
              <a:rPr lang="en-GB" dirty="0">
                <a:latin typeface="Baskerville Old Face" panose="02020602080505020303" pitchFamily="18" charset="0"/>
              </a:rPr>
              <a:t> </a:t>
            </a:r>
            <a:r>
              <a:rPr lang="en-GB" dirty="0" err="1">
                <a:latin typeface="Baskerville Old Face" panose="02020602080505020303" pitchFamily="18" charset="0"/>
              </a:rPr>
              <a:t>pisac</a:t>
            </a:r>
            <a:r>
              <a:rPr lang="en-GB" dirty="0">
                <a:latin typeface="Baskerville Old Face" panose="02020602080505020303" pitchFamily="18" charset="0"/>
              </a:rPr>
              <a:t> </a:t>
            </a:r>
            <a:r>
              <a:rPr lang="en-GB" dirty="0" err="1">
                <a:latin typeface="Baskerville Old Face" panose="02020602080505020303" pitchFamily="18" charset="0"/>
              </a:rPr>
              <a:t>i</a:t>
            </a:r>
            <a:r>
              <a:rPr lang="en-GB" dirty="0">
                <a:latin typeface="Baskerville Old Face" panose="02020602080505020303" pitchFamily="18" charset="0"/>
              </a:rPr>
              <a:t> </a:t>
            </a:r>
            <a:r>
              <a:rPr lang="en-GB" dirty="0" err="1">
                <a:latin typeface="Baskerville Old Face" panose="02020602080505020303" pitchFamily="18" charset="0"/>
              </a:rPr>
              <a:t>povjesničar</a:t>
            </a:r>
            <a:r>
              <a:rPr lang="en-GB" dirty="0">
                <a:latin typeface="Baskerville Old Face" panose="02020602080505020303" pitchFamily="18" charset="0"/>
              </a:rPr>
              <a:t>, </a:t>
            </a:r>
            <a:r>
              <a:rPr lang="en-GB" dirty="0" err="1">
                <a:latin typeface="Baskerville Old Face" panose="02020602080505020303" pitchFamily="18" charset="0"/>
              </a:rPr>
              <a:t>satirični</a:t>
            </a:r>
            <a:r>
              <a:rPr lang="en-GB" dirty="0">
                <a:latin typeface="Baskerville Old Face" panose="02020602080505020303" pitchFamily="18" charset="0"/>
              </a:rPr>
              <a:t> </a:t>
            </a:r>
            <a:r>
              <a:rPr lang="en-GB" dirty="0" err="1">
                <a:latin typeface="Baskerville Old Face" panose="02020602080505020303" pitchFamily="18" charset="0"/>
              </a:rPr>
              <a:t>i</a:t>
            </a:r>
            <a:r>
              <a:rPr lang="en-GB" dirty="0">
                <a:latin typeface="Baskerville Old Face" panose="02020602080505020303" pitchFamily="18" charset="0"/>
              </a:rPr>
              <a:t> </a:t>
            </a:r>
            <a:r>
              <a:rPr lang="en-GB" dirty="0" err="1">
                <a:latin typeface="Baskerville Old Face" panose="02020602080505020303" pitchFamily="18" charset="0"/>
              </a:rPr>
              <a:t>filozofski</a:t>
            </a:r>
            <a:r>
              <a:rPr lang="en-GB" dirty="0">
                <a:latin typeface="Baskerville Old Face" panose="02020602080505020303" pitchFamily="18" charset="0"/>
              </a:rPr>
              <a:t> roman</a:t>
            </a:r>
            <a:r>
              <a:rPr lang="hr-HR" dirty="0">
                <a:latin typeface="Baskerville Old Face" panose="02020602080505020303" pitchFamily="18" charset="0"/>
              </a:rPr>
              <a:t>i</a:t>
            </a:r>
            <a:r>
              <a:rPr lang="en-GB" dirty="0">
                <a:latin typeface="Baskerville Old Face" panose="02020602080505020303" pitchFamily="18" charset="0"/>
              </a:rPr>
              <a:t>: </a:t>
            </a:r>
            <a:r>
              <a:rPr lang="en-GB" i="1" dirty="0">
                <a:latin typeface="Baskerville Old Face" panose="02020602080505020303" pitchFamily="18" charset="0"/>
              </a:rPr>
              <a:t>Candide </a:t>
            </a:r>
            <a:r>
              <a:rPr lang="en-GB" i="1" dirty="0" err="1">
                <a:latin typeface="Baskerville Old Face" panose="02020602080505020303" pitchFamily="18" charset="0"/>
              </a:rPr>
              <a:t>ili</a:t>
            </a:r>
            <a:r>
              <a:rPr lang="en-GB" i="1" dirty="0">
                <a:latin typeface="Baskerville Old Face" panose="02020602080505020303" pitchFamily="18" charset="0"/>
              </a:rPr>
              <a:t> </a:t>
            </a:r>
            <a:r>
              <a:rPr lang="en-GB" i="1" dirty="0" err="1">
                <a:latin typeface="Baskerville Old Face" panose="02020602080505020303" pitchFamily="18" charset="0"/>
              </a:rPr>
              <a:t>Optimizam</a:t>
            </a:r>
            <a:r>
              <a:rPr lang="en-GB" dirty="0">
                <a:latin typeface="Baskerville Old Face" panose="02020602080505020303" pitchFamily="18" charset="0"/>
              </a:rPr>
              <a:t> </a:t>
            </a:r>
            <a:r>
              <a:rPr lang="en-GB" dirty="0" err="1">
                <a:latin typeface="Baskerville Old Face" panose="02020602080505020303" pitchFamily="18" charset="0"/>
              </a:rPr>
              <a:t>i</a:t>
            </a:r>
            <a:r>
              <a:rPr lang="en-GB" dirty="0">
                <a:latin typeface="Baskerville Old Face" panose="02020602080505020303" pitchFamily="18" charset="0"/>
              </a:rPr>
              <a:t> </a:t>
            </a:r>
            <a:r>
              <a:rPr lang="en-GB" i="1" dirty="0" err="1">
                <a:latin typeface="Baskerville Old Face" panose="02020602080505020303" pitchFamily="18" charset="0"/>
              </a:rPr>
              <a:t>Zadig</a:t>
            </a:r>
            <a:r>
              <a:rPr lang="en-GB" i="1" dirty="0">
                <a:latin typeface="Baskerville Old Face" panose="02020602080505020303" pitchFamily="18" charset="0"/>
              </a:rPr>
              <a:t> </a:t>
            </a:r>
            <a:r>
              <a:rPr lang="en-GB" i="1" dirty="0" err="1">
                <a:latin typeface="Baskerville Old Face" panose="02020602080505020303" pitchFamily="18" charset="0"/>
              </a:rPr>
              <a:t>ili</a:t>
            </a:r>
            <a:r>
              <a:rPr lang="en-GB" i="1" dirty="0">
                <a:latin typeface="Baskerville Old Face" panose="02020602080505020303" pitchFamily="18" charset="0"/>
              </a:rPr>
              <a:t> </a:t>
            </a:r>
            <a:r>
              <a:rPr lang="en-GB" i="1" dirty="0" err="1">
                <a:latin typeface="Baskerville Old Face" panose="02020602080505020303" pitchFamily="18" charset="0"/>
              </a:rPr>
              <a:t>Sudbina</a:t>
            </a:r>
            <a:endParaRPr lang="hr-HR" dirty="0">
              <a:latin typeface="Baskerville Old Face" panose="020206020805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Baskerville Old Face" panose="02020602080505020303" pitchFamily="18" charset="0"/>
              </a:rPr>
              <a:t>Charles </a:t>
            </a:r>
            <a:r>
              <a:rPr lang="fr-FR" dirty="0" err="1">
                <a:latin typeface="Baskerville Old Face" panose="02020602080505020303" pitchFamily="18" charset="0"/>
              </a:rPr>
              <a:t>Palissot</a:t>
            </a:r>
            <a:r>
              <a:rPr lang="fr-FR" dirty="0">
                <a:latin typeface="Baskerville Old Face" panose="02020602080505020303" pitchFamily="18" charset="0"/>
              </a:rPr>
              <a:t> de Montenoy (1730 –1814)</a:t>
            </a:r>
            <a:r>
              <a:rPr lang="hr-HR" dirty="0">
                <a:latin typeface="Baskerville Old Face" panose="02020602080505020303" pitchFamily="18" charset="0"/>
              </a:rPr>
              <a:t> -</a:t>
            </a:r>
            <a:r>
              <a:rPr lang="fr-FR" i="1" dirty="0">
                <a:latin typeface="Baskerville Old Face" panose="02020602080505020303" pitchFamily="18" charset="0"/>
              </a:rPr>
              <a:t> </a:t>
            </a:r>
            <a:r>
              <a:rPr lang="en-GB" i="1" dirty="0">
                <a:latin typeface="Baskerville Old Face" panose="02020602080505020303" pitchFamily="18" charset="0"/>
              </a:rPr>
              <a:t>Les Philosophes</a:t>
            </a:r>
            <a:r>
              <a:rPr lang="hr-HR" i="1" dirty="0">
                <a:latin typeface="Baskerville Old Face" panose="02020602080505020303" pitchFamily="18" charset="0"/>
              </a:rPr>
              <a:t>,</a:t>
            </a:r>
            <a:r>
              <a:rPr lang="en-GB" dirty="0">
                <a:latin typeface="Baskerville Old Face" panose="02020602080505020303" pitchFamily="18" charset="0"/>
              </a:rPr>
              <a:t> </a:t>
            </a:r>
            <a:r>
              <a:rPr lang="en-GB" dirty="0" err="1">
                <a:latin typeface="Baskerville Old Face" panose="02020602080505020303" pitchFamily="18" charset="0"/>
              </a:rPr>
              <a:t>komedija</a:t>
            </a:r>
            <a:r>
              <a:rPr lang="en-GB" dirty="0">
                <a:latin typeface="Baskerville Old Face" panose="02020602080505020303" pitchFamily="18" charset="0"/>
              </a:rPr>
              <a:t> </a:t>
            </a:r>
            <a:r>
              <a:rPr lang="hr-HR" dirty="0">
                <a:latin typeface="Baskerville Old Face" panose="02020602080505020303" pitchFamily="18" charset="0"/>
              </a:rPr>
              <a:t>(</a:t>
            </a:r>
            <a:r>
              <a:rPr lang="en-GB" dirty="0">
                <a:latin typeface="Baskerville Old Face" panose="02020602080505020303" pitchFamily="18" charset="0"/>
              </a:rPr>
              <a:t>1760</a:t>
            </a:r>
            <a:r>
              <a:rPr lang="hr-HR" dirty="0">
                <a:latin typeface="Baskerville Old Face" panose="02020602080505020303" pitchFamily="18" charset="0"/>
              </a:rPr>
              <a:t>) koja</a:t>
            </a:r>
            <a:r>
              <a:rPr lang="en-GB" dirty="0">
                <a:latin typeface="Baskerville Old Face" panose="02020602080505020303" pitchFamily="18" charset="0"/>
              </a:rPr>
              <a:t> </a:t>
            </a:r>
            <a:r>
              <a:rPr lang="en-GB" dirty="0" err="1">
                <a:latin typeface="Baskerville Old Face" panose="02020602080505020303" pitchFamily="18" charset="0"/>
              </a:rPr>
              <a:t>kritizira</a:t>
            </a:r>
            <a:r>
              <a:rPr lang="en-GB" dirty="0">
                <a:latin typeface="Baskerville Old Face" panose="02020602080505020303" pitchFamily="18" charset="0"/>
              </a:rPr>
              <a:t> </a:t>
            </a:r>
            <a:r>
              <a:rPr lang="en-GB" dirty="0" err="1">
                <a:latin typeface="Baskerville Old Face" panose="02020602080505020303" pitchFamily="18" charset="0"/>
              </a:rPr>
              <a:t>enciklopediju</a:t>
            </a:r>
            <a:r>
              <a:rPr lang="en-GB" dirty="0">
                <a:latin typeface="Baskerville Old Face" panose="02020602080505020303" pitchFamily="18" charset="0"/>
              </a:rPr>
              <a:t> </a:t>
            </a:r>
            <a:r>
              <a:rPr lang="en-GB" dirty="0" err="1">
                <a:latin typeface="Baskerville Old Face" panose="02020602080505020303" pitchFamily="18" charset="0"/>
              </a:rPr>
              <a:t>i</a:t>
            </a:r>
            <a:r>
              <a:rPr lang="en-GB" dirty="0">
                <a:latin typeface="Baskerville Old Face" panose="02020602080505020303" pitchFamily="18" charset="0"/>
              </a:rPr>
              <a:t> </a:t>
            </a:r>
            <a:r>
              <a:rPr lang="en-GB" dirty="0" err="1">
                <a:latin typeface="Baskerville Old Face" panose="02020602080505020303" pitchFamily="18" charset="0"/>
              </a:rPr>
              <a:t>ismijava</a:t>
            </a:r>
            <a:r>
              <a:rPr lang="en-GB" dirty="0">
                <a:latin typeface="Baskerville Old Face" panose="02020602080505020303" pitchFamily="18" charset="0"/>
              </a:rPr>
              <a:t> </a:t>
            </a:r>
            <a:r>
              <a:rPr lang="en-GB" dirty="0" err="1">
                <a:latin typeface="Baskerville Old Face" panose="02020602080505020303" pitchFamily="18" charset="0"/>
              </a:rPr>
              <a:t>enciklopediste</a:t>
            </a:r>
            <a:endParaRPr lang="en-GB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2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7F16-761E-444A-A473-19E732AEC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895" y="389841"/>
            <a:ext cx="9328242" cy="1026584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Satira u drugim književnim vrstama</a:t>
            </a:r>
            <a:endParaRPr lang="en-GB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59D3F-0CB1-4CE7-8AAE-2635993D7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721" y="1202114"/>
            <a:ext cx="10786001" cy="544157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Baskerville Old Face" panose="02020602080505020303" pitchFamily="18" charset="0"/>
              </a:rPr>
              <a:t>Uvijek oblik kritike društva (konstruktivno?)</a:t>
            </a:r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Baskerville Old Face" panose="02020602080505020303" pitchFamily="18" charset="0"/>
              </a:rPr>
              <a:t>Novele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2">
                    <a:alpha val="60000"/>
                  </a:schemeClr>
                </a:solidFill>
                <a:latin typeface="Baskerville Old Face" panose="02020602080505020303" pitchFamily="18" charset="0"/>
              </a:rPr>
              <a:t>Boccaccio – </a:t>
            </a:r>
            <a:r>
              <a:rPr lang="hr-HR" i="1" dirty="0">
                <a:solidFill>
                  <a:schemeClr val="tx2">
                    <a:alpha val="60000"/>
                  </a:schemeClr>
                </a:solidFill>
                <a:latin typeface="Baskerville Old Face" panose="02020602080505020303" pitchFamily="18" charset="0"/>
              </a:rPr>
              <a:t>Decameron</a:t>
            </a:r>
            <a:r>
              <a:rPr lang="hr-HR" dirty="0">
                <a:solidFill>
                  <a:schemeClr val="tx2">
                    <a:alpha val="60000"/>
                  </a:schemeClr>
                </a:solidFill>
                <a:latin typeface="Baskerville Old Face" panose="02020602080505020303" pitchFamily="18" charset="0"/>
              </a:rPr>
              <a:t>; Geoffrey Chaucer – </a:t>
            </a:r>
            <a:r>
              <a:rPr lang="hr-HR" i="1" dirty="0">
                <a:solidFill>
                  <a:schemeClr val="tx2">
                    <a:alpha val="60000"/>
                  </a:schemeClr>
                </a:solidFill>
                <a:latin typeface="Baskerville Old Face" panose="02020602080505020303" pitchFamily="18" charset="0"/>
              </a:rPr>
              <a:t>The Canterbury Tales</a:t>
            </a:r>
            <a:r>
              <a:rPr lang="hr-HR" dirty="0">
                <a:solidFill>
                  <a:schemeClr val="tx2">
                    <a:alpha val="60000"/>
                  </a:schemeClr>
                </a:solidFill>
                <a:latin typeface="Baskerville Old Face" panose="02020602080505020303" pitchFamily="18" charset="0"/>
              </a:rPr>
              <a:t>; François Rabelais – </a:t>
            </a:r>
            <a:r>
              <a:rPr lang="hr-HR" i="1" dirty="0">
                <a:solidFill>
                  <a:schemeClr val="tx2">
                    <a:alpha val="60000"/>
                  </a:schemeClr>
                </a:solidFill>
                <a:latin typeface="Baskerville Old Face" panose="02020602080505020303" pitchFamily="18" charset="0"/>
              </a:rPr>
              <a:t>Gargantua and Pantagruel</a:t>
            </a:r>
            <a:r>
              <a:rPr lang="hr-HR" dirty="0">
                <a:solidFill>
                  <a:schemeClr val="tx2">
                    <a:alpha val="60000"/>
                  </a:schemeClr>
                </a:solidFill>
                <a:latin typeface="Baskerville Old Face" panose="02020602080505020303" pitchFamily="18" charset="0"/>
              </a:rPr>
              <a:t>; Voltaire</a:t>
            </a:r>
            <a:endParaRPr lang="hr-HR" i="1" dirty="0">
              <a:solidFill>
                <a:schemeClr val="tx2">
                  <a:alpha val="60000"/>
                </a:schemeClr>
              </a:solidFill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Baskerville Old Face" panose="02020602080505020303" pitchFamily="18" charset="0"/>
              </a:rPr>
              <a:t>Govor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Baskerville Old Face" panose="02020602080505020303" pitchFamily="18" charset="0"/>
              </a:rPr>
              <a:t>Erazmo Roterdamski, </a:t>
            </a:r>
            <a:r>
              <a:rPr lang="en-GB" i="1" dirty="0" err="1">
                <a:latin typeface="Baskerville Old Face" panose="02020602080505020303" pitchFamily="18" charset="0"/>
              </a:rPr>
              <a:t>Stultitiae</a:t>
            </a:r>
            <a:r>
              <a:rPr lang="en-GB" i="1" dirty="0">
                <a:latin typeface="Baskerville Old Face" panose="02020602080505020303" pitchFamily="18" charset="0"/>
              </a:rPr>
              <a:t> </a:t>
            </a:r>
            <a:r>
              <a:rPr lang="en-GB" i="1" dirty="0" err="1">
                <a:latin typeface="Baskerville Old Face" panose="02020602080505020303" pitchFamily="18" charset="0"/>
              </a:rPr>
              <a:t>Laus</a:t>
            </a:r>
            <a:r>
              <a:rPr lang="en-GB" i="1" dirty="0">
                <a:latin typeface="Baskerville Old Face" panose="02020602080505020303" pitchFamily="18" charset="0"/>
              </a:rPr>
              <a:t> </a:t>
            </a:r>
            <a:r>
              <a:rPr lang="hr-HR" i="1" dirty="0">
                <a:latin typeface="Baskerville Old Face" panose="02020602080505020303" pitchFamily="18" charset="0"/>
              </a:rPr>
              <a:t>/</a:t>
            </a:r>
            <a:r>
              <a:rPr lang="en-GB" dirty="0">
                <a:latin typeface="Baskerville Old Face" panose="02020602080505020303" pitchFamily="18" charset="0"/>
              </a:rPr>
              <a:t> </a:t>
            </a:r>
            <a:r>
              <a:rPr lang="en-GB" i="1" dirty="0" err="1">
                <a:latin typeface="Baskerville Old Face" panose="02020602080505020303" pitchFamily="18" charset="0"/>
              </a:rPr>
              <a:t>Moria</a:t>
            </a:r>
            <a:r>
              <a:rPr lang="hr-HR" i="1" dirty="0">
                <a:latin typeface="Baskerville Old Face" panose="02020602080505020303" pitchFamily="18" charset="0"/>
              </a:rPr>
              <a:t>s</a:t>
            </a:r>
            <a:r>
              <a:rPr lang="en-GB" i="1" dirty="0">
                <a:latin typeface="Baskerville Old Face" panose="02020602080505020303" pitchFamily="18" charset="0"/>
              </a:rPr>
              <a:t> Encomium</a:t>
            </a:r>
            <a:endParaRPr lang="hr-HR" i="1" dirty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Baskerville Old Face" panose="02020602080505020303" pitchFamily="18" charset="0"/>
              </a:rPr>
              <a:t>Roman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Baskerville Old Face" panose="02020602080505020303" pitchFamily="18" charset="0"/>
              </a:rPr>
              <a:t>Miguel Cervantes – </a:t>
            </a:r>
            <a:r>
              <a:rPr lang="hr-HR" i="1" dirty="0">
                <a:latin typeface="Baskerville Old Face" panose="02020602080505020303" pitchFamily="18" charset="0"/>
              </a:rPr>
              <a:t>Don Quixote</a:t>
            </a:r>
            <a:r>
              <a:rPr lang="hr-HR" dirty="0">
                <a:latin typeface="Baskerville Old Face" panose="02020602080505020303" pitchFamily="18" charset="0"/>
              </a:rPr>
              <a:t>; Jonathan Swift – </a:t>
            </a:r>
            <a:r>
              <a:rPr lang="hr-HR" i="1" dirty="0">
                <a:latin typeface="Baskerville Old Face" panose="02020602080505020303" pitchFamily="18" charset="0"/>
              </a:rPr>
              <a:t>Gulliver’s Travels</a:t>
            </a:r>
            <a:r>
              <a:rPr lang="hr-HR" dirty="0">
                <a:latin typeface="Baskerville Old Face" panose="02020602080505020303" pitchFamily="18" charset="0"/>
              </a:rPr>
              <a:t>; Margaret Lucas Cavendish – </a:t>
            </a:r>
            <a:r>
              <a:rPr lang="hr-HR" i="1" dirty="0">
                <a:latin typeface="Baskerville Old Face" panose="02020602080505020303" pitchFamily="18" charset="0"/>
              </a:rPr>
              <a:t>The Blazing World </a:t>
            </a:r>
            <a:r>
              <a:rPr lang="hr-HR" dirty="0">
                <a:latin typeface="Baskerville Old Face" panose="02020602080505020303" pitchFamily="18" charset="0"/>
              </a:rPr>
              <a:t>(utopija, preteča znanstvene fantastike, 17.st.)</a:t>
            </a:r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Baskerville Old Face" panose="02020602080505020303" pitchFamily="18" charset="0"/>
              </a:rPr>
              <a:t>Pjesme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Baskerville Old Face" panose="02020602080505020303" pitchFamily="18" charset="0"/>
              </a:rPr>
              <a:t>Marulić – </a:t>
            </a:r>
            <a:r>
              <a:rPr lang="hr-HR" i="1" dirty="0">
                <a:latin typeface="Baskerville Old Face" panose="02020602080505020303" pitchFamily="18" charset="0"/>
              </a:rPr>
              <a:t>Anka satira </a:t>
            </a:r>
            <a:r>
              <a:rPr lang="hr-HR" dirty="0">
                <a:latin typeface="Baskerville Old Face" panose="02020602080505020303" pitchFamily="18" charset="0"/>
              </a:rPr>
              <a:t>(protiv muškaraca); Jan Panonije - </a:t>
            </a:r>
            <a:r>
              <a:rPr lang="pt-BR" i="1" dirty="0">
                <a:latin typeface="Baskerville Old Face" panose="02020602080505020303" pitchFamily="18" charset="0"/>
              </a:rPr>
              <a:t>De leonibus per </a:t>
            </a:r>
            <a:r>
              <a:rPr lang="hr-HR" i="1" dirty="0">
                <a:latin typeface="Baskerville Old Face" panose="02020602080505020303" pitchFamily="18" charset="0"/>
              </a:rPr>
              <a:t>Fl</a:t>
            </a:r>
            <a:r>
              <a:rPr lang="pt-BR" i="1" dirty="0">
                <a:latin typeface="Baskerville Old Face" panose="02020602080505020303" pitchFamily="18" charset="0"/>
              </a:rPr>
              <a:t>orentinos missis ad </a:t>
            </a:r>
            <a:r>
              <a:rPr lang="hr-HR" i="1" dirty="0">
                <a:latin typeface="Baskerville Old Face" panose="02020602080505020303" pitchFamily="18" charset="0"/>
              </a:rPr>
              <a:t>M</a:t>
            </a:r>
            <a:r>
              <a:rPr lang="pt-BR" i="1" dirty="0">
                <a:latin typeface="Baskerville Old Face" panose="02020602080505020303" pitchFamily="18" charset="0"/>
              </a:rPr>
              <a:t>atthiam regem</a:t>
            </a:r>
            <a:r>
              <a:rPr lang="hr-HR" i="1" dirty="0">
                <a:latin typeface="Baskerville Old Face" panose="02020602080505020303" pitchFamily="18" charset="0"/>
              </a:rPr>
              <a:t>, Comprecatio deorum pro rege Matthia in Turcos bellum parante; </a:t>
            </a:r>
            <a:r>
              <a:rPr lang="hr-HR" dirty="0">
                <a:latin typeface="Baskerville Old Face" panose="02020602080505020303" pitchFamily="18" charset="0"/>
              </a:rPr>
              <a:t>Byron – </a:t>
            </a:r>
            <a:r>
              <a:rPr lang="hr-HR" i="1" dirty="0">
                <a:latin typeface="Baskerville Old Face" panose="02020602080505020303" pitchFamily="18" charset="0"/>
              </a:rPr>
              <a:t>Don Juan</a:t>
            </a:r>
            <a:endParaRPr lang="en-GB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4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C159E-9C0C-4630-9FB0-A8EC977C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245534"/>
            <a:ext cx="11543600" cy="1066800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1">
                    <a:lumMod val="85000"/>
                  </a:schemeClr>
                </a:solidFill>
                <a:latin typeface="Perpetua" panose="02020502060401020303" pitchFamily="18" charset="0"/>
              </a:rPr>
              <a:t>Romanticizam se vra</a:t>
            </a:r>
            <a:r>
              <a:rPr lang="hr-HR" sz="3600" dirty="0">
                <a:solidFill>
                  <a:schemeClr val="tx1">
                    <a:lumMod val="85000"/>
                  </a:schemeClr>
                </a:solidFill>
                <a:latin typeface="Perpetua" panose="02020502060401020303" pitchFamily="18" charset="0"/>
              </a:rPr>
              <a:t>ć</a:t>
            </a:r>
            <a:r>
              <a:rPr lang="hr-HR" dirty="0">
                <a:solidFill>
                  <a:schemeClr val="tx1">
                    <a:lumMod val="85000"/>
                  </a:schemeClr>
                </a:solidFill>
                <a:latin typeface="Perpetua" panose="02020502060401020303" pitchFamily="18" charset="0"/>
              </a:rPr>
              <a:t>a „narodu” i izvornim osje</a:t>
            </a:r>
            <a:r>
              <a:rPr lang="hr-HR" sz="3600" dirty="0">
                <a:solidFill>
                  <a:schemeClr val="tx1">
                    <a:lumMod val="85000"/>
                  </a:schemeClr>
                </a:solidFill>
                <a:latin typeface="Perpetua" panose="02020502060401020303" pitchFamily="18" charset="0"/>
              </a:rPr>
              <a:t>ć</a:t>
            </a:r>
            <a:r>
              <a:rPr lang="hr-HR" dirty="0">
                <a:solidFill>
                  <a:schemeClr val="tx1">
                    <a:lumMod val="85000"/>
                  </a:schemeClr>
                </a:solidFill>
                <a:latin typeface="Perpetua" panose="02020502060401020303" pitchFamily="18" charset="0"/>
              </a:rPr>
              <a:t>ajima</a:t>
            </a:r>
            <a:br>
              <a:rPr lang="hr-HR" dirty="0">
                <a:solidFill>
                  <a:schemeClr val="tx1">
                    <a:lumMod val="85000"/>
                  </a:schemeClr>
                </a:solidFill>
                <a:latin typeface="Perpetua" panose="02020502060401020303" pitchFamily="18" charset="0"/>
              </a:rPr>
            </a:br>
            <a:r>
              <a:rPr lang="hr-HR" dirty="0">
                <a:solidFill>
                  <a:schemeClr val="tx1">
                    <a:lumMod val="85000"/>
                  </a:schemeClr>
                </a:solidFill>
                <a:latin typeface="Perpetua" panose="02020502060401020303" pitchFamily="18" charset="0"/>
              </a:rPr>
              <a:t>							</a:t>
            </a:r>
            <a:r>
              <a:rPr lang="hr-HR" dirty="0">
                <a:solidFill>
                  <a:schemeClr val="accent6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Prijevodi Hasanaginice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9B830-29CB-4081-A2A3-CCD816274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8" y="1443038"/>
            <a:ext cx="11429300" cy="5169428"/>
          </a:xfrm>
        </p:spPr>
        <p:txBody>
          <a:bodyPr>
            <a:noAutofit/>
          </a:bodyPr>
          <a:lstStyle/>
          <a:p>
            <a:r>
              <a:rPr lang="en-GB" dirty="0" err="1">
                <a:latin typeface="Palatino Linotype" panose="02040502050505030304" pitchFamily="18" charset="0"/>
              </a:rPr>
              <a:t>Putopisac</a:t>
            </a:r>
            <a:r>
              <a:rPr lang="en-GB" dirty="0">
                <a:latin typeface="Palatino Linotype" panose="02040502050505030304" pitchFamily="18" charset="0"/>
              </a:rPr>
              <a:t> Alberto Fortis </a:t>
            </a:r>
            <a:r>
              <a:rPr lang="en-GB" dirty="0" err="1">
                <a:latin typeface="Palatino Linotype" panose="02040502050505030304" pitchFamily="18" charset="0"/>
              </a:rPr>
              <a:t>na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talijanski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jezik</a:t>
            </a:r>
            <a:r>
              <a:rPr lang="en-GB" dirty="0">
                <a:latin typeface="Palatino Linotype" panose="02040502050505030304" pitchFamily="18" charset="0"/>
              </a:rPr>
              <a:t> (1774) </a:t>
            </a:r>
            <a:endParaRPr lang="hr-HR" dirty="0">
              <a:latin typeface="Palatino Linotype" panose="02040502050505030304" pitchFamily="18" charset="0"/>
            </a:endParaRPr>
          </a:p>
          <a:p>
            <a:r>
              <a:rPr lang="en-GB" dirty="0">
                <a:latin typeface="Palatino Linotype" panose="02040502050505030304" pitchFamily="18" charset="0"/>
              </a:rPr>
              <a:t>Johann Wolfgang Goethe </a:t>
            </a:r>
            <a:r>
              <a:rPr lang="en-GB" dirty="0" err="1">
                <a:latin typeface="Palatino Linotype" panose="02040502050505030304" pitchFamily="18" charset="0"/>
              </a:rPr>
              <a:t>na</a:t>
            </a:r>
            <a:r>
              <a:rPr lang="hr-HR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njemački</a:t>
            </a:r>
            <a:r>
              <a:rPr lang="en-GB" dirty="0">
                <a:latin typeface="Palatino Linotype" panose="02040502050505030304" pitchFamily="18" charset="0"/>
              </a:rPr>
              <a:t> (1775) </a:t>
            </a:r>
            <a:endParaRPr lang="hr-HR" dirty="0">
              <a:latin typeface="Palatino Linotype" panose="02040502050505030304" pitchFamily="18" charset="0"/>
            </a:endParaRPr>
          </a:p>
          <a:p>
            <a:r>
              <a:rPr lang="en-GB" dirty="0" err="1">
                <a:latin typeface="Palatino Linotype" panose="02040502050505030304" pitchFamily="18" charset="0"/>
              </a:rPr>
              <a:t>pjesnik</a:t>
            </a:r>
            <a:r>
              <a:rPr lang="en-GB" dirty="0">
                <a:latin typeface="Palatino Linotype" panose="02040502050505030304" pitchFamily="18" charset="0"/>
              </a:rPr>
              <a:t> Ferenc </a:t>
            </a:r>
            <a:r>
              <a:rPr lang="en-GB" dirty="0" err="1">
                <a:latin typeface="Palatino Linotype" panose="02040502050505030304" pitchFamily="18" charset="0"/>
              </a:rPr>
              <a:t>Kazinczy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na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ma</a:t>
            </a:r>
            <a:r>
              <a:rPr lang="en-GB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đ</a:t>
            </a:r>
            <a:r>
              <a:rPr lang="en-GB" dirty="0" err="1">
                <a:latin typeface="Palatino Linotype" panose="02040502050505030304" pitchFamily="18" charset="0"/>
              </a:rPr>
              <a:t>arski</a:t>
            </a:r>
            <a:r>
              <a:rPr lang="hr-HR" dirty="0">
                <a:latin typeface="Palatino Linotype" panose="02040502050505030304" pitchFamily="18" charset="0"/>
              </a:rPr>
              <a:t> </a:t>
            </a:r>
            <a:r>
              <a:rPr lang="en-GB" dirty="0">
                <a:latin typeface="Palatino Linotype" panose="02040502050505030304" pitchFamily="18" charset="0"/>
              </a:rPr>
              <a:t>(1789) </a:t>
            </a:r>
            <a:endParaRPr lang="hr-HR" dirty="0">
              <a:latin typeface="Palatino Linotype" panose="02040502050505030304" pitchFamily="18" charset="0"/>
            </a:endParaRPr>
          </a:p>
          <a:p>
            <a:r>
              <a:rPr lang="en-GB" b="1" dirty="0" err="1">
                <a:latin typeface="Palatino Linotype" panose="02040502050505030304" pitchFamily="18" charset="0"/>
              </a:rPr>
              <a:t>Đuro</a:t>
            </a:r>
            <a:r>
              <a:rPr lang="en-GB" b="1" dirty="0">
                <a:latin typeface="Palatino Linotype" panose="02040502050505030304" pitchFamily="18" charset="0"/>
              </a:rPr>
              <a:t> </a:t>
            </a:r>
            <a:r>
              <a:rPr lang="en-GB" b="1" dirty="0" err="1">
                <a:latin typeface="Palatino Linotype" panose="02040502050505030304" pitchFamily="18" charset="0"/>
              </a:rPr>
              <a:t>Ferić</a:t>
            </a:r>
            <a:r>
              <a:rPr lang="en-GB" b="1" dirty="0">
                <a:latin typeface="Palatino Linotype" panose="02040502050505030304" pitchFamily="18" charset="0"/>
              </a:rPr>
              <a:t> </a:t>
            </a:r>
            <a:r>
              <a:rPr lang="en-GB" b="1" dirty="0" err="1">
                <a:latin typeface="Palatino Linotype" panose="02040502050505030304" pitchFamily="18" charset="0"/>
              </a:rPr>
              <a:t>na</a:t>
            </a:r>
            <a:r>
              <a:rPr lang="en-GB" b="1" dirty="0">
                <a:latin typeface="Palatino Linotype" panose="02040502050505030304" pitchFamily="18" charset="0"/>
              </a:rPr>
              <a:t> </a:t>
            </a:r>
            <a:r>
              <a:rPr lang="en-GB" b="1" dirty="0" err="1">
                <a:latin typeface="Palatino Linotype" panose="02040502050505030304" pitchFamily="18" charset="0"/>
              </a:rPr>
              <a:t>latinski</a:t>
            </a:r>
            <a:r>
              <a:rPr lang="en-GB" b="1" dirty="0">
                <a:latin typeface="Palatino Linotype" panose="02040502050505030304" pitchFamily="18" charset="0"/>
              </a:rPr>
              <a:t> </a:t>
            </a:r>
            <a:r>
              <a:rPr lang="en-GB" dirty="0">
                <a:latin typeface="Palatino Linotype" panose="02040502050505030304" pitchFamily="18" charset="0"/>
              </a:rPr>
              <a:t>(1798) </a:t>
            </a:r>
            <a:endParaRPr lang="hr-HR" dirty="0">
              <a:latin typeface="Palatino Linotype" panose="02040502050505030304" pitchFamily="18" charset="0"/>
            </a:endParaRPr>
          </a:p>
          <a:p>
            <a:r>
              <a:rPr lang="en-GB" dirty="0" err="1">
                <a:latin typeface="Palatino Linotype" panose="02040502050505030304" pitchFamily="18" charset="0"/>
              </a:rPr>
              <a:t>škotski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književnik</a:t>
            </a:r>
            <a:r>
              <a:rPr lang="en-GB" dirty="0">
                <a:latin typeface="Palatino Linotype" panose="02040502050505030304" pitchFamily="18" charset="0"/>
              </a:rPr>
              <a:t> Walter Scott </a:t>
            </a:r>
            <a:r>
              <a:rPr lang="en-GB" dirty="0" err="1">
                <a:latin typeface="Palatino Linotype" panose="02040502050505030304" pitchFamily="18" charset="0"/>
              </a:rPr>
              <a:t>na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engleski</a:t>
            </a:r>
            <a:r>
              <a:rPr lang="en-GB" dirty="0">
                <a:latin typeface="Palatino Linotype" panose="02040502050505030304" pitchFamily="18" charset="0"/>
              </a:rPr>
              <a:t> (1798</a:t>
            </a:r>
            <a:r>
              <a:rPr lang="hr-HR" dirty="0">
                <a:latin typeface="Palatino Linotype" panose="02040502050505030304" pitchFamily="18" charset="0"/>
              </a:rPr>
              <a:t>-</a:t>
            </a:r>
            <a:r>
              <a:rPr lang="en-GB" dirty="0">
                <a:latin typeface="Palatino Linotype" panose="02040502050505030304" pitchFamily="18" charset="0"/>
              </a:rPr>
              <a:t>1799)</a:t>
            </a:r>
            <a:endParaRPr lang="hr-HR" dirty="0">
              <a:latin typeface="Palatino Linotype" panose="02040502050505030304" pitchFamily="18" charset="0"/>
            </a:endParaRPr>
          </a:p>
          <a:p>
            <a:r>
              <a:rPr lang="en-GB" dirty="0">
                <a:latin typeface="Palatino Linotype" panose="02040502050505030304" pitchFamily="18" charset="0"/>
              </a:rPr>
              <a:t>Aleksandar </a:t>
            </a:r>
            <a:r>
              <a:rPr lang="en-GB" dirty="0" err="1">
                <a:latin typeface="Palatino Linotype" panose="02040502050505030304" pitchFamily="18" charset="0"/>
              </a:rPr>
              <a:t>Sergejevič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Puškin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na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ruski</a:t>
            </a:r>
            <a:r>
              <a:rPr lang="en-GB" dirty="0">
                <a:latin typeface="Palatino Linotype" panose="02040502050505030304" pitchFamily="18" charset="0"/>
              </a:rPr>
              <a:t> (1835)</a:t>
            </a:r>
            <a:endParaRPr lang="hr-HR" dirty="0">
              <a:latin typeface="Palatino Linotype" panose="02040502050505030304" pitchFamily="18" charset="0"/>
            </a:endParaRPr>
          </a:p>
          <a:p>
            <a:r>
              <a:rPr lang="en-GB" dirty="0" err="1">
                <a:latin typeface="Palatino Linotype" panose="02040502050505030304" pitchFamily="18" charset="0"/>
              </a:rPr>
              <a:t>prevedena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i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na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francuski</a:t>
            </a:r>
            <a:r>
              <a:rPr lang="en-GB" dirty="0">
                <a:latin typeface="Palatino Linotype" panose="02040502050505030304" pitchFamily="18" charset="0"/>
              </a:rPr>
              <a:t>, </a:t>
            </a:r>
            <a:r>
              <a:rPr lang="en-GB" dirty="0" err="1">
                <a:latin typeface="Palatino Linotype" panose="02040502050505030304" pitchFamily="18" charset="0"/>
              </a:rPr>
              <a:t>poljski</a:t>
            </a:r>
            <a:r>
              <a:rPr lang="en-GB" dirty="0">
                <a:latin typeface="Palatino Linotype" panose="02040502050505030304" pitchFamily="18" charset="0"/>
              </a:rPr>
              <a:t>,</a:t>
            </a:r>
            <a:r>
              <a:rPr lang="hr-HR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švedski</a:t>
            </a:r>
            <a:r>
              <a:rPr lang="en-GB" dirty="0">
                <a:latin typeface="Palatino Linotype" panose="02040502050505030304" pitchFamily="18" charset="0"/>
              </a:rPr>
              <a:t>, </a:t>
            </a:r>
            <a:r>
              <a:rPr lang="en-GB" dirty="0" err="1">
                <a:latin typeface="Palatino Linotype" panose="02040502050505030304" pitchFamily="18" charset="0"/>
              </a:rPr>
              <a:t>slovenski</a:t>
            </a:r>
            <a:r>
              <a:rPr lang="en-GB" dirty="0">
                <a:latin typeface="Palatino Linotype" panose="02040502050505030304" pitchFamily="18" charset="0"/>
              </a:rPr>
              <a:t>, </a:t>
            </a:r>
            <a:r>
              <a:rPr lang="en-GB" dirty="0" err="1">
                <a:latin typeface="Palatino Linotype" panose="02040502050505030304" pitchFamily="18" charset="0"/>
              </a:rPr>
              <a:t>ukrajinski</a:t>
            </a:r>
            <a:r>
              <a:rPr lang="en-GB" dirty="0">
                <a:latin typeface="Palatino Linotype" panose="02040502050505030304" pitchFamily="18" charset="0"/>
              </a:rPr>
              <a:t>, </a:t>
            </a:r>
            <a:r>
              <a:rPr lang="en-GB" dirty="0" err="1">
                <a:latin typeface="Palatino Linotype" panose="02040502050505030304" pitchFamily="18" charset="0"/>
              </a:rPr>
              <a:t>španjolski</a:t>
            </a:r>
            <a:r>
              <a:rPr lang="en-GB" dirty="0">
                <a:latin typeface="Palatino Linotype" panose="02040502050505030304" pitchFamily="18" charset="0"/>
              </a:rPr>
              <a:t>, </a:t>
            </a:r>
            <a:r>
              <a:rPr lang="en-GB" dirty="0" err="1">
                <a:latin typeface="Palatino Linotype" panose="02040502050505030304" pitchFamily="18" charset="0"/>
              </a:rPr>
              <a:t>albanski</a:t>
            </a:r>
            <a:r>
              <a:rPr lang="en-GB" dirty="0">
                <a:latin typeface="Palatino Linotype" panose="02040502050505030304" pitchFamily="18" charset="0"/>
              </a:rPr>
              <a:t>, </a:t>
            </a:r>
            <a:r>
              <a:rPr lang="en-GB" dirty="0" err="1">
                <a:latin typeface="Palatino Linotype" panose="02040502050505030304" pitchFamily="18" charset="0"/>
              </a:rPr>
              <a:t>malajski</a:t>
            </a:r>
            <a:r>
              <a:rPr lang="en-GB" dirty="0">
                <a:latin typeface="Palatino Linotype" panose="02040502050505030304" pitchFamily="18" charset="0"/>
              </a:rPr>
              <a:t>, </a:t>
            </a:r>
            <a:r>
              <a:rPr lang="en-GB" dirty="0" err="1">
                <a:latin typeface="Palatino Linotype" panose="02040502050505030304" pitchFamily="18" charset="0"/>
              </a:rPr>
              <a:t>turski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i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dr.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endParaRPr lang="hr-HR" dirty="0">
              <a:latin typeface="Palatino Linotype" panose="02040502050505030304" pitchFamily="18" charset="0"/>
            </a:endParaRPr>
          </a:p>
          <a:p>
            <a:pPr lvl="1"/>
            <a:r>
              <a:rPr lang="en-GB" sz="1800" dirty="0" err="1">
                <a:latin typeface="Palatino Linotype" panose="02040502050505030304" pitchFamily="18" charset="0"/>
              </a:rPr>
              <a:t>na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en-GB" sz="1800" dirty="0" err="1">
                <a:latin typeface="Palatino Linotype" panose="02040502050505030304" pitchFamily="18" charset="0"/>
              </a:rPr>
              <a:t>njemačk</a:t>
            </a:r>
            <a:r>
              <a:rPr lang="hr-HR" sz="1800" dirty="0">
                <a:latin typeface="Palatino Linotype" panose="02040502050505030304" pitchFamily="18" charset="0"/>
              </a:rPr>
              <a:t>om 50 </a:t>
            </a:r>
            <a:r>
              <a:rPr lang="en-GB" sz="1800" dirty="0" err="1">
                <a:latin typeface="Palatino Linotype" panose="02040502050505030304" pitchFamily="18" charset="0"/>
              </a:rPr>
              <a:t>različitih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en-GB" sz="1800" dirty="0" err="1">
                <a:latin typeface="Palatino Linotype" panose="02040502050505030304" pitchFamily="18" charset="0"/>
              </a:rPr>
              <a:t>prijevoda</a:t>
            </a:r>
            <a:r>
              <a:rPr lang="en-GB" sz="1800" dirty="0">
                <a:latin typeface="Palatino Linotype" panose="02040502050505030304" pitchFamily="18" charset="0"/>
              </a:rPr>
              <a:t>, </a:t>
            </a:r>
            <a:r>
              <a:rPr lang="hr-HR" sz="1800" dirty="0">
                <a:latin typeface="Palatino Linotype" panose="02040502050505030304" pitchFamily="18" charset="0"/>
              </a:rPr>
              <a:t>na </a:t>
            </a:r>
            <a:r>
              <a:rPr lang="en-GB" sz="1800" dirty="0" err="1">
                <a:latin typeface="Palatino Linotype" panose="02040502050505030304" pitchFamily="18" charset="0"/>
              </a:rPr>
              <a:t>englesk</a:t>
            </a:r>
            <a:r>
              <a:rPr lang="hr-HR" sz="1800" dirty="0">
                <a:latin typeface="Palatino Linotype" panose="02040502050505030304" pitchFamily="18" charset="0"/>
              </a:rPr>
              <a:t>om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en-GB" sz="1800" dirty="0" err="1">
                <a:latin typeface="Palatino Linotype" panose="02040502050505030304" pitchFamily="18" charset="0"/>
              </a:rPr>
              <a:t>i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en-GB" sz="1800" dirty="0" err="1">
                <a:latin typeface="Palatino Linotype" panose="02040502050505030304" pitchFamily="18" charset="0"/>
              </a:rPr>
              <a:t>francusk</a:t>
            </a:r>
            <a:r>
              <a:rPr lang="hr-HR" sz="1800" dirty="0">
                <a:latin typeface="Palatino Linotype" panose="02040502050505030304" pitchFamily="18" charset="0"/>
              </a:rPr>
              <a:t>om</a:t>
            </a:r>
            <a:r>
              <a:rPr lang="pl-PL" sz="1800" dirty="0">
                <a:latin typeface="Palatino Linotype" panose="02040502050505030304" pitchFamily="18" charset="0"/>
              </a:rPr>
              <a:t> preko dvadeset</a:t>
            </a:r>
          </a:p>
        </p:txBody>
      </p:sp>
    </p:spTree>
    <p:extLst>
      <p:ext uri="{BB962C8B-B14F-4D97-AF65-F5344CB8AC3E}">
        <p14:creationId xmlns:p14="http://schemas.microsoft.com/office/powerpoint/2010/main" val="8206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34C1C-CE06-42A4-98A0-CD4A412B2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77" y="1"/>
            <a:ext cx="11931648" cy="685800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hr-HR" sz="2600" dirty="0">
                <a:solidFill>
                  <a:srgbClr val="FFFFFF"/>
                </a:solidFill>
                <a:latin typeface="Palatino Linotype" panose="02040502050505030304" pitchFamily="18" charset="0"/>
              </a:rPr>
              <a:t>Spajanje</a:t>
            </a:r>
            <a:r>
              <a:rPr lang="hr-HR" sz="2600" dirty="0">
                <a:latin typeface="Palatino Linotype" panose="02040502050505030304" pitchFamily="18" charset="0"/>
              </a:rPr>
              <a:t> </a:t>
            </a:r>
            <a:r>
              <a:rPr lang="hr-HR" sz="2600" dirty="0">
                <a:solidFill>
                  <a:srgbClr val="FFFFFF"/>
                </a:solidFill>
                <a:latin typeface="Palatino Linotype" panose="02040502050505030304" pitchFamily="18" charset="0"/>
              </a:rPr>
              <a:t>antike s modernim i narodnim (romantizam) &gt; prijevodi</a:t>
            </a:r>
          </a:p>
          <a:p>
            <a:r>
              <a:rPr lang="hr-HR" dirty="0">
                <a:latin typeface="Palatino Linotype" panose="02040502050505030304" pitchFamily="18" charset="0"/>
              </a:rPr>
              <a:t>Marko Marulić - </a:t>
            </a:r>
            <a:r>
              <a:rPr lang="hr-HR" i="1" dirty="0">
                <a:latin typeface="Palatino Linotype" panose="02040502050505030304" pitchFamily="18" charset="0"/>
              </a:rPr>
              <a:t>Regum Dalmatiae et Croatiae gesta</a:t>
            </a:r>
            <a:r>
              <a:rPr lang="hr-HR" dirty="0">
                <a:latin typeface="Palatino Linotype" panose="02040502050505030304" pitchFamily="18" charset="0"/>
              </a:rPr>
              <a:t> (1510., prvo izdanje 1666) slobodan prijevod čakavskog ulomka iz Ljetopisa popa Dukljanina (tzv. Hrvatske kronike); Od naslidovan’ja Isukarstova i od pogarjen’ja tašćin segasvitnjih (1500., prvo izdanje 1989); prvi prijevod Dantea (na latinski) i Petrarce (na latinski i hrvatski)</a:t>
            </a:r>
          </a:p>
          <a:p>
            <a:r>
              <a:rPr lang="hr-HR" dirty="0">
                <a:latin typeface="Palatino Linotype" panose="02040502050505030304" pitchFamily="18" charset="0"/>
              </a:rPr>
              <a:t>Matija Petar Katančić - prvi cjelovito tiskani prijevod Svetog pisma na hrv (1831); prigodničarske lat. pjesme skupa s hrvatskim u zbirci Jesenski plodovi (</a:t>
            </a:r>
            <a:r>
              <a:rPr lang="hr-HR" i="1" dirty="0">
                <a:latin typeface="Palatino Linotype" panose="02040502050505030304" pitchFamily="18" charset="0"/>
              </a:rPr>
              <a:t>Fructus autumnales</a:t>
            </a:r>
            <a:r>
              <a:rPr lang="hr-HR" dirty="0">
                <a:latin typeface="Palatino Linotype" panose="02040502050505030304" pitchFamily="18" charset="0"/>
              </a:rPr>
              <a:t>, 1791) - temeljito klasično obrazovanje</a:t>
            </a:r>
          </a:p>
          <a:p>
            <a:r>
              <a:rPr lang="hr-HR" dirty="0">
                <a:latin typeface="Palatino Linotype" panose="02040502050505030304" pitchFamily="18" charset="0"/>
              </a:rPr>
              <a:t>Dubrovački književnici 18. stoljeća školuju se na latinskom (i talijanskom) u klasicističkom duhu (isusovci)</a:t>
            </a:r>
          </a:p>
          <a:p>
            <a:pPr marL="542925" indent="0"/>
            <a:r>
              <a:rPr lang="hr-HR" dirty="0">
                <a:latin typeface="Palatino Linotype" panose="02040502050505030304" pitchFamily="18" charset="0"/>
              </a:rPr>
              <a:t>Rajmund Kunić (1719-1794) - latinski prijevod </a:t>
            </a:r>
            <a:r>
              <a:rPr lang="hr-HR" i="1" dirty="0">
                <a:latin typeface="Palatino Linotype" panose="02040502050505030304" pitchFamily="18" charset="0"/>
              </a:rPr>
              <a:t>Ilijade </a:t>
            </a:r>
            <a:r>
              <a:rPr lang="hr-HR" dirty="0">
                <a:latin typeface="Palatino Linotype" panose="02040502050505030304" pitchFamily="18" charset="0"/>
              </a:rPr>
              <a:t>(</a:t>
            </a:r>
            <a:r>
              <a:rPr lang="hr-HR" i="1" dirty="0">
                <a:latin typeface="Palatino Linotype" panose="02040502050505030304" pitchFamily="18" charset="0"/>
              </a:rPr>
              <a:t>Homeri Ilias Latinis versibus expressa, </a:t>
            </a:r>
            <a:r>
              <a:rPr lang="hr-HR" dirty="0">
                <a:latin typeface="Palatino Linotype" panose="02040502050505030304" pitchFamily="18" charset="0"/>
              </a:rPr>
              <a:t>1776 + </a:t>
            </a:r>
            <a:r>
              <a:rPr lang="hr-HR" i="1" dirty="0">
                <a:latin typeface="Palatino Linotype" panose="02040502050505030304" pitchFamily="18" charset="0"/>
              </a:rPr>
              <a:t>Operis ratio</a:t>
            </a:r>
            <a:r>
              <a:rPr lang="hr-HR" dirty="0">
                <a:latin typeface="Palatino Linotype" panose="02040502050505030304" pitchFamily="18" charset="0"/>
              </a:rPr>
              <a:t>), </a:t>
            </a:r>
            <a:r>
              <a:rPr lang="hr-HR" i="1" dirty="0">
                <a:latin typeface="Palatino Linotype" panose="02040502050505030304" pitchFamily="18" charset="0"/>
              </a:rPr>
              <a:t>Grčke antologije</a:t>
            </a:r>
            <a:r>
              <a:rPr lang="hr-HR" dirty="0">
                <a:latin typeface="Palatino Linotype" panose="02040502050505030304" pitchFamily="18" charset="0"/>
              </a:rPr>
              <a:t>, Teokrita...</a:t>
            </a:r>
          </a:p>
          <a:p>
            <a:pPr marL="542925" indent="0"/>
            <a:r>
              <a:rPr lang="hr-HR" dirty="0">
                <a:latin typeface="Palatino Linotype" panose="02040502050505030304" pitchFamily="18" charset="0"/>
              </a:rPr>
              <a:t>Bernard Zamanja (1735-1820) - </a:t>
            </a:r>
            <a:r>
              <a:rPr lang="pt-BR" i="1" dirty="0">
                <a:latin typeface="Palatino Linotype" panose="02040502050505030304" pitchFamily="18" charset="0"/>
              </a:rPr>
              <a:t>Homeri Odyssea Latinis versibus expressa</a:t>
            </a:r>
            <a:r>
              <a:rPr lang="hr-HR" dirty="0">
                <a:latin typeface="Palatino Linotype" panose="02040502050505030304" pitchFamily="18" charset="0"/>
              </a:rPr>
              <a:t>, 1777</a:t>
            </a:r>
            <a:endParaRPr lang="hr-HR" i="1" dirty="0">
              <a:latin typeface="Palatino Linotype" panose="02040502050505030304" pitchFamily="18" charset="0"/>
            </a:endParaRPr>
          </a:p>
          <a:p>
            <a:pPr marL="542925" indent="0"/>
            <a:r>
              <a:rPr lang="en-GB" dirty="0" err="1">
                <a:latin typeface="Palatino Linotype" panose="02040502050505030304" pitchFamily="18" charset="0"/>
              </a:rPr>
              <a:t>Džono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Rastić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(1755-1814) – </a:t>
            </a:r>
            <a:r>
              <a:rPr lang="en-GB" dirty="0">
                <a:latin typeface="Palatino Linotype" panose="02040502050505030304" pitchFamily="18" charset="0"/>
              </a:rPr>
              <a:t>s</a:t>
            </a:r>
            <a:r>
              <a:rPr lang="hr-HR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grčkog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na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latinski</a:t>
            </a:r>
            <a:r>
              <a:rPr lang="en-GB" dirty="0">
                <a:latin typeface="Palatino Linotype" panose="02040502050505030304" pitchFamily="18" charset="0"/>
              </a:rPr>
              <a:t>: Homer, </a:t>
            </a:r>
            <a:r>
              <a:rPr lang="en-GB" dirty="0" err="1">
                <a:latin typeface="Palatino Linotype" panose="02040502050505030304" pitchFamily="18" charset="0"/>
              </a:rPr>
              <a:t>Teokrit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i</a:t>
            </a:r>
            <a:r>
              <a:rPr lang="en-GB" dirty="0">
                <a:latin typeface="Palatino Linotype" panose="02040502050505030304" pitchFamily="18" charset="0"/>
              </a:rPr>
              <a:t> Pindar</a:t>
            </a:r>
            <a:endParaRPr lang="hr-HR" dirty="0">
              <a:latin typeface="Palatino Linotype" panose="02040502050505030304" pitchFamily="18" charset="0"/>
            </a:endParaRPr>
          </a:p>
          <a:p>
            <a:pPr marL="542925" indent="0"/>
            <a:r>
              <a:rPr lang="en-GB" dirty="0" err="1">
                <a:latin typeface="Palatino Linotype" panose="02040502050505030304" pitchFamily="18" charset="0"/>
              </a:rPr>
              <a:t>Đuro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Ferić</a:t>
            </a:r>
            <a:r>
              <a:rPr lang="en-GB" dirty="0">
                <a:latin typeface="Palatino Linotype" panose="02040502050505030304" pitchFamily="18" charset="0"/>
              </a:rPr>
              <a:t> (1739</a:t>
            </a:r>
            <a:r>
              <a:rPr lang="hr-HR" dirty="0">
                <a:latin typeface="Palatino Linotype" panose="02040502050505030304" pitchFamily="18" charset="0"/>
              </a:rPr>
              <a:t>-</a:t>
            </a:r>
            <a:r>
              <a:rPr lang="en-GB" dirty="0">
                <a:latin typeface="Palatino Linotype" panose="02040502050505030304" pitchFamily="18" charset="0"/>
              </a:rPr>
              <a:t>1820)</a:t>
            </a:r>
            <a:r>
              <a:rPr lang="hr-HR" dirty="0">
                <a:latin typeface="Palatino Linotype" panose="02040502050505030304" pitchFamily="18" charset="0"/>
              </a:rPr>
              <a:t> - </a:t>
            </a:r>
            <a:r>
              <a:rPr lang="pt-BR" i="1" dirty="0">
                <a:latin typeface="Palatino Linotype" panose="02040502050505030304" pitchFamily="18" charset="0"/>
              </a:rPr>
              <a:t>Paraphrasis psalmorum poetica</a:t>
            </a:r>
            <a:r>
              <a:rPr lang="hr-HR" i="1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(</a:t>
            </a:r>
            <a:r>
              <a:rPr lang="pt-BR" dirty="0">
                <a:latin typeface="Palatino Linotype" panose="02040502050505030304" pitchFamily="18" charset="0"/>
              </a:rPr>
              <a:t>1791</a:t>
            </a:r>
            <a:r>
              <a:rPr lang="hr-HR" dirty="0">
                <a:latin typeface="Palatino Linotype" panose="02040502050505030304" pitchFamily="18" charset="0"/>
              </a:rPr>
              <a:t>), prijevodi narodnih basni i pjesama, kao i Fedrovih basni na hrvatski</a:t>
            </a:r>
            <a:endParaRPr lang="en-GB" dirty="0">
              <a:latin typeface="Palatino Linotype" panose="02040502050505030304" pitchFamily="18" charset="0"/>
            </a:endParaRPr>
          </a:p>
          <a:p>
            <a:pPr marL="542925" indent="0"/>
            <a:r>
              <a:rPr lang="en-GB" dirty="0" err="1">
                <a:latin typeface="Palatino Linotype" panose="02040502050505030304" pitchFamily="18" charset="0"/>
              </a:rPr>
              <a:t>Đuro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Hidža</a:t>
            </a:r>
            <a:r>
              <a:rPr lang="hr-HR" dirty="0">
                <a:latin typeface="Palatino Linotype" panose="02040502050505030304" pitchFamily="18" charset="0"/>
              </a:rPr>
              <a:t> (1752-1833), p</a:t>
            </a:r>
            <a:r>
              <a:rPr lang="en-GB" dirty="0" err="1">
                <a:latin typeface="Palatino Linotype" panose="02040502050505030304" pitchFamily="18" charset="0"/>
              </a:rPr>
              <a:t>jesnik</a:t>
            </a:r>
            <a:r>
              <a:rPr lang="hr-HR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i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liječnik</a:t>
            </a:r>
            <a:r>
              <a:rPr lang="hr-HR" dirty="0">
                <a:latin typeface="Palatino Linotype" panose="02040502050505030304" pitchFamily="18" charset="0"/>
              </a:rPr>
              <a:t> – </a:t>
            </a:r>
            <a:r>
              <a:rPr lang="en-GB" dirty="0" err="1">
                <a:latin typeface="Palatino Linotype" panose="02040502050505030304" pitchFamily="18" charset="0"/>
              </a:rPr>
              <a:t>preveo</a:t>
            </a:r>
            <a:r>
              <a:rPr lang="hr-HR" dirty="0">
                <a:latin typeface="Palatino Linotype" panose="02040502050505030304" pitchFamily="18" charset="0"/>
              </a:rPr>
              <a:t> na hrv.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čitav</a:t>
            </a:r>
            <a:r>
              <a:rPr lang="en-GB" dirty="0">
                <a:latin typeface="Palatino Linotype" panose="02040502050505030304" pitchFamily="18" charset="0"/>
              </a:rPr>
              <a:t> opus </a:t>
            </a:r>
            <a:r>
              <a:rPr lang="en-GB" dirty="0" err="1">
                <a:latin typeface="Palatino Linotype" panose="02040502050505030304" pitchFamily="18" charset="0"/>
              </a:rPr>
              <a:t>Vergilija</a:t>
            </a:r>
            <a:r>
              <a:rPr lang="en-GB" dirty="0">
                <a:latin typeface="Palatino Linotype" panose="02040502050505030304" pitchFamily="18" charset="0"/>
              </a:rPr>
              <a:t>, </a:t>
            </a:r>
            <a:r>
              <a:rPr lang="en-GB" dirty="0" err="1">
                <a:latin typeface="Palatino Linotype" panose="02040502050505030304" pitchFamily="18" charset="0"/>
              </a:rPr>
              <a:t>Horacija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i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Tibula</a:t>
            </a:r>
            <a:endParaRPr lang="hr-HR" dirty="0">
              <a:latin typeface="Palatino Linotype" panose="02040502050505030304" pitchFamily="18" charset="0"/>
            </a:endParaRPr>
          </a:p>
          <a:p>
            <a:pPr marL="542925" indent="0"/>
            <a:r>
              <a:rPr lang="hr-HR" dirty="0">
                <a:latin typeface="Palatino Linotype" panose="02040502050505030304" pitchFamily="18" charset="0"/>
              </a:rPr>
              <a:t>Vlaho (Blaž) Getaldić (1788-1872), zamjenik pokrajinskog upravitelja carske pokrajine Dalmacije – lat. prijevod Gundulićeva </a:t>
            </a:r>
            <a:r>
              <a:rPr lang="hr-HR" i="1" dirty="0">
                <a:latin typeface="Palatino Linotype" panose="02040502050505030304" pitchFamily="18" charset="0"/>
              </a:rPr>
              <a:t>Osmana</a:t>
            </a:r>
            <a:r>
              <a:rPr lang="hr-HR" dirty="0">
                <a:latin typeface="Palatino Linotype" panose="02040502050505030304" pitchFamily="18" charset="0"/>
              </a:rPr>
              <a:t>, 1865.</a:t>
            </a:r>
          </a:p>
        </p:txBody>
      </p:sp>
    </p:spTree>
    <p:extLst>
      <p:ext uri="{BB962C8B-B14F-4D97-AF65-F5344CB8AC3E}">
        <p14:creationId xmlns:p14="http://schemas.microsoft.com/office/powerpoint/2010/main" val="71966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E0E93-4192-4336-82DC-CABDBBFA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954" y="317499"/>
            <a:ext cx="10018713" cy="1126067"/>
          </a:xfrm>
        </p:spPr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Glavna načela klasicističke estetike 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C42B-E558-4FCC-A82E-1541E00ED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4" y="1245979"/>
            <a:ext cx="11294004" cy="490114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hr-HR" sz="2400" dirty="0">
                <a:latin typeface="Palatino Linotype" panose="02040502050505030304" pitchFamily="18" charset="0"/>
              </a:rPr>
              <a:t>1. oponašanje je osnova umjetničkog stvaralaštva</a:t>
            </a:r>
          </a:p>
          <a:p>
            <a:pPr lvl="1">
              <a:spcAft>
                <a:spcPts val="0"/>
              </a:spcAft>
            </a:pPr>
            <a:r>
              <a:rPr lang="hr-HR" sz="1600" dirty="0">
                <a:latin typeface="Palatino Linotype" panose="02040502050505030304" pitchFamily="18" charset="0"/>
              </a:rPr>
              <a:t>Prevođenje / nasljedovanje antičkih uzora predstavlja originalno umjetničko djelo</a:t>
            </a:r>
            <a:endParaRPr lang="en-GB" sz="1600" dirty="0">
              <a:latin typeface="Palatino Linotype" panose="0204050205050503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2400" dirty="0">
                <a:latin typeface="Palatino Linotype" panose="02040502050505030304" pitchFamily="18" charset="0"/>
              </a:rPr>
              <a:t>2. umjetnik mora biti vođen pravilima</a:t>
            </a:r>
          </a:p>
          <a:p>
            <a:pPr lvl="1">
              <a:spcAft>
                <a:spcPts val="0"/>
              </a:spcAft>
            </a:pPr>
            <a:r>
              <a:rPr lang="hr-HR" sz="1600" dirty="0">
                <a:latin typeface="Palatino Linotype" panose="02040502050505030304" pitchFamily="18" charset="0"/>
              </a:rPr>
              <a:t>Poštivanje pravila žanra</a:t>
            </a:r>
            <a:endParaRPr lang="en-GB" sz="1600" dirty="0">
              <a:latin typeface="Palatino Linotype" panose="0204050205050503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2400" dirty="0">
                <a:latin typeface="Palatino Linotype" panose="02040502050505030304" pitchFamily="18" charset="0"/>
              </a:rPr>
              <a:t>3. genij treba upregnuti u jaram umjetnosti</a:t>
            </a:r>
            <a:endParaRPr lang="en-GB" sz="2400" dirty="0">
              <a:latin typeface="Palatino Linotype" panose="0204050205050503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2400" dirty="0">
                <a:latin typeface="Palatino Linotype" panose="02040502050505030304" pitchFamily="18" charset="0"/>
              </a:rPr>
              <a:t>4. u svim aspektima djela treba posvetiti posebnu pozornost prikladnom i doličnom </a:t>
            </a:r>
          </a:p>
          <a:p>
            <a:pPr lvl="1">
              <a:spcAft>
                <a:spcPts val="0"/>
              </a:spcAft>
            </a:pPr>
            <a:r>
              <a:rPr lang="hr-HR" sz="1600" dirty="0">
                <a:latin typeface="Palatino Linotype" panose="02040502050505030304" pitchFamily="18" charset="0"/>
              </a:rPr>
              <a:t>Dozvoljeno „korigiranje” izvornika (epiteti, broj stihova – važan je smisao)</a:t>
            </a:r>
            <a:endParaRPr lang="en-GB" sz="1600" dirty="0">
              <a:latin typeface="Palatino Linotype" panose="0204050205050503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2400" dirty="0">
                <a:latin typeface="Palatino Linotype" panose="02040502050505030304" pitchFamily="18" charset="0"/>
              </a:rPr>
              <a:t>5. umjetnost mora biti poučna, a ne samo zabavna</a:t>
            </a:r>
          </a:p>
          <a:p>
            <a:pPr lvl="1">
              <a:spcAft>
                <a:spcPts val="0"/>
              </a:spcAft>
            </a:pPr>
            <a:r>
              <a:rPr lang="hr-HR" sz="2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Docere et delectare</a:t>
            </a:r>
            <a:endParaRPr lang="en-GB" sz="2000" i="1" dirty="0">
              <a:solidFill>
                <a:schemeClr val="accent6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30A80-ADBF-4E41-B56F-5BB014D17589}"/>
              </a:ext>
            </a:extLst>
          </p:cNvPr>
          <p:cNvSpPr txBox="1"/>
          <p:nvPr/>
        </p:nvSpPr>
        <p:spPr>
          <a:xfrm>
            <a:off x="4859868" y="6129867"/>
            <a:ext cx="733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Petra Šoštarić, </a:t>
            </a:r>
            <a:r>
              <a:rPr lang="hr-HR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T</a:t>
            </a:r>
            <a:r>
              <a:rPr lang="en-GB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ipovi</a:t>
            </a:r>
            <a:r>
              <a:rPr lang="en-GB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homerskih</a:t>
            </a:r>
            <a:r>
              <a:rPr lang="en-GB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formula u </a:t>
            </a:r>
            <a:r>
              <a:rPr lang="hr-HR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K</a:t>
            </a:r>
            <a:r>
              <a:rPr lang="en-GB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unićevu</a:t>
            </a:r>
            <a:r>
              <a:rPr lang="en-GB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latinskom</a:t>
            </a:r>
            <a:r>
              <a:rPr lang="en-GB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prijevodu</a:t>
            </a:r>
            <a:r>
              <a:rPr lang="en-GB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I</a:t>
            </a:r>
            <a:r>
              <a:rPr lang="en-GB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lijade</a:t>
            </a:r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, doktorska disertacija, Filozofski fakultet, Zagreb, 2015.</a:t>
            </a:r>
            <a:endParaRPr lang="en-GB" i="1" dirty="0">
              <a:solidFill>
                <a:schemeClr val="accent5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DFloatVTI">
  <a:themeElements>
    <a:clrScheme name="AnalogousFromDarkSeedLeftStep">
      <a:dk1>
        <a:srgbClr val="000000"/>
      </a:dk1>
      <a:lt1>
        <a:srgbClr val="FFFFFF"/>
      </a:lt1>
      <a:dk2>
        <a:srgbClr val="1A212E"/>
      </a:dk2>
      <a:lt2>
        <a:srgbClr val="F0F3F1"/>
      </a:lt2>
      <a:accent1>
        <a:srgbClr val="DC34A6"/>
      </a:accent1>
      <a:accent2>
        <a:srgbClr val="BA22CA"/>
      </a:accent2>
      <a:accent3>
        <a:srgbClr val="8634DC"/>
      </a:accent3>
      <a:accent4>
        <a:srgbClr val="4034CF"/>
      </a:accent4>
      <a:accent5>
        <a:srgbClr val="346EDC"/>
      </a:accent5>
      <a:accent6>
        <a:srgbClr val="22A2CA"/>
      </a:accent6>
      <a:hlink>
        <a:srgbClr val="3F56BF"/>
      </a:hlink>
      <a:folHlink>
        <a:srgbClr val="7F7F7F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1509</Words>
  <Application>Microsoft Office PowerPoint</Application>
  <PresentationFormat>Široki zaslon</PresentationFormat>
  <Paragraphs>96</Paragraphs>
  <Slides>10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9" baseType="lpstr">
      <vt:lpstr>Arial</vt:lpstr>
      <vt:lpstr>Baskerville Old Face</vt:lpstr>
      <vt:lpstr>Calibri</vt:lpstr>
      <vt:lpstr>Palatino Linotype</vt:lpstr>
      <vt:lpstr>Perpetua</vt:lpstr>
      <vt:lpstr>Sitka Heading</vt:lpstr>
      <vt:lpstr>Source Sans Pro</vt:lpstr>
      <vt:lpstr>Times New Roman</vt:lpstr>
      <vt:lpstr>3DFloatVTI</vt:lpstr>
      <vt:lpstr>Latinisti u osvit modernog doba</vt:lpstr>
      <vt:lpstr>Marko Faustin Galjuf</vt:lpstr>
      <vt:lpstr>Kandidati za ime lađe</vt:lpstr>
      <vt:lpstr>Veliki protivnik Francuske revolucije</vt:lpstr>
      <vt:lpstr>Utjecaji</vt:lpstr>
      <vt:lpstr>Satira u drugim književnim vrstama</vt:lpstr>
      <vt:lpstr>Romanticizam se vraća „narodu” i izvornim osjećajima        Prijevodi Hasanaginice</vt:lpstr>
      <vt:lpstr>PowerPoint prezentacija</vt:lpstr>
      <vt:lpstr>Glavna načela klasicističke estetike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Prosvjetiteljstvo i satire</dc:title>
  <dc:creator>mrmat</dc:creator>
  <cp:lastModifiedBy>Maja Matasović</cp:lastModifiedBy>
  <cp:revision>60</cp:revision>
  <dcterms:created xsi:type="dcterms:W3CDTF">2020-12-14T19:59:25Z</dcterms:created>
  <dcterms:modified xsi:type="dcterms:W3CDTF">2024-12-02T16:34:13Z</dcterms:modified>
</cp:coreProperties>
</file>