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303"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5/7/2020</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Habsburgovci i zajednica krune sv. </a:t>
            </a:r>
            <a:r>
              <a:rPr lang="hr-HR" dirty="0" err="1" smtClean="0"/>
              <a:t>stjepana</a:t>
            </a:r>
            <a:endParaRPr lang="hr-HR" dirty="0"/>
          </a:p>
        </p:txBody>
      </p:sp>
      <p:sp>
        <p:nvSpPr>
          <p:cNvPr id="3" name="Subtitle 2"/>
          <p:cNvSpPr>
            <a:spLocks noGrp="1"/>
          </p:cNvSpPr>
          <p:nvPr>
            <p:ph type="subTitle" idx="1"/>
          </p:nvPr>
        </p:nvSpPr>
        <p:spPr/>
        <p:txBody>
          <a:bodyPr/>
          <a:lstStyle/>
          <a:p>
            <a:r>
              <a:rPr lang="hr-HR" dirty="0" smtClean="0"/>
              <a:t>Doc. dr. Kristina Milković</a:t>
            </a:r>
            <a:endParaRPr lang="hr-HR" dirty="0"/>
          </a:p>
        </p:txBody>
      </p:sp>
    </p:spTree>
    <p:extLst>
      <p:ext uri="{BB962C8B-B14F-4D97-AF65-F5344CB8AC3E}">
        <p14:creationId xmlns:p14="http://schemas.microsoft.com/office/powerpoint/2010/main" val="623094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hr-HR" altLang="sr-Latn-RS" dirty="0" smtClean="0"/>
              <a:t>Rana organizacija krajine</a:t>
            </a:r>
            <a:br>
              <a:rPr lang="hr-HR" altLang="sr-Latn-RS" dirty="0" smtClean="0"/>
            </a:br>
            <a:r>
              <a:rPr lang="hr-HR" altLang="sr-Latn-RS" dirty="0" smtClean="0"/>
              <a:t>Plaćeni </a:t>
            </a:r>
            <a:r>
              <a:rPr lang="hr-HR" altLang="sr-Latn-RS" dirty="0" smtClean="0"/>
              <a:t>i neplaćeni krajišnici</a:t>
            </a:r>
          </a:p>
        </p:txBody>
      </p:sp>
      <p:sp>
        <p:nvSpPr>
          <p:cNvPr id="6147" name="Content Placeholder 2"/>
          <p:cNvSpPr>
            <a:spLocks noGrp="1"/>
          </p:cNvSpPr>
          <p:nvPr>
            <p:ph idx="1"/>
          </p:nvPr>
        </p:nvSpPr>
        <p:spPr/>
        <p:txBody>
          <a:bodyPr/>
          <a:lstStyle/>
          <a:p>
            <a:r>
              <a:rPr lang="hr-HR" altLang="sr-Latn-RS" dirty="0" smtClean="0"/>
              <a:t>Krajišnici koji primaju </a:t>
            </a:r>
            <a:r>
              <a:rPr lang="hr-HR" altLang="sr-Latn-RS" dirty="0" smtClean="0"/>
              <a:t>plaću.</a:t>
            </a:r>
            <a:endParaRPr lang="hr-HR" altLang="sr-Latn-RS" dirty="0" smtClean="0"/>
          </a:p>
          <a:p>
            <a:r>
              <a:rPr lang="hr-HR" altLang="sr-Latn-RS" dirty="0" smtClean="0"/>
              <a:t>Značenje utvrda u </a:t>
            </a:r>
            <a:r>
              <a:rPr lang="hr-HR" altLang="sr-Latn-RS" dirty="0" smtClean="0"/>
              <a:t>obrani.</a:t>
            </a:r>
            <a:endParaRPr lang="hr-HR" altLang="sr-Latn-RS" dirty="0" smtClean="0"/>
          </a:p>
          <a:p>
            <a:r>
              <a:rPr lang="hr-HR" altLang="sr-Latn-RS" dirty="0" smtClean="0"/>
              <a:t>Organizacija Krajine: tzv. </a:t>
            </a:r>
            <a:r>
              <a:rPr lang="hr-HR" altLang="sr-Latn-RS" dirty="0" err="1" smtClean="0"/>
              <a:t>Bručka</a:t>
            </a:r>
            <a:r>
              <a:rPr lang="hr-HR" altLang="sr-Latn-RS" dirty="0" smtClean="0"/>
              <a:t> </a:t>
            </a:r>
            <a:r>
              <a:rPr lang="hr-HR" altLang="sr-Latn-RS" dirty="0" smtClean="0"/>
              <a:t>libela.</a:t>
            </a:r>
            <a:endParaRPr lang="hr-HR" altLang="sr-Latn-RS" dirty="0" smtClean="0"/>
          </a:p>
          <a:p>
            <a:r>
              <a:rPr lang="hr-HR" altLang="sr-Latn-RS" dirty="0" smtClean="0"/>
              <a:t>Neplaćeni krajišnici – „</a:t>
            </a:r>
            <a:r>
              <a:rPr lang="hr-HR" altLang="sr-Latn-RS" dirty="0" err="1" smtClean="0"/>
              <a:t>Soldatenbauern</a:t>
            </a:r>
            <a:r>
              <a:rPr lang="hr-HR" altLang="sr-Latn-RS" dirty="0" smtClean="0"/>
              <a:t>„ (pravo na zemlju umjesto plaće</a:t>
            </a:r>
            <a:r>
              <a:rPr lang="hr-HR" altLang="sr-Latn-RS" dirty="0" smtClean="0"/>
              <a:t>) – njihovo značenje od 18. stoljeća nadalje postaje sve veće.</a:t>
            </a:r>
            <a:endParaRPr lang="hr-HR" altLang="sr-Latn-RS" dirty="0" smtClean="0"/>
          </a:p>
          <a:p>
            <a:r>
              <a:rPr lang="hr-HR" altLang="sr-Latn-RS" dirty="0" smtClean="0"/>
              <a:t>Pitanje doseljavanja stanovništva </a:t>
            </a:r>
            <a:r>
              <a:rPr lang="hr-HR" altLang="sr-Latn-RS" dirty="0" smtClean="0"/>
              <a:t>iz </a:t>
            </a:r>
            <a:r>
              <a:rPr lang="hr-HR" altLang="sr-Latn-RS" dirty="0" smtClean="0"/>
              <a:t>unutrašnjosti teritorija, s prostora Bosne pod osmanskom </a:t>
            </a:r>
            <a:r>
              <a:rPr lang="hr-HR" altLang="sr-Latn-RS" dirty="0" smtClean="0"/>
              <a:t>vlašću.</a:t>
            </a:r>
            <a:endParaRPr lang="hr-HR" altLang="sr-Latn-RS" dirty="0" smtClean="0"/>
          </a:p>
        </p:txBody>
      </p:sp>
    </p:spTree>
    <p:extLst>
      <p:ext uri="{BB962C8B-B14F-4D97-AF65-F5344CB8AC3E}">
        <p14:creationId xmlns:p14="http://schemas.microsoft.com/office/powerpoint/2010/main" val="2050926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hr-HR" altLang="sr-Latn-RS" smtClean="0"/>
              <a:t>Što je mali rat?</a:t>
            </a:r>
          </a:p>
        </p:txBody>
      </p:sp>
      <p:sp>
        <p:nvSpPr>
          <p:cNvPr id="11267" name="Rectangle 3"/>
          <p:cNvSpPr>
            <a:spLocks noGrp="1" noChangeArrowheads="1"/>
          </p:cNvSpPr>
          <p:nvPr>
            <p:ph idx="1"/>
          </p:nvPr>
        </p:nvSpPr>
        <p:spPr/>
        <p:txBody>
          <a:bodyPr rtlCol="0">
            <a:normAutofit lnSpcReduction="10000"/>
          </a:bodyPr>
          <a:lstStyle/>
          <a:p>
            <a:pPr marL="342906" indent="-342906" defTabSz="457207">
              <a:lnSpc>
                <a:spcPct val="80000"/>
              </a:lnSpc>
              <a:buClr>
                <a:schemeClr val="bg2">
                  <a:lumMod val="40000"/>
                  <a:lumOff val="60000"/>
                </a:schemeClr>
              </a:buClr>
              <a:buFont typeface="Wingdings 3" charset="2"/>
              <a:buChar char=""/>
              <a:defRPr/>
            </a:pPr>
            <a:r>
              <a:rPr lang="hr-HR" altLang="sr-Latn-RS" sz="2800" dirty="0"/>
              <a:t>Mali rat – instrument defenzivnoga vođenja rata; sve više je dolazio u prvi plan u ratovanju; u očima suvremenika to je bio “ostatak iracionalnoga i kaotičnoga unutar vojnoga sustava</a:t>
            </a:r>
            <a:r>
              <a:rPr lang="hr-HR" altLang="sr-Latn-RS" sz="2800" dirty="0" smtClean="0"/>
              <a:t>”.</a:t>
            </a:r>
            <a:endParaRPr lang="hr-HR" altLang="sr-Latn-RS" sz="2800" dirty="0"/>
          </a:p>
          <a:p>
            <a:pPr marL="342906" indent="-342906" defTabSz="457207">
              <a:lnSpc>
                <a:spcPct val="80000"/>
              </a:lnSpc>
              <a:buClr>
                <a:schemeClr val="bg2">
                  <a:lumMod val="40000"/>
                  <a:lumOff val="60000"/>
                </a:schemeClr>
              </a:buClr>
              <a:buFont typeface="Wingdings 3" charset="2"/>
              <a:buChar char=""/>
              <a:defRPr/>
            </a:pPr>
            <a:r>
              <a:rPr lang="hr-HR" altLang="sr-Latn-RS" sz="2800" dirty="0"/>
              <a:t>Mali rat – odraz opće i vojne povijesti; </a:t>
            </a:r>
            <a:r>
              <a:rPr lang="hr-HR" altLang="sr-Latn-RS" sz="2800" dirty="0" smtClean="0"/>
              <a:t>političkih </a:t>
            </a:r>
            <a:r>
              <a:rPr lang="hr-HR" altLang="sr-Latn-RS" sz="2800" dirty="0"/>
              <a:t>i </a:t>
            </a:r>
            <a:r>
              <a:rPr lang="hr-HR" altLang="sr-Latn-RS" sz="2800" dirty="0" smtClean="0"/>
              <a:t>socijalnih odnosa </a:t>
            </a:r>
            <a:r>
              <a:rPr lang="hr-HR" altLang="sr-Latn-RS" sz="2800" dirty="0"/>
              <a:t>18. </a:t>
            </a:r>
            <a:r>
              <a:rPr lang="hr-HR" altLang="sr-Latn-RS" sz="2800" dirty="0" smtClean="0"/>
              <a:t>stoljeća.</a:t>
            </a:r>
            <a:endParaRPr lang="hr-HR" altLang="sr-Latn-RS" sz="2800" dirty="0"/>
          </a:p>
          <a:p>
            <a:pPr marL="342906" indent="-342906" defTabSz="457207">
              <a:lnSpc>
                <a:spcPct val="80000"/>
              </a:lnSpc>
              <a:buClr>
                <a:schemeClr val="bg2">
                  <a:lumMod val="40000"/>
                  <a:lumOff val="60000"/>
                </a:schemeClr>
              </a:buClr>
              <a:buFont typeface="Wingdings 3" charset="2"/>
              <a:buChar char=""/>
              <a:defRPr/>
            </a:pPr>
            <a:r>
              <a:rPr lang="hr-HR" altLang="sr-Latn-RS" sz="2800" dirty="0"/>
              <a:t>O malome ratu svjedoče izvori na posredan način te spisi koji potječu od časnika koji su zapovijedali takvim postrojbama, a koji su trebali služiti kao instrukcije drugim časnicima na bojnome </a:t>
            </a:r>
            <a:r>
              <a:rPr lang="hr-HR" altLang="sr-Latn-RS" sz="2800" dirty="0" smtClean="0"/>
              <a:t>polju.</a:t>
            </a:r>
            <a:endParaRPr lang="hr-HR" altLang="sr-Latn-RS" sz="2800" dirty="0"/>
          </a:p>
        </p:txBody>
      </p:sp>
    </p:spTree>
    <p:extLst>
      <p:ext uri="{BB962C8B-B14F-4D97-AF65-F5344CB8AC3E}">
        <p14:creationId xmlns:p14="http://schemas.microsoft.com/office/powerpoint/2010/main" val="3748033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hr-HR" altLang="sr-Latn-RS" smtClean="0"/>
              <a:t>Ranonovovjekovne vojske</a:t>
            </a:r>
          </a:p>
        </p:txBody>
      </p:sp>
      <p:sp>
        <p:nvSpPr>
          <p:cNvPr id="13315" name="Rectangle 3"/>
          <p:cNvSpPr>
            <a:spLocks noGrp="1" noChangeArrowheads="1"/>
          </p:cNvSpPr>
          <p:nvPr>
            <p:ph idx="1"/>
          </p:nvPr>
        </p:nvSpPr>
        <p:spPr/>
        <p:txBody>
          <a:bodyPr rtlCol="0">
            <a:normAutofit fontScale="92500" lnSpcReduction="20000"/>
          </a:bodyPr>
          <a:lstStyle/>
          <a:p>
            <a:pPr marL="342906" indent="-342906" defTabSz="457207">
              <a:lnSpc>
                <a:spcPct val="90000"/>
              </a:lnSpc>
              <a:buClr>
                <a:schemeClr val="bg2">
                  <a:lumMod val="40000"/>
                  <a:lumOff val="60000"/>
                </a:schemeClr>
              </a:buClr>
              <a:buFont typeface="Wingdings 3" charset="2"/>
              <a:buChar char=""/>
              <a:defRPr/>
            </a:pPr>
            <a:r>
              <a:rPr lang="hr-HR" altLang="sr-Latn-RS" sz="2800" dirty="0" err="1"/>
              <a:t>Plaćenićke</a:t>
            </a:r>
            <a:r>
              <a:rPr lang="hr-HR" altLang="sr-Latn-RS" sz="2800" dirty="0"/>
              <a:t> vojske</a:t>
            </a:r>
          </a:p>
          <a:p>
            <a:pPr marL="342906" indent="-342906" defTabSz="457207">
              <a:lnSpc>
                <a:spcPct val="90000"/>
              </a:lnSpc>
              <a:buClr>
                <a:schemeClr val="bg2">
                  <a:lumMod val="40000"/>
                  <a:lumOff val="60000"/>
                </a:schemeClr>
              </a:buClr>
              <a:buFont typeface="Wingdings 3" charset="2"/>
              <a:buChar char=""/>
              <a:defRPr/>
            </a:pPr>
            <a:r>
              <a:rPr lang="hr-HR" altLang="sr-Latn-RS" sz="2800" dirty="0"/>
              <a:t>Nedostaci:</a:t>
            </a:r>
          </a:p>
          <a:p>
            <a:pPr marL="342906" indent="-342906" defTabSz="457207">
              <a:lnSpc>
                <a:spcPct val="90000"/>
              </a:lnSpc>
              <a:buClr>
                <a:schemeClr val="bg2">
                  <a:lumMod val="40000"/>
                  <a:lumOff val="60000"/>
                </a:schemeClr>
              </a:buClr>
              <a:buFont typeface="Wingdings 3" charset="2"/>
              <a:buChar char=""/>
              <a:defRPr/>
            </a:pPr>
            <a:r>
              <a:rPr lang="hr-HR" altLang="sr-Latn-RS" sz="2800" dirty="0"/>
              <a:t>1.) skupe su</a:t>
            </a:r>
          </a:p>
          <a:p>
            <a:pPr marL="342906" indent="-342906" defTabSz="457207">
              <a:lnSpc>
                <a:spcPct val="90000"/>
              </a:lnSpc>
              <a:buClr>
                <a:schemeClr val="bg2">
                  <a:lumMod val="40000"/>
                  <a:lumOff val="60000"/>
                </a:schemeClr>
              </a:buClr>
              <a:buFont typeface="Wingdings 3" charset="2"/>
              <a:buChar char=""/>
              <a:defRPr/>
            </a:pPr>
            <a:r>
              <a:rPr lang="hr-HR" altLang="sr-Latn-RS" sz="2800" dirty="0"/>
              <a:t>2.) problem opskrbe – </a:t>
            </a:r>
            <a:r>
              <a:rPr lang="hr-HR" altLang="sr-Latn-RS" sz="2800" dirty="0" err="1"/>
              <a:t>opskba</a:t>
            </a:r>
            <a:r>
              <a:rPr lang="hr-HR" altLang="sr-Latn-RS" sz="2800" dirty="0"/>
              <a:t> ne postoji; stoga se vojske opskrbljuju </a:t>
            </a:r>
            <a:r>
              <a:rPr lang="hr-HR" altLang="sr-Latn-RS" sz="2800" dirty="0" smtClean="0"/>
              <a:t>„na terenu”; </a:t>
            </a:r>
            <a:r>
              <a:rPr lang="hr-HR" altLang="sr-Latn-RS" sz="2800" i="1" dirty="0" smtClean="0"/>
              <a:t>de facto</a:t>
            </a:r>
            <a:r>
              <a:rPr lang="hr-HR" altLang="sr-Latn-RS" sz="2800" dirty="0" smtClean="0"/>
              <a:t> pljačkom </a:t>
            </a:r>
            <a:r>
              <a:rPr lang="hr-HR" altLang="sr-Latn-RS" sz="2800" dirty="0"/>
              <a:t>lokalnoga </a:t>
            </a:r>
            <a:r>
              <a:rPr lang="hr-HR" altLang="sr-Latn-RS" sz="2800" dirty="0" smtClean="0"/>
              <a:t>stanovništva</a:t>
            </a:r>
            <a:endParaRPr lang="hr-HR" altLang="sr-Latn-RS" sz="2800" dirty="0"/>
          </a:p>
          <a:p>
            <a:pPr marL="342906" indent="-342906" defTabSz="457207">
              <a:lnSpc>
                <a:spcPct val="90000"/>
              </a:lnSpc>
              <a:buClr>
                <a:schemeClr val="bg2">
                  <a:lumMod val="40000"/>
                  <a:lumOff val="60000"/>
                </a:schemeClr>
              </a:buClr>
              <a:buFont typeface="Wingdings 3" charset="2"/>
              <a:buChar char=""/>
              <a:defRPr/>
            </a:pPr>
            <a:r>
              <a:rPr lang="hr-HR" altLang="sr-Latn-RS" sz="2800" dirty="0"/>
              <a:t>3.) na ratištu su se ponašale kao na </a:t>
            </a:r>
            <a:r>
              <a:rPr lang="hr-HR" altLang="sr-Latn-RS" sz="2800" dirty="0" smtClean="0"/>
              <a:t>vježbalištu.</a:t>
            </a:r>
            <a:endParaRPr lang="hr-HR" altLang="sr-Latn-RS" sz="2800" dirty="0"/>
          </a:p>
          <a:p>
            <a:pPr marL="342906" indent="-342906" defTabSz="457207">
              <a:lnSpc>
                <a:spcPct val="90000"/>
              </a:lnSpc>
              <a:buClr>
                <a:schemeClr val="bg2">
                  <a:lumMod val="40000"/>
                  <a:lumOff val="60000"/>
                </a:schemeClr>
              </a:buClr>
              <a:buFont typeface="Wingdings 3" charset="2"/>
              <a:buChar char=""/>
              <a:defRPr/>
            </a:pPr>
            <a:r>
              <a:rPr lang="hr-HR" altLang="sr-Latn-RS" sz="2800" dirty="0"/>
              <a:t>Prednosti:</a:t>
            </a:r>
          </a:p>
          <a:p>
            <a:pPr marL="342906" indent="-342906" defTabSz="457207">
              <a:lnSpc>
                <a:spcPct val="90000"/>
              </a:lnSpc>
              <a:buClr>
                <a:schemeClr val="bg2">
                  <a:lumMod val="40000"/>
                  <a:lumOff val="60000"/>
                </a:schemeClr>
              </a:buClr>
              <a:buFont typeface="Wingdings 3" charset="2"/>
              <a:buChar char=""/>
              <a:defRPr/>
            </a:pPr>
            <a:r>
              <a:rPr lang="hr-HR" altLang="sr-Latn-RS" sz="2800" dirty="0"/>
              <a:t>1.) Dobro su uvježbane – njima može upravljati samo jedan </a:t>
            </a:r>
            <a:r>
              <a:rPr lang="hr-HR" altLang="sr-Latn-RS" sz="2800" dirty="0" smtClean="0"/>
              <a:t>čovjek.</a:t>
            </a:r>
            <a:endParaRPr lang="hr-HR" altLang="sr-Latn-RS" sz="2800" dirty="0"/>
          </a:p>
          <a:p>
            <a:pPr marL="342906" indent="-342906" defTabSz="457207">
              <a:lnSpc>
                <a:spcPct val="90000"/>
              </a:lnSpc>
              <a:buClr>
                <a:schemeClr val="bg2">
                  <a:lumMod val="40000"/>
                  <a:lumOff val="60000"/>
                </a:schemeClr>
              </a:buClr>
              <a:buFont typeface="Wingdings 3" charset="2"/>
              <a:buChar char=""/>
              <a:defRPr/>
            </a:pPr>
            <a:endParaRPr lang="hr-HR" altLang="sr-Latn-RS" sz="2800" dirty="0"/>
          </a:p>
        </p:txBody>
      </p:sp>
    </p:spTree>
    <p:extLst>
      <p:ext uri="{BB962C8B-B14F-4D97-AF65-F5344CB8AC3E}">
        <p14:creationId xmlns:p14="http://schemas.microsoft.com/office/powerpoint/2010/main" val="79118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sr-Latn-RS" altLang="sr-Latn-RS" dirty="0" smtClean="0"/>
              <a:t>Bojni red</a:t>
            </a:r>
            <a:endParaRPr lang="sr-Latn-RS" altLang="sr-Latn-RS" dirty="0" smtClean="0"/>
          </a:p>
        </p:txBody>
      </p:sp>
      <p:sp>
        <p:nvSpPr>
          <p:cNvPr id="9219" name="Rectangle 3"/>
          <p:cNvSpPr>
            <a:spLocks noGrp="1" noChangeArrowheads="1"/>
          </p:cNvSpPr>
          <p:nvPr>
            <p:ph idx="1"/>
          </p:nvPr>
        </p:nvSpPr>
        <p:spPr/>
        <p:txBody>
          <a:bodyPr/>
          <a:lstStyle/>
          <a:p>
            <a:r>
              <a:rPr lang="hr-HR" altLang="sr-Latn-RS" dirty="0" smtClean="0"/>
              <a:t>Najvažniji princip: održati bojni red (</a:t>
            </a:r>
            <a:r>
              <a:rPr lang="hr-HR" altLang="sr-Latn-RS" i="1" dirty="0" err="1" smtClean="0"/>
              <a:t>Ordre</a:t>
            </a:r>
            <a:r>
              <a:rPr lang="hr-HR" altLang="sr-Latn-RS" i="1" dirty="0" smtClean="0"/>
              <a:t> de </a:t>
            </a:r>
            <a:r>
              <a:rPr lang="hr-HR" altLang="sr-Latn-RS" i="1" dirty="0" err="1" smtClean="0"/>
              <a:t>Bataille</a:t>
            </a:r>
            <a:r>
              <a:rPr lang="hr-HR" altLang="sr-Latn-RS" dirty="0" smtClean="0"/>
              <a:t> </a:t>
            </a:r>
            <a:r>
              <a:rPr lang="hr-HR" altLang="sr-Latn-RS" dirty="0" smtClean="0"/>
              <a:t>).</a:t>
            </a:r>
            <a:endParaRPr lang="hr-HR" altLang="sr-Latn-RS" dirty="0" smtClean="0"/>
          </a:p>
          <a:p>
            <a:r>
              <a:rPr lang="hr-HR" altLang="sr-Latn-RS" dirty="0" smtClean="0"/>
              <a:t>Taktika odugovlačenja: cilj je izbjeći glavni sukob vojski – i pobjeda na neki način predstavlja poraz – osmišljavanje tzv. pomoćnih sredstava kojim se trebao dobiti rat bez sukoba glavne </a:t>
            </a:r>
            <a:r>
              <a:rPr lang="hr-HR" altLang="sr-Latn-RS" dirty="0" smtClean="0"/>
              <a:t>vojske.</a:t>
            </a:r>
            <a:endParaRPr lang="hr-HR" altLang="sr-Latn-RS" dirty="0" smtClean="0"/>
          </a:p>
        </p:txBody>
      </p:sp>
    </p:spTree>
    <p:extLst>
      <p:ext uri="{BB962C8B-B14F-4D97-AF65-F5344CB8AC3E}">
        <p14:creationId xmlns:p14="http://schemas.microsoft.com/office/powerpoint/2010/main" val="3315129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sr-Latn-RS" altLang="sr-Latn-RS" dirty="0" smtClean="0"/>
              <a:t>17. st. – „zlatno doba“ maloga rata</a:t>
            </a:r>
            <a:endParaRPr lang="sr-Latn-RS" altLang="sr-Latn-RS" dirty="0" smtClean="0"/>
          </a:p>
        </p:txBody>
      </p:sp>
      <p:sp>
        <p:nvSpPr>
          <p:cNvPr id="15363" name="Rectangle 3"/>
          <p:cNvSpPr>
            <a:spLocks noGrp="1" noChangeArrowheads="1"/>
          </p:cNvSpPr>
          <p:nvPr>
            <p:ph idx="1"/>
          </p:nvPr>
        </p:nvSpPr>
        <p:spPr/>
        <p:txBody>
          <a:bodyPr rtlCol="0">
            <a:normAutofit fontScale="92500" lnSpcReduction="20000"/>
          </a:bodyPr>
          <a:lstStyle/>
          <a:p>
            <a:pPr marL="342906" indent="-342906" defTabSz="457207">
              <a:buClr>
                <a:schemeClr val="bg2">
                  <a:lumMod val="40000"/>
                  <a:lumOff val="60000"/>
                </a:schemeClr>
              </a:buClr>
              <a:buFont typeface="Wingdings 3" charset="2"/>
              <a:buChar char=""/>
              <a:defRPr/>
            </a:pPr>
            <a:r>
              <a:rPr lang="hr-HR" altLang="sr-Latn-RS" sz="2800" dirty="0"/>
              <a:t>J. Kunisch razdoblje 1740.-1790. smatra “zlatnim dobom” maloga rata, tj. razdoblje između rata za austrijsko naslijeđe i napoleonskih ratova – podudara se s razdobljem vladavine Marije Terezije i Josipa II. (R. Lopašić „zlatnim dobom maloga rata” u Krajini smatra prvu polovicu 17. </a:t>
            </a:r>
            <a:r>
              <a:rPr lang="hr-HR" altLang="sr-Latn-RS" sz="2800" dirty="0"/>
              <a:t>stoljeća</a:t>
            </a:r>
            <a:r>
              <a:rPr lang="hr-HR" altLang="sr-Latn-RS" sz="2800" dirty="0" smtClean="0"/>
              <a:t>).</a:t>
            </a:r>
            <a:endParaRPr lang="hr-HR" altLang="sr-Latn-RS" sz="2800" dirty="0"/>
          </a:p>
          <a:p>
            <a:pPr marL="342906" indent="-342906" defTabSz="457207">
              <a:buClr>
                <a:schemeClr val="bg2">
                  <a:lumMod val="40000"/>
                  <a:lumOff val="60000"/>
                </a:schemeClr>
              </a:buClr>
              <a:buFont typeface="Wingdings 3" charset="2"/>
              <a:buChar char=""/>
              <a:defRPr/>
            </a:pPr>
            <a:r>
              <a:rPr lang="hr-HR" altLang="sr-Latn-RS" sz="2800" dirty="0"/>
              <a:t>Vojske apsolutističkih država su sve više pokazivale svoje slabosti: bile su vrlo dobro uvježbane no i vrlo labilne, ovisile su o stanju na </a:t>
            </a:r>
            <a:r>
              <a:rPr lang="hr-HR" altLang="sr-Latn-RS" sz="2800" dirty="0" smtClean="0"/>
              <a:t>terenu.</a:t>
            </a:r>
            <a:endParaRPr lang="hr-HR" altLang="sr-Latn-RS" sz="2800" dirty="0"/>
          </a:p>
        </p:txBody>
      </p:sp>
    </p:spTree>
    <p:extLst>
      <p:ext uri="{BB962C8B-B14F-4D97-AF65-F5344CB8AC3E}">
        <p14:creationId xmlns:p14="http://schemas.microsoft.com/office/powerpoint/2010/main" val="1140738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hr-HR" altLang="sr-Latn-RS" smtClean="0"/>
              <a:t>Osobitosti</a:t>
            </a:r>
          </a:p>
        </p:txBody>
      </p:sp>
      <p:sp>
        <p:nvSpPr>
          <p:cNvPr id="16387" name="Rectangle 3"/>
          <p:cNvSpPr>
            <a:spLocks noGrp="1" noChangeArrowheads="1"/>
          </p:cNvSpPr>
          <p:nvPr>
            <p:ph idx="1"/>
          </p:nvPr>
        </p:nvSpPr>
        <p:spPr/>
        <p:txBody>
          <a:bodyPr rtlCol="0">
            <a:normAutofit lnSpcReduction="10000"/>
          </a:bodyPr>
          <a:lstStyle/>
          <a:p>
            <a:pPr marL="342906" indent="-342906" defTabSz="457207">
              <a:lnSpc>
                <a:spcPct val="90000"/>
              </a:lnSpc>
              <a:buClr>
                <a:schemeClr val="bg2">
                  <a:lumMod val="40000"/>
                  <a:lumOff val="60000"/>
                </a:schemeClr>
              </a:buClr>
              <a:buFont typeface="Wingdings 3" charset="2"/>
              <a:buChar char=""/>
              <a:defRPr/>
            </a:pPr>
            <a:r>
              <a:rPr lang="hr-HR" altLang="sr-Latn-RS" sz="2400" dirty="0"/>
              <a:t>U malome ratu žele se potencirati prirodni talenti pojedinaca – časnici su svoje iskustvo iznosili u vojnim akademijama i priručnicima, a želja im je bila da iskustvo stečeno na “terenu” “pretoče” u </a:t>
            </a:r>
            <a:r>
              <a:rPr lang="hr-HR" altLang="sr-Latn-RS" sz="2400" dirty="0" smtClean="0"/>
              <a:t>pravila.</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Na kraju 18. stoljeća opće teorijsko promišljanje pokušali su dati Ferdinand Friedrich von </a:t>
            </a:r>
            <a:r>
              <a:rPr lang="hr-HR" altLang="sr-Latn-RS" sz="2400" dirty="0" err="1"/>
              <a:t>Nicolai</a:t>
            </a:r>
            <a:r>
              <a:rPr lang="hr-HR" altLang="sr-Latn-RS" sz="2400" dirty="0"/>
              <a:t> i </a:t>
            </a:r>
            <a:r>
              <a:rPr lang="hr-HR" altLang="sr-Latn-RS" sz="2400" dirty="0" err="1"/>
              <a:t>Georg</a:t>
            </a:r>
            <a:r>
              <a:rPr lang="hr-HR" altLang="sr-Latn-RS" sz="2400" dirty="0"/>
              <a:t> </a:t>
            </a:r>
            <a:r>
              <a:rPr lang="hr-HR" altLang="sr-Latn-RS" sz="2400" dirty="0" err="1"/>
              <a:t>Wilhelm</a:t>
            </a:r>
            <a:r>
              <a:rPr lang="hr-HR" altLang="sr-Latn-RS" sz="2400" dirty="0"/>
              <a:t> von Valentini, u Francuskoj se malim ratom nakon 1740. godine bave de la </a:t>
            </a:r>
            <a:r>
              <a:rPr lang="hr-HR" altLang="sr-Latn-RS" sz="2400" dirty="0" err="1"/>
              <a:t>Croix</a:t>
            </a:r>
            <a:r>
              <a:rPr lang="hr-HR" altLang="sr-Latn-RS" sz="2400" dirty="0"/>
              <a:t> i </a:t>
            </a:r>
            <a:r>
              <a:rPr lang="hr-HR" altLang="sr-Latn-RS" sz="2400" dirty="0" err="1" smtClean="0"/>
              <a:t>Grandmaison</a:t>
            </a:r>
            <a:r>
              <a:rPr lang="hr-HR" altLang="sr-Latn-RS" sz="2400" dirty="0" smtClean="0"/>
              <a:t>.</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Među piscima i teoretičarima maloga rata upadljivo je mali broj onih koji potječu s habsburškoga područja – što je svojevrsni paradoks – no, očito, da u habsburškoj vojsci nije postojala potreba za spisima tog </a:t>
            </a:r>
            <a:r>
              <a:rPr lang="hr-HR" altLang="sr-Latn-RS" sz="2400" dirty="0" smtClean="0"/>
              <a:t>tipa.</a:t>
            </a:r>
            <a:endParaRPr lang="hr-HR" altLang="sr-Latn-RS" sz="2400" dirty="0"/>
          </a:p>
        </p:txBody>
      </p:sp>
    </p:spTree>
    <p:extLst>
      <p:ext uri="{BB962C8B-B14F-4D97-AF65-F5344CB8AC3E}">
        <p14:creationId xmlns:p14="http://schemas.microsoft.com/office/powerpoint/2010/main" val="1954464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sr-Latn-RS" altLang="sr-Latn-RS" dirty="0" smtClean="0"/>
              <a:t>prekretnica</a:t>
            </a:r>
            <a:endParaRPr lang="sr-Latn-RS" altLang="sr-Latn-RS" dirty="0" smtClean="0"/>
          </a:p>
        </p:txBody>
      </p:sp>
      <p:sp>
        <p:nvSpPr>
          <p:cNvPr id="19459" name="Rectangle 3"/>
          <p:cNvSpPr>
            <a:spLocks noGrp="1" noChangeArrowheads="1"/>
          </p:cNvSpPr>
          <p:nvPr>
            <p:ph idx="1"/>
          </p:nvPr>
        </p:nvSpPr>
        <p:spPr/>
        <p:txBody>
          <a:bodyPr rtlCol="0">
            <a:normAutofit/>
          </a:bodyPr>
          <a:lstStyle/>
          <a:p>
            <a:pPr marL="342906" indent="-342906" defTabSz="457207">
              <a:lnSpc>
                <a:spcPct val="80000"/>
              </a:lnSpc>
              <a:buClr>
                <a:schemeClr val="bg2">
                  <a:lumMod val="40000"/>
                  <a:lumOff val="60000"/>
                </a:schemeClr>
              </a:buClr>
              <a:buFont typeface="Wingdings 3" charset="2"/>
              <a:buChar char=""/>
              <a:defRPr/>
            </a:pPr>
            <a:r>
              <a:rPr lang="hr-HR" altLang="sr-Latn-RS" sz="2800" dirty="0"/>
              <a:t>Godine 1808. nadvojvoda Karlo objavio je </a:t>
            </a:r>
            <a:r>
              <a:rPr lang="hr-HR" altLang="sr-Latn-RS" sz="2800" dirty="0" err="1"/>
              <a:t>Exercier-Reglement</a:t>
            </a:r>
            <a:r>
              <a:rPr lang="hr-HR" altLang="sr-Latn-RS" sz="2800" dirty="0"/>
              <a:t> f</a:t>
            </a:r>
            <a:r>
              <a:rPr lang="en-US" altLang="sr-Latn-RS" sz="2800" dirty="0">
                <a:cs typeface="Tahoma" panose="020B0604030504040204" pitchFamily="34" charset="0"/>
              </a:rPr>
              <a:t>ü</a:t>
            </a:r>
            <a:r>
              <a:rPr lang="hr-HR" altLang="sr-Latn-RS" sz="2800" dirty="0">
                <a:cs typeface="Tahoma" panose="020B0604030504040204" pitchFamily="34" charset="0"/>
              </a:rPr>
              <a:t>r </a:t>
            </a:r>
            <a:r>
              <a:rPr lang="hr-HR" altLang="sr-Latn-RS" sz="2800" dirty="0" err="1">
                <a:cs typeface="Tahoma" panose="020B0604030504040204" pitchFamily="34" charset="0"/>
              </a:rPr>
              <a:t>die</a:t>
            </a:r>
            <a:r>
              <a:rPr lang="hr-HR" altLang="sr-Latn-RS" sz="2800" dirty="0">
                <a:cs typeface="Tahoma" panose="020B0604030504040204" pitchFamily="34" charset="0"/>
              </a:rPr>
              <a:t> </a:t>
            </a:r>
            <a:r>
              <a:rPr lang="hr-HR" altLang="sr-Latn-RS" sz="2800" dirty="0" err="1">
                <a:cs typeface="Tahoma" panose="020B0604030504040204" pitchFamily="34" charset="0"/>
              </a:rPr>
              <a:t>Kaiserlich</a:t>
            </a:r>
            <a:r>
              <a:rPr lang="hr-HR" altLang="sr-Latn-RS" sz="2800" dirty="0">
                <a:cs typeface="Tahoma" panose="020B0604030504040204" pitchFamily="34" charset="0"/>
              </a:rPr>
              <a:t>-k</a:t>
            </a:r>
            <a:r>
              <a:rPr lang="en-US" altLang="sr-Latn-RS" sz="2800" dirty="0">
                <a:cs typeface="Tahoma" panose="020B0604030504040204" pitchFamily="34" charset="0"/>
              </a:rPr>
              <a:t>ö</a:t>
            </a:r>
            <a:r>
              <a:rPr lang="hr-HR" altLang="sr-Latn-RS" sz="2800" dirty="0" err="1">
                <a:cs typeface="Tahoma" panose="020B0604030504040204" pitchFamily="34" charset="0"/>
              </a:rPr>
              <a:t>nigliche</a:t>
            </a:r>
            <a:r>
              <a:rPr lang="hr-HR" altLang="sr-Latn-RS" sz="2800" dirty="0">
                <a:cs typeface="Tahoma" panose="020B0604030504040204" pitchFamily="34" charset="0"/>
              </a:rPr>
              <a:t> </a:t>
            </a:r>
            <a:r>
              <a:rPr lang="hr-HR" altLang="sr-Latn-RS" sz="2800" dirty="0" err="1">
                <a:cs typeface="Tahoma" panose="020B0604030504040204" pitchFamily="34" charset="0"/>
              </a:rPr>
              <a:t>Grenz</a:t>
            </a:r>
            <a:r>
              <a:rPr lang="hr-HR" altLang="sr-Latn-RS" sz="2800" dirty="0">
                <a:cs typeface="Tahoma" panose="020B0604030504040204" pitchFamily="34" charset="0"/>
              </a:rPr>
              <a:t> </a:t>
            </a:r>
            <a:r>
              <a:rPr lang="hr-HR" altLang="sr-Latn-RS" sz="2800" dirty="0" err="1">
                <a:cs typeface="Tahoma" panose="020B0604030504040204" pitchFamily="34" charset="0"/>
              </a:rPr>
              <a:t>Infanterie</a:t>
            </a:r>
            <a:r>
              <a:rPr lang="hr-HR" altLang="sr-Latn-RS" sz="2800" dirty="0">
                <a:cs typeface="Tahoma" panose="020B0604030504040204" pitchFamily="34" charset="0"/>
              </a:rPr>
              <a:t> – propisivao je vojne vježbe za krajiško pješaštvo u mjeri u kojoj ih je smatrao bitnim – iako je bio svjestan činjenice da se krajiškim postrojbama ne mogu dati </a:t>
            </a:r>
            <a:r>
              <a:rPr lang="hr-HR" altLang="sr-Latn-RS" sz="2800" dirty="0" err="1">
                <a:cs typeface="Tahoma" panose="020B0604030504040204" pitchFamily="34" charset="0"/>
              </a:rPr>
              <a:t>nepromjenjljivi</a:t>
            </a:r>
            <a:r>
              <a:rPr lang="hr-HR" altLang="sr-Latn-RS" sz="2800" dirty="0">
                <a:cs typeface="Tahoma" panose="020B0604030504040204" pitchFamily="34" charset="0"/>
              </a:rPr>
              <a:t> i općenito obvezujući </a:t>
            </a:r>
            <a:r>
              <a:rPr lang="hr-HR" altLang="sr-Latn-RS" sz="2800" dirty="0" smtClean="0">
                <a:cs typeface="Tahoma" panose="020B0604030504040204" pitchFamily="34" charset="0"/>
              </a:rPr>
              <a:t>propisi.</a:t>
            </a:r>
            <a:endParaRPr lang="hr-HR" altLang="sr-Latn-RS" sz="2800" dirty="0">
              <a:cs typeface="Tahoma" panose="020B0604030504040204" pitchFamily="34" charset="0"/>
            </a:endParaRPr>
          </a:p>
          <a:p>
            <a:pPr marL="342906" indent="-342906" defTabSz="457207">
              <a:lnSpc>
                <a:spcPct val="80000"/>
              </a:lnSpc>
              <a:buClr>
                <a:schemeClr val="bg2">
                  <a:lumMod val="40000"/>
                  <a:lumOff val="60000"/>
                </a:schemeClr>
              </a:buClr>
              <a:buFont typeface="Wingdings 3" charset="2"/>
              <a:buChar char=""/>
              <a:defRPr/>
            </a:pPr>
            <a:r>
              <a:rPr lang="hr-HR" altLang="sr-Latn-RS" sz="2800" dirty="0">
                <a:cs typeface="Tahoma" panose="020B0604030504040204" pitchFamily="34" charset="0"/>
              </a:rPr>
              <a:t>U poglavlju o raspršenome borbenom redu – istaknuo je da se sve odluke na terenu trebaju prepustiti zapovjednicima koji su upućeni u lokalne prilike te imaju sposobnost brze </a:t>
            </a:r>
            <a:r>
              <a:rPr lang="hr-HR" altLang="sr-Latn-RS" sz="2800" dirty="0" smtClean="0">
                <a:cs typeface="Tahoma" panose="020B0604030504040204" pitchFamily="34" charset="0"/>
              </a:rPr>
              <a:t>prosudbe.</a:t>
            </a:r>
            <a:endParaRPr lang="en-US" altLang="sr-Latn-RS" sz="2800" dirty="0">
              <a:cs typeface="Tahoma" panose="020B0604030504040204" pitchFamily="34" charset="0"/>
            </a:endParaRPr>
          </a:p>
        </p:txBody>
      </p:sp>
    </p:spTree>
    <p:extLst>
      <p:ext uri="{BB962C8B-B14F-4D97-AF65-F5344CB8AC3E}">
        <p14:creationId xmlns:p14="http://schemas.microsoft.com/office/powerpoint/2010/main" val="344793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sr-Latn-RS" altLang="sr-Latn-RS" dirty="0" smtClean="0"/>
              <a:t>namjena</a:t>
            </a:r>
            <a:endParaRPr lang="sr-Latn-RS" altLang="sr-Latn-RS" dirty="0" smtClean="0"/>
          </a:p>
        </p:txBody>
      </p:sp>
      <p:sp>
        <p:nvSpPr>
          <p:cNvPr id="20483" name="Rectangle 3"/>
          <p:cNvSpPr>
            <a:spLocks noGrp="1" noChangeArrowheads="1"/>
          </p:cNvSpPr>
          <p:nvPr>
            <p:ph idx="1"/>
          </p:nvPr>
        </p:nvSpPr>
        <p:spPr/>
        <p:txBody>
          <a:bodyPr rtlCol="0">
            <a:normAutofit/>
          </a:bodyPr>
          <a:lstStyle/>
          <a:p>
            <a:pPr marL="342906" indent="-342906" defTabSz="457207">
              <a:lnSpc>
                <a:spcPct val="90000"/>
              </a:lnSpc>
              <a:buClr>
                <a:schemeClr val="bg2">
                  <a:lumMod val="40000"/>
                  <a:lumOff val="60000"/>
                </a:schemeClr>
              </a:buClr>
              <a:buFont typeface="Wingdings 3" charset="2"/>
              <a:buChar char=""/>
              <a:defRPr/>
            </a:pPr>
            <a:r>
              <a:rPr lang="hr-HR" altLang="sr-Latn-RS" sz="2400" dirty="0"/>
              <a:t>Svrha maloga rata: nije bila u postizanju pobjede nego u pripremi za odlučujuću bitku – taktička priprema, potpora i osiguranje </a:t>
            </a:r>
            <a:r>
              <a:rPr lang="hr-HR" altLang="sr-Latn-RS" sz="2400" dirty="0" smtClean="0"/>
              <a:t>operacija.</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Zadaće lakih postrojbi: prethodnica, osiguravanje okoline vojske koja maršira ili je ulogorena, izvidnica – borbeno izviđanje kojim se pribavljaju obavijesti o položaju, jačini postrojbi i namjerama </a:t>
            </a:r>
            <a:r>
              <a:rPr lang="hr-HR" altLang="sr-Latn-RS" sz="2400" dirty="0" smtClean="0"/>
              <a:t>neprijatelja.</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Lake su postrojbe preko lanca straža i lažnih manevara trebale prikriti položaj i pokrete prave </a:t>
            </a:r>
            <a:r>
              <a:rPr lang="hr-HR" altLang="sr-Latn-RS" sz="2400" dirty="0" smtClean="0"/>
              <a:t>vojske.</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Prema von </a:t>
            </a:r>
            <a:r>
              <a:rPr lang="hr-HR" altLang="sr-Latn-RS" sz="2400" dirty="0" err="1"/>
              <a:t>Nicolaiju</a:t>
            </a:r>
            <a:r>
              <a:rPr lang="hr-HR" altLang="sr-Latn-RS" sz="2400" dirty="0"/>
              <a:t> –lake su postrojbe “baklja u ruci vojskovođe</a:t>
            </a:r>
            <a:r>
              <a:rPr lang="hr-HR" altLang="sr-Latn-RS" sz="2400" dirty="0" smtClean="0"/>
              <a:t>”.</a:t>
            </a:r>
            <a:endParaRPr lang="hr-HR" altLang="sr-Latn-RS" sz="2400" dirty="0"/>
          </a:p>
        </p:txBody>
      </p:sp>
    </p:spTree>
    <p:extLst>
      <p:ext uri="{BB962C8B-B14F-4D97-AF65-F5344CB8AC3E}">
        <p14:creationId xmlns:p14="http://schemas.microsoft.com/office/powerpoint/2010/main" val="2079416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sr-Latn-RS" altLang="sr-Latn-RS" dirty="0" smtClean="0"/>
              <a:t>zadaće</a:t>
            </a:r>
            <a:endParaRPr lang="sr-Latn-RS" altLang="sr-Latn-RS" dirty="0" smtClean="0"/>
          </a:p>
        </p:txBody>
      </p:sp>
      <p:sp>
        <p:nvSpPr>
          <p:cNvPr id="21507" name="Rectangle 3"/>
          <p:cNvSpPr>
            <a:spLocks noGrp="1" noChangeArrowheads="1"/>
          </p:cNvSpPr>
          <p:nvPr>
            <p:ph idx="1"/>
          </p:nvPr>
        </p:nvSpPr>
        <p:spPr/>
        <p:txBody>
          <a:bodyPr rtlCol="0">
            <a:normAutofit/>
          </a:bodyPr>
          <a:lstStyle/>
          <a:p>
            <a:pPr marL="342906" indent="-342906" defTabSz="457207">
              <a:lnSpc>
                <a:spcPct val="90000"/>
              </a:lnSpc>
              <a:buClr>
                <a:schemeClr val="bg2">
                  <a:lumMod val="40000"/>
                  <a:lumOff val="60000"/>
                </a:schemeClr>
              </a:buClr>
              <a:buFont typeface="Wingdings 3" charset="2"/>
              <a:buChar char=""/>
              <a:defRPr/>
            </a:pPr>
            <a:r>
              <a:rPr lang="hr-HR" altLang="sr-Latn-RS" sz="2400" dirty="0"/>
              <a:t>Prema Pravilniku nadvojvode Karla – u zadaće lako naoružanih postrojbi spada: potiskivanje neprijateljskih postrojbi, utvrđivanje neprijateljskoga položaja, obmanjivanje neprijatelja, ugrožavanje njegovih krila te na taj način priprema, prikrivanje ili olakšavanje glavnoga napada; onemogućavanje neprijateljeve opskrbe i </a:t>
            </a:r>
            <a:r>
              <a:rPr lang="hr-HR" altLang="sr-Latn-RS" sz="2400" dirty="0" smtClean="0"/>
              <a:t>komunikacije.</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Postojao je i tzv. “</a:t>
            </a:r>
            <a:r>
              <a:rPr lang="hr-HR" altLang="sr-Latn-RS" sz="2400" dirty="0" err="1"/>
              <a:t>Detachementkrieg</a:t>
            </a:r>
            <a:r>
              <a:rPr lang="hr-HR" altLang="sr-Latn-RS" sz="2400" dirty="0"/>
              <a:t>” – ubrajao se u segment maloga rata, sastojao se u tome da se neprijatelju nanesu štete izvan područja na kojem se vode izravne operacije; u </a:t>
            </a:r>
            <a:r>
              <a:rPr lang="hr-HR" altLang="sr-Latn-RS" sz="2400" dirty="0" err="1"/>
              <a:t>Detachementkriegu</a:t>
            </a:r>
            <a:r>
              <a:rPr lang="hr-HR" altLang="sr-Latn-RS" sz="2400" dirty="0"/>
              <a:t> su se ponekad kombinirale i regularne i iregularne </a:t>
            </a:r>
            <a:r>
              <a:rPr lang="hr-HR" altLang="sr-Latn-RS" sz="2400" dirty="0" smtClean="0"/>
              <a:t>postrojbe.</a:t>
            </a:r>
            <a:endParaRPr lang="hr-HR" altLang="sr-Latn-RS" sz="2400" dirty="0"/>
          </a:p>
        </p:txBody>
      </p:sp>
    </p:spTree>
    <p:extLst>
      <p:ext uri="{BB962C8B-B14F-4D97-AF65-F5344CB8AC3E}">
        <p14:creationId xmlns:p14="http://schemas.microsoft.com/office/powerpoint/2010/main" val="925544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sr-Latn-RS" altLang="sr-Latn-RS" dirty="0" smtClean="0"/>
              <a:t>kriteriji</a:t>
            </a:r>
            <a:endParaRPr lang="sr-Latn-RS" altLang="sr-Latn-RS" dirty="0" smtClean="0"/>
          </a:p>
        </p:txBody>
      </p:sp>
      <p:sp>
        <p:nvSpPr>
          <p:cNvPr id="22531" name="Rectangle 3"/>
          <p:cNvSpPr>
            <a:spLocks noGrp="1" noChangeArrowheads="1"/>
          </p:cNvSpPr>
          <p:nvPr>
            <p:ph idx="1"/>
          </p:nvPr>
        </p:nvSpPr>
        <p:spPr/>
        <p:txBody>
          <a:bodyPr rtlCol="0">
            <a:normAutofit lnSpcReduction="10000"/>
          </a:bodyPr>
          <a:lstStyle/>
          <a:p>
            <a:pPr marL="342906" indent="-342906" defTabSz="457207">
              <a:lnSpc>
                <a:spcPct val="80000"/>
              </a:lnSpc>
              <a:buClr>
                <a:schemeClr val="bg2">
                  <a:lumMod val="40000"/>
                  <a:lumOff val="60000"/>
                </a:schemeClr>
              </a:buClr>
              <a:buFont typeface="Wingdings 3" charset="2"/>
              <a:buChar char=""/>
              <a:defRPr/>
            </a:pPr>
            <a:r>
              <a:rPr lang="hr-HR" altLang="sr-Latn-RS" dirty="0" smtClean="0"/>
              <a:t>Mali rat s jedne strane karakterizira velika neovisnost, a s druge strane velika </a:t>
            </a:r>
            <a:r>
              <a:rPr lang="hr-HR" altLang="sr-Latn-RS" dirty="0" smtClean="0"/>
              <a:t>ovisnost.</a:t>
            </a:r>
            <a:endParaRPr lang="hr-HR" altLang="sr-Latn-RS" dirty="0" smtClean="0"/>
          </a:p>
          <a:p>
            <a:pPr marL="342906" indent="-342906" defTabSz="457207">
              <a:lnSpc>
                <a:spcPct val="80000"/>
              </a:lnSpc>
              <a:buClr>
                <a:schemeClr val="bg2">
                  <a:lumMod val="40000"/>
                  <a:lumOff val="60000"/>
                </a:schemeClr>
              </a:buClr>
              <a:buFont typeface="Wingdings 3" charset="2"/>
              <a:buChar char=""/>
              <a:defRPr/>
            </a:pPr>
            <a:r>
              <a:rPr lang="hr-HR" altLang="sr-Latn-RS" dirty="0" smtClean="0"/>
              <a:t>Prednosti: opskrba lakih postrojbi je neusporedivo lakša jer su one mnogo brojčano manje od velikih vojski; mogli su dugo djelovati u tajnosti te na taj način uspješnije izvoditi akcije; nisu trebale posebne logore za smještaj te nije bilo potrebno unaprijed planirati njihove </a:t>
            </a:r>
            <a:r>
              <a:rPr lang="hr-HR" altLang="sr-Latn-RS" dirty="0" smtClean="0"/>
              <a:t>akcije.</a:t>
            </a:r>
            <a:endParaRPr lang="hr-HR" altLang="sr-Latn-RS" dirty="0" smtClean="0"/>
          </a:p>
          <a:p>
            <a:pPr marL="342906" indent="-342906" defTabSz="457207">
              <a:lnSpc>
                <a:spcPct val="80000"/>
              </a:lnSpc>
              <a:buClr>
                <a:schemeClr val="bg2">
                  <a:lumMod val="40000"/>
                  <a:lumOff val="60000"/>
                </a:schemeClr>
              </a:buClr>
              <a:buFont typeface="Wingdings 3" charset="2"/>
              <a:buChar char=""/>
              <a:defRPr/>
            </a:pPr>
            <a:r>
              <a:rPr lang="hr-HR" altLang="sr-Latn-RS" dirty="0" smtClean="0"/>
              <a:t>Nedostatak: nisu smjele dolaziti u izravan sukob s linijskim postrojbama jer su bile izrazito brojčano slabije te su, u usporedbi s njima, imale mnogo manju borbenu sposobnost – ukoliko bi došlo do takvog sukoba njihova je ovisnost najviše dolazila do izražaja – ili o potpori glavnine vojske ili o povlačenju iza prirodnih </a:t>
            </a:r>
            <a:r>
              <a:rPr lang="hr-HR" altLang="sr-Latn-RS" dirty="0" smtClean="0"/>
              <a:t>barijera.</a:t>
            </a:r>
            <a:endParaRPr lang="hr-HR" altLang="sr-Latn-RS" dirty="0" smtClean="0"/>
          </a:p>
          <a:p>
            <a:pPr marL="342906" indent="-342906" defTabSz="457207">
              <a:lnSpc>
                <a:spcPct val="80000"/>
              </a:lnSpc>
              <a:buClr>
                <a:schemeClr val="bg2">
                  <a:lumMod val="40000"/>
                  <a:lumOff val="60000"/>
                </a:schemeClr>
              </a:buClr>
              <a:buFont typeface="Wingdings 3" charset="2"/>
              <a:buChar char=""/>
              <a:defRPr/>
            </a:pPr>
            <a:r>
              <a:rPr lang="hr-HR" altLang="sr-Latn-RS" dirty="0" smtClean="0"/>
              <a:t>Brzo povlačenje za linijske se postrojbe smatralo nečasnim </a:t>
            </a:r>
            <a:r>
              <a:rPr lang="hr-HR" altLang="sr-Latn-RS" dirty="0" smtClean="0"/>
              <a:t>djelom.</a:t>
            </a:r>
            <a:endParaRPr lang="hr-HR" altLang="sr-Latn-RS" dirty="0" smtClean="0"/>
          </a:p>
          <a:p>
            <a:pPr marL="342906" indent="-342906" defTabSz="457207">
              <a:lnSpc>
                <a:spcPct val="80000"/>
              </a:lnSpc>
              <a:buClr>
                <a:schemeClr val="bg2">
                  <a:lumMod val="40000"/>
                  <a:lumOff val="60000"/>
                </a:schemeClr>
              </a:buClr>
              <a:buFont typeface="Wingdings 3" charset="2"/>
              <a:buChar char=""/>
              <a:defRPr/>
            </a:pPr>
            <a:r>
              <a:rPr lang="hr-HR" altLang="sr-Latn-RS" dirty="0" err="1" smtClean="0"/>
              <a:t>Kunisch</a:t>
            </a:r>
            <a:r>
              <a:rPr lang="hr-HR" altLang="sr-Latn-RS" dirty="0" smtClean="0"/>
              <a:t> zaključuje: „Što je, dakle, kod jednih smatrano kukavičlukom i manjkom discipline, drugima je pružalo neprocjenjivu spretnost i apsolutnu slobodu kretanja.“</a:t>
            </a:r>
          </a:p>
        </p:txBody>
      </p:sp>
    </p:spTree>
    <p:extLst>
      <p:ext uri="{BB962C8B-B14F-4D97-AF65-F5344CB8AC3E}">
        <p14:creationId xmlns:p14="http://schemas.microsoft.com/office/powerpoint/2010/main" val="18535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Pragmatička sankcija</a:t>
            </a:r>
            <a:endParaRPr lang="hr-HR" dirty="0"/>
          </a:p>
        </p:txBody>
      </p:sp>
      <p:sp>
        <p:nvSpPr>
          <p:cNvPr id="3" name="Content Placeholder 2"/>
          <p:cNvSpPr>
            <a:spLocks noGrp="1"/>
          </p:cNvSpPr>
          <p:nvPr>
            <p:ph idx="1"/>
          </p:nvPr>
        </p:nvSpPr>
        <p:spPr/>
        <p:txBody>
          <a:bodyPr/>
          <a:lstStyle/>
          <a:p>
            <a:r>
              <a:rPr lang="hr-HR" dirty="0" smtClean="0"/>
              <a:t>Pragmatička sankcija – isprava koju donosi vladar, treba ju prihvatiti Sabor.</a:t>
            </a:r>
          </a:p>
          <a:p>
            <a:r>
              <a:rPr lang="hr-HR" dirty="0" smtClean="0"/>
              <a:t>U Habsburškoj Monarhiji različite su zemlje imale različit, povijesno uvjetovan, odnos prema vladaru.</a:t>
            </a:r>
          </a:p>
          <a:p>
            <a:r>
              <a:rPr lang="hr-HR" dirty="0" smtClean="0"/>
              <a:t>U češkim (Češka, Moravska) i austrijskim zemljama, vladar je mnogo izravnije vladao nego u Zemljama krune sv. Stjepana (Ugarska i Hrvatska) gdje je očuvana staleška moć plemstva.</a:t>
            </a:r>
          </a:p>
          <a:p>
            <a:r>
              <a:rPr lang="hr-HR" dirty="0" smtClean="0"/>
              <a:t>Godine 1687. Ugarski sabor je priznao pravo nasljeđivanja Habsburgovaca u muškoj liniji.</a:t>
            </a:r>
            <a:endParaRPr lang="hr-HR" dirty="0"/>
          </a:p>
        </p:txBody>
      </p:sp>
    </p:spTree>
    <p:extLst>
      <p:ext uri="{BB962C8B-B14F-4D97-AF65-F5344CB8AC3E}">
        <p14:creationId xmlns:p14="http://schemas.microsoft.com/office/powerpoint/2010/main" val="2156065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sr-Latn-RS" altLang="sr-Latn-RS" dirty="0" smtClean="0"/>
              <a:t>Primjer: Barun trenk</a:t>
            </a:r>
            <a:endParaRPr lang="sr-Latn-RS" altLang="sr-Latn-RS" dirty="0" smtClean="0"/>
          </a:p>
        </p:txBody>
      </p:sp>
      <p:sp>
        <p:nvSpPr>
          <p:cNvPr id="23555" name="Rectangle 3"/>
          <p:cNvSpPr>
            <a:spLocks noGrp="1" noChangeArrowheads="1"/>
          </p:cNvSpPr>
          <p:nvPr>
            <p:ph idx="1"/>
          </p:nvPr>
        </p:nvSpPr>
        <p:spPr/>
        <p:txBody>
          <a:bodyPr rtlCol="0">
            <a:normAutofit/>
          </a:bodyPr>
          <a:lstStyle/>
          <a:p>
            <a:pPr marL="342906" indent="-342906" defTabSz="457207">
              <a:lnSpc>
                <a:spcPct val="90000"/>
              </a:lnSpc>
              <a:buClr>
                <a:schemeClr val="bg2">
                  <a:lumMod val="40000"/>
                  <a:lumOff val="60000"/>
                </a:schemeClr>
              </a:buClr>
              <a:buFont typeface="Wingdings 3" charset="2"/>
              <a:buChar char=""/>
              <a:defRPr/>
            </a:pPr>
            <a:r>
              <a:rPr lang="hr-HR" altLang="sr-Latn-RS" sz="2400" dirty="0"/>
              <a:t>Kod svih svojih akcija lake postrojbe su se služile efektom iznenađenja (primjer baruna Trenka</a:t>
            </a:r>
            <a:r>
              <a:rPr lang="hr-HR" altLang="sr-Latn-RS" sz="2400" dirty="0"/>
              <a:t> i njegovih ratnih lukavstava – samo je djelomično mit; mitologizacija njegove ličnosti crpi obilan materijal iz njegovih memoara); spretno iskorištavanje mjesta i okolnosti; trenutačna prilagodba okolnostima zatečenima na </a:t>
            </a:r>
            <a:r>
              <a:rPr lang="hr-HR" altLang="sr-Latn-RS" sz="2400" dirty="0" smtClean="0"/>
              <a:t>terenu.</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Claus v. Clausewitz</a:t>
            </a:r>
            <a:r>
              <a:rPr lang="hr-HR" altLang="sr-Latn-RS" sz="2400" dirty="0"/>
              <a:t>: mali rat kao “slobodna igra duha</a:t>
            </a:r>
            <a:r>
              <a:rPr lang="hr-HR" altLang="sr-Latn-RS" sz="2400" dirty="0" smtClean="0"/>
              <a:t>”.</a:t>
            </a:r>
            <a:endParaRPr lang="hr-HR" altLang="sr-Latn-RS" sz="2400" dirty="0"/>
          </a:p>
          <a:p>
            <a:pPr marL="342906" indent="-342906" defTabSz="457207">
              <a:lnSpc>
                <a:spcPct val="90000"/>
              </a:lnSpc>
              <a:buClr>
                <a:schemeClr val="bg2">
                  <a:lumMod val="40000"/>
                  <a:lumOff val="60000"/>
                </a:schemeClr>
              </a:buClr>
              <a:buFont typeface="Wingdings 3" charset="2"/>
              <a:buChar char=""/>
              <a:defRPr/>
            </a:pPr>
            <a:r>
              <a:rPr lang="hr-HR" altLang="sr-Latn-RS" sz="2400" dirty="0"/>
              <a:t>Smatralo se da pripadnik malih postrojbi sam ima dovoljnu poduzetnost i samopouzdanje te pouzdanje u vlastitu sreću; ne potcjenjuje</a:t>
            </a:r>
            <a:r>
              <a:rPr lang="hr-HR" altLang="sr-Latn-RS" sz="2400" dirty="0"/>
              <a:t> opasnost – izlaže se samo onda kada je to </a:t>
            </a:r>
            <a:r>
              <a:rPr lang="hr-HR" altLang="sr-Latn-RS" sz="2400" dirty="0" smtClean="0"/>
              <a:t>potrebno.</a:t>
            </a:r>
            <a:endParaRPr lang="hr-HR" altLang="sr-Latn-RS" sz="2400" dirty="0"/>
          </a:p>
        </p:txBody>
      </p:sp>
    </p:spTree>
    <p:extLst>
      <p:ext uri="{BB962C8B-B14F-4D97-AF65-F5344CB8AC3E}">
        <p14:creationId xmlns:p14="http://schemas.microsoft.com/office/powerpoint/2010/main" val="3693257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sr-Latn-RS" altLang="sr-Latn-RS" dirty="0" smtClean="0"/>
              <a:t>Habsburgovci prednjače</a:t>
            </a:r>
            <a:endParaRPr lang="sr-Latn-RS" altLang="sr-Latn-RS" dirty="0" smtClean="0"/>
          </a:p>
        </p:txBody>
      </p:sp>
      <p:sp>
        <p:nvSpPr>
          <p:cNvPr id="17411" name="Rectangle 3"/>
          <p:cNvSpPr>
            <a:spLocks noGrp="1" noChangeArrowheads="1"/>
          </p:cNvSpPr>
          <p:nvPr>
            <p:ph idx="1"/>
          </p:nvPr>
        </p:nvSpPr>
        <p:spPr/>
        <p:txBody>
          <a:bodyPr/>
          <a:lstStyle/>
          <a:p>
            <a:r>
              <a:rPr lang="hr-HR" altLang="sr-Latn-RS" dirty="0" smtClean="0"/>
              <a:t>U 18. stoljeću lake se postrojbe koriste kao odgovor na potrebu za specijalizacijom unutar vojnoga sustava</a:t>
            </a:r>
          </a:p>
          <a:p>
            <a:r>
              <a:rPr lang="hr-HR" altLang="sr-Latn-RS" dirty="0" smtClean="0"/>
              <a:t>Lakih postrojbi bilo je u većini vojski 18. stoljeća – u Sedmogodišnjemu ratu na taj način su se istaknuli Francuzi, Prusi i Rusi; do Francuske revolucije u upotrebi lakih postrojbi je prednjačila habsburška </a:t>
            </a:r>
            <a:r>
              <a:rPr lang="hr-HR" altLang="sr-Latn-RS" dirty="0" smtClean="0"/>
              <a:t>vojska.</a:t>
            </a:r>
            <a:endParaRPr lang="hr-HR" altLang="sr-Latn-RS" dirty="0" smtClean="0"/>
          </a:p>
        </p:txBody>
      </p:sp>
    </p:spTree>
    <p:extLst>
      <p:ext uri="{BB962C8B-B14F-4D97-AF65-F5344CB8AC3E}">
        <p14:creationId xmlns:p14="http://schemas.microsoft.com/office/powerpoint/2010/main" val="120265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sr-Latn-RS" altLang="sr-Latn-RS" dirty="0" smtClean="0"/>
              <a:t>korisnost</a:t>
            </a:r>
            <a:endParaRPr lang="sr-Latn-RS" altLang="sr-Latn-RS" dirty="0" smtClean="0"/>
          </a:p>
        </p:txBody>
      </p:sp>
      <p:sp>
        <p:nvSpPr>
          <p:cNvPr id="25603" name="Rectangle 3"/>
          <p:cNvSpPr>
            <a:spLocks noGrp="1" noChangeArrowheads="1"/>
          </p:cNvSpPr>
          <p:nvPr>
            <p:ph idx="1"/>
          </p:nvPr>
        </p:nvSpPr>
        <p:spPr/>
        <p:txBody>
          <a:bodyPr rtlCol="0">
            <a:normAutofit lnSpcReduction="10000"/>
          </a:bodyPr>
          <a:lstStyle/>
          <a:p>
            <a:pPr marL="342906" indent="-342906" defTabSz="457207">
              <a:lnSpc>
                <a:spcPct val="80000"/>
              </a:lnSpc>
              <a:buClr>
                <a:schemeClr val="bg2">
                  <a:lumMod val="40000"/>
                  <a:lumOff val="60000"/>
                </a:schemeClr>
              </a:buClr>
              <a:buFont typeface="Wingdings 3" charset="2"/>
              <a:buChar char=""/>
              <a:defRPr/>
            </a:pPr>
            <a:r>
              <a:rPr lang="hr-HR" altLang="sr-Latn-RS" sz="2400" dirty="0"/>
              <a:t>Smatralo se da su krajišnici na prostoru Hrvatsko-slavonske vojne krajine “prirodno” ovladali taktikom maloga rata; na srednjoeuropskom području su prvi puta bili korišteni u Prvom šleskom </a:t>
            </a:r>
            <a:r>
              <a:rPr lang="hr-HR" altLang="sr-Latn-RS" sz="2400" dirty="0" smtClean="0"/>
              <a:t>ratu.</a:t>
            </a:r>
            <a:endParaRPr lang="hr-HR" altLang="sr-Latn-RS" sz="2400" dirty="0"/>
          </a:p>
          <a:p>
            <a:pPr marL="342906" indent="-342906" defTabSz="457207">
              <a:lnSpc>
                <a:spcPct val="80000"/>
              </a:lnSpc>
              <a:buClr>
                <a:schemeClr val="bg2">
                  <a:lumMod val="40000"/>
                  <a:lumOff val="60000"/>
                </a:schemeClr>
              </a:buClr>
              <a:buFont typeface="Wingdings 3" charset="2"/>
              <a:buChar char=""/>
              <a:defRPr/>
            </a:pPr>
            <a:r>
              <a:rPr lang="hr-HR" altLang="sr-Latn-RS" sz="2400" dirty="0"/>
              <a:t>Iz rata 1745. ostala je primjedba princa Ferdinanda von </a:t>
            </a:r>
            <a:r>
              <a:rPr lang="hr-HR" altLang="sr-Latn-RS" sz="2400" dirty="0" err="1"/>
              <a:t>Braunschweig</a:t>
            </a:r>
            <a:r>
              <a:rPr lang="hr-HR" altLang="sr-Latn-RS" sz="2400" dirty="0"/>
              <a:t> o austrijskim lakim postrojbama. On je opisao specifičan način na koji su se borili, ali je </a:t>
            </a:r>
            <a:r>
              <a:rPr lang="hr-HR" altLang="sr-Latn-RS" sz="2400" dirty="0" smtClean="0"/>
              <a:t>istaknuo – tako ističe </a:t>
            </a:r>
            <a:r>
              <a:rPr lang="hr-HR" altLang="sr-Latn-RS" sz="2400" dirty="0" err="1" smtClean="0"/>
              <a:t>Kunisch</a:t>
            </a:r>
            <a:r>
              <a:rPr lang="hr-HR" altLang="sr-Latn-RS" sz="2400" dirty="0" smtClean="0"/>
              <a:t> -  </a:t>
            </a:r>
            <a:r>
              <a:rPr lang="hr-HR" altLang="sr-Latn-RS" sz="2400" dirty="0"/>
              <a:t>ono moralno ogorčenje koje je i njemu – kao i mnogim njegovim suvremenicima – zaklanjalo pogled na tu vrstu vojnika: „Oni su nam, sa svojim kremenjačama ranili dvojicu ljudi, pri čemu se uvijek kao kradljivci i razbojnici skrivaju iza drveća i nikad se ne pokazuju na otvorenom polju, kao što to dolikuje pravom vojniku.“ – već tada se oblikuje crno-bijela “slika” o </a:t>
            </a:r>
            <a:r>
              <a:rPr lang="hr-HR" altLang="sr-Latn-RS" sz="2400" dirty="0" smtClean="0"/>
              <a:t>krajišnicima.</a:t>
            </a:r>
            <a:endParaRPr lang="hr-HR" altLang="sr-Latn-RS" sz="2400" dirty="0"/>
          </a:p>
        </p:txBody>
      </p:sp>
    </p:spTree>
    <p:extLst>
      <p:ext uri="{BB962C8B-B14F-4D97-AF65-F5344CB8AC3E}">
        <p14:creationId xmlns:p14="http://schemas.microsoft.com/office/powerpoint/2010/main" val="911651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sr-Latn-RS" altLang="sr-Latn-RS" dirty="0" smtClean="0"/>
              <a:t>„Vaterlandsliebe“</a:t>
            </a:r>
            <a:endParaRPr lang="sr-Latn-RS" altLang="sr-Latn-RS" dirty="0" smtClean="0"/>
          </a:p>
        </p:txBody>
      </p:sp>
      <p:sp>
        <p:nvSpPr>
          <p:cNvPr id="19459" name="Rectangle 3"/>
          <p:cNvSpPr>
            <a:spLocks noGrp="1" noChangeArrowheads="1"/>
          </p:cNvSpPr>
          <p:nvPr>
            <p:ph idx="1"/>
          </p:nvPr>
        </p:nvSpPr>
        <p:spPr/>
        <p:txBody>
          <a:bodyPr/>
          <a:lstStyle/>
          <a:p>
            <a:r>
              <a:rPr lang="hr-HR" altLang="sr-Latn-RS" smtClean="0"/>
              <a:t>Osim toga, krajiške su postrojbe (</a:t>
            </a:r>
            <a:r>
              <a:rPr lang="hr-HR" altLang="sr-Latn-RS" i="1" smtClean="0"/>
              <a:t>Kroaten</a:t>
            </a:r>
            <a:r>
              <a:rPr lang="hr-HR" altLang="sr-Latn-RS" smtClean="0"/>
              <a:t>) pokazivale unutrašnju povezanost koju je još 1736. prepoznao princ Joseph Friedrich von Sachsen-Hildburghausen. Pisao je da su se oni: „više iz ljubavi prema domovini (</a:t>
            </a:r>
            <a:r>
              <a:rPr lang="hr-HR" altLang="sr-Latn-RS" i="1" smtClean="0"/>
              <a:t>Vaterlandsliebe</a:t>
            </a:r>
            <a:r>
              <a:rPr lang="hr-HR" altLang="sr-Latn-RS" smtClean="0"/>
              <a:t>) nego zbog straha osjećali obveznima prema svojoj zastavi.“</a:t>
            </a:r>
          </a:p>
        </p:txBody>
      </p:sp>
    </p:spTree>
    <p:extLst>
      <p:ext uri="{BB962C8B-B14F-4D97-AF65-F5344CB8AC3E}">
        <p14:creationId xmlns:p14="http://schemas.microsoft.com/office/powerpoint/2010/main" val="2440492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sr-Latn-RS" altLang="sr-Latn-RS" dirty="0" smtClean="0"/>
              <a:t>O krajišnicima</a:t>
            </a:r>
            <a:endParaRPr lang="sr-Latn-RS" altLang="sr-Latn-RS" dirty="0" smtClean="0"/>
          </a:p>
        </p:txBody>
      </p:sp>
      <p:sp>
        <p:nvSpPr>
          <p:cNvPr id="27651" name="Rectangle 3"/>
          <p:cNvSpPr>
            <a:spLocks noGrp="1" noChangeArrowheads="1"/>
          </p:cNvSpPr>
          <p:nvPr>
            <p:ph idx="1"/>
          </p:nvPr>
        </p:nvSpPr>
        <p:spPr/>
        <p:txBody>
          <a:bodyPr rtlCol="0">
            <a:normAutofit/>
          </a:bodyPr>
          <a:lstStyle/>
          <a:p>
            <a:pPr marL="342906" indent="-342906" defTabSz="457207">
              <a:lnSpc>
                <a:spcPct val="90000"/>
              </a:lnSpc>
              <a:buClr>
                <a:schemeClr val="bg2">
                  <a:lumMod val="40000"/>
                  <a:lumOff val="60000"/>
                </a:schemeClr>
              </a:buClr>
              <a:buFont typeface="Wingdings 3" charset="2"/>
              <a:buChar char=""/>
              <a:defRPr/>
            </a:pPr>
            <a:r>
              <a:rPr lang="hr-HR" altLang="sr-Latn-RS" sz="2400"/>
              <a:t>U izvješću iz 1780. on o njima govori kao o narodu koji raste bez njege i kulture, „dobroćudan i divlji“, ali istodobno praznovjeran i pun entuzijazma za vojnu čast, upoznat s opasnostima borbe i vođen željom za pljačkom; nepokolebljivo stoje uz svoje običaje i time su nerazrješivo vezani uz svoju domovinu; vjerni; teže ispuniti zadanu riječ; od prirode su stvoreni kao neustrašivi i otvoreni; no nepovjerljivi i neposlušni; istodobno sposobi za vjernost i pokornost i navikli na bune. Otvoreno je rekao: „Tako mi se čini da su Hrvati, sa svim svojim manama i u sutonu barbara, još uvijek jedini pravi ideal vojnika.“</a:t>
            </a:r>
          </a:p>
        </p:txBody>
      </p:sp>
    </p:spTree>
    <p:extLst>
      <p:ext uri="{BB962C8B-B14F-4D97-AF65-F5344CB8AC3E}">
        <p14:creationId xmlns:p14="http://schemas.microsoft.com/office/powerpoint/2010/main" val="88031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sr-Latn-RS" altLang="sr-Latn-RS" dirty="0" smtClean="0"/>
              <a:t>uspjeh</a:t>
            </a:r>
            <a:endParaRPr lang="sr-Latn-RS" altLang="sr-Latn-RS" dirty="0" smtClean="0"/>
          </a:p>
        </p:txBody>
      </p:sp>
      <p:sp>
        <p:nvSpPr>
          <p:cNvPr id="28675" name="Rectangle 3"/>
          <p:cNvSpPr>
            <a:spLocks noGrp="1" noChangeArrowheads="1"/>
          </p:cNvSpPr>
          <p:nvPr>
            <p:ph idx="1"/>
          </p:nvPr>
        </p:nvSpPr>
        <p:spPr/>
        <p:txBody>
          <a:bodyPr rtlCol="0">
            <a:normAutofit/>
          </a:bodyPr>
          <a:lstStyle/>
          <a:p>
            <a:pPr marL="342906" indent="-342906" defTabSz="457207">
              <a:lnSpc>
                <a:spcPct val="90000"/>
              </a:lnSpc>
              <a:buClr>
                <a:schemeClr val="bg2">
                  <a:lumMod val="40000"/>
                  <a:lumOff val="60000"/>
                </a:schemeClr>
              </a:buClr>
              <a:buFont typeface="Wingdings 3" charset="2"/>
              <a:buChar char=""/>
              <a:defRPr/>
            </a:pPr>
            <a:r>
              <a:rPr lang="hr-HR" altLang="sr-Latn-RS" sz="2400" dirty="0"/>
              <a:t>Za razliku od ostalih postrojbi gdje je dezertiranje bilo uobičajena pojava, iz krajiških se postrojbi dezertiralo u mnogo manjoj mjeri – što se pripisivalo njihovom nacionalnom ponosu (tako Hildburghausen, „bis zur Schwärmerei getriebenen Nationalstolz“) – što je bilo tim važnije jer su sačinjavali frajkore koje se zbog njihovoga rasutog načina ratovanja, moglo nadgledati u još manjoj mjeri nego koncentrirane linijske postrojbe.</a:t>
            </a:r>
          </a:p>
          <a:p>
            <a:pPr marL="342906" indent="-342906" defTabSz="457207">
              <a:lnSpc>
                <a:spcPct val="90000"/>
              </a:lnSpc>
              <a:buClr>
                <a:schemeClr val="bg2">
                  <a:lumMod val="40000"/>
                  <a:lumOff val="60000"/>
                </a:schemeClr>
              </a:buClr>
              <a:buFont typeface="Wingdings 3" charset="2"/>
              <a:buChar char=""/>
              <a:defRPr/>
            </a:pPr>
            <a:r>
              <a:rPr lang="hr-HR" altLang="sr-Latn-RS" sz="2400" dirty="0"/>
              <a:t>U tom kontekstu je razumljiv je izvanredan položaj koji su Hrvati imali kad je riječ ne samo o lakonaoružanim postrojbama nego vojsci općenito u 18. stoljeću.</a:t>
            </a:r>
          </a:p>
        </p:txBody>
      </p:sp>
    </p:spTree>
    <p:extLst>
      <p:ext uri="{BB962C8B-B14F-4D97-AF65-F5344CB8AC3E}">
        <p14:creationId xmlns:p14="http://schemas.microsoft.com/office/powerpoint/2010/main" val="2265217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sr-Latn-RS" altLang="sr-Latn-RS" dirty="0" smtClean="0"/>
              <a:t>proturječje</a:t>
            </a:r>
            <a:endParaRPr lang="sr-Latn-RS" altLang="sr-Latn-RS" dirty="0" smtClean="0"/>
          </a:p>
        </p:txBody>
      </p:sp>
      <p:sp>
        <p:nvSpPr>
          <p:cNvPr id="29699" name="Rectangle 3"/>
          <p:cNvSpPr>
            <a:spLocks noGrp="1" noChangeArrowheads="1"/>
          </p:cNvSpPr>
          <p:nvPr>
            <p:ph idx="1"/>
          </p:nvPr>
        </p:nvSpPr>
        <p:spPr/>
        <p:txBody>
          <a:bodyPr rtlCol="0">
            <a:normAutofit/>
          </a:bodyPr>
          <a:lstStyle/>
          <a:p>
            <a:pPr marL="342906" indent="-342906" defTabSz="457207">
              <a:lnSpc>
                <a:spcPct val="80000"/>
              </a:lnSpc>
              <a:buClr>
                <a:schemeClr val="bg2">
                  <a:lumMod val="40000"/>
                  <a:lumOff val="60000"/>
                </a:schemeClr>
              </a:buClr>
              <a:buFont typeface="Wingdings 3" charset="2"/>
              <a:buChar char=""/>
              <a:defRPr/>
            </a:pPr>
            <a:r>
              <a:rPr lang="hr-HR" altLang="sr-Latn-RS" sz="2800" dirty="0" smtClean="0"/>
              <a:t>Postojalo je proturječje </a:t>
            </a:r>
            <a:r>
              <a:rPr lang="hr-HR" altLang="sr-Latn-RS" sz="2800" dirty="0"/>
              <a:t>između sve većeg korištenja lakih postrojbi i činjenice da su bile držane podalje od „klasičnih disciplina vođenja rata“ – </a:t>
            </a:r>
            <a:r>
              <a:rPr lang="hr-HR" altLang="sr-Latn-RS" sz="2800" dirty="0" smtClean="0"/>
              <a:t>može se postaviti pitanje zašto je tomu bilo tako.</a:t>
            </a:r>
            <a:endParaRPr lang="hr-HR" altLang="sr-Latn-RS" sz="2800" dirty="0"/>
          </a:p>
          <a:p>
            <a:pPr marL="342906" indent="-342906" defTabSz="457207">
              <a:lnSpc>
                <a:spcPct val="80000"/>
              </a:lnSpc>
              <a:buClr>
                <a:schemeClr val="bg2">
                  <a:lumMod val="40000"/>
                  <a:lumOff val="60000"/>
                </a:schemeClr>
              </a:buClr>
              <a:buFont typeface="Wingdings 3" charset="2"/>
              <a:buChar char=""/>
              <a:defRPr/>
            </a:pPr>
            <a:r>
              <a:rPr lang="hr-HR" altLang="sr-Latn-RS" sz="2800" dirty="0" smtClean="0"/>
              <a:t>Teoretičari </a:t>
            </a:r>
            <a:r>
              <a:rPr lang="hr-HR" altLang="sr-Latn-RS" sz="2800" dirty="0"/>
              <a:t>su prvi shvatili proturječje između važnosti i uspješnosti maloga rata i s druge strane, načina na koji se na njega gledalo u visokim vojnim krugovima, </a:t>
            </a:r>
            <a:r>
              <a:rPr lang="hr-HR" altLang="sr-Latn-RS" sz="2800" dirty="0" smtClean="0"/>
              <a:t>premda nisu mogli shvatiti bit ovog problema. </a:t>
            </a:r>
            <a:endParaRPr lang="hr-HR" altLang="sr-Latn-RS" sz="2800" dirty="0"/>
          </a:p>
        </p:txBody>
      </p:sp>
    </p:spTree>
    <p:extLst>
      <p:ext uri="{BB962C8B-B14F-4D97-AF65-F5344CB8AC3E}">
        <p14:creationId xmlns:p14="http://schemas.microsoft.com/office/powerpoint/2010/main" val="2485318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sr-Latn-RS" altLang="sr-Latn-RS" dirty="0" smtClean="0"/>
              <a:t>uzroci</a:t>
            </a:r>
            <a:endParaRPr lang="sr-Latn-RS" altLang="sr-Latn-RS" dirty="0" smtClean="0"/>
          </a:p>
        </p:txBody>
      </p:sp>
      <p:sp>
        <p:nvSpPr>
          <p:cNvPr id="30723" name="Rectangle 3"/>
          <p:cNvSpPr>
            <a:spLocks noGrp="1" noChangeArrowheads="1"/>
          </p:cNvSpPr>
          <p:nvPr>
            <p:ph idx="1"/>
          </p:nvPr>
        </p:nvSpPr>
        <p:spPr/>
        <p:txBody>
          <a:bodyPr rtlCol="0">
            <a:normAutofit/>
          </a:bodyPr>
          <a:lstStyle/>
          <a:p>
            <a:pPr marL="342906" indent="-342906" defTabSz="457207">
              <a:lnSpc>
                <a:spcPct val="90000"/>
              </a:lnSpc>
              <a:buClr>
                <a:schemeClr val="bg2">
                  <a:lumMod val="40000"/>
                  <a:lumOff val="60000"/>
                </a:schemeClr>
              </a:buClr>
              <a:buFont typeface="Wingdings 3" charset="2"/>
              <a:buChar char=""/>
              <a:defRPr/>
            </a:pPr>
            <a:r>
              <a:rPr lang="hr-HR" altLang="sr-Latn-RS" sz="2800" dirty="0"/>
              <a:t>Pljačkanje je bilo prihvaćeno kao način opskrbe, osobito lakih postrojbi, u vrijeme apsolutizma no istodobno je smatrano ponašanjem koje je vrijedno prezira i gnušanja.</a:t>
            </a:r>
          </a:p>
          <a:p>
            <a:pPr marL="342906" indent="-342906" defTabSz="457207">
              <a:lnSpc>
                <a:spcPct val="90000"/>
              </a:lnSpc>
              <a:buClr>
                <a:schemeClr val="bg2">
                  <a:lumMod val="40000"/>
                  <a:lumOff val="60000"/>
                </a:schemeClr>
              </a:buClr>
              <a:buFont typeface="Wingdings 3" charset="2"/>
              <a:buChar char=""/>
              <a:defRPr/>
            </a:pPr>
            <a:r>
              <a:rPr lang="hr-HR" altLang="sr-Latn-RS" sz="2800" dirty="0"/>
              <a:t>Istodobno se težilo za „etičkom stilizacijom rata“ (</a:t>
            </a:r>
            <a:r>
              <a:rPr lang="hr-HR" altLang="sr-Latn-RS" sz="2800" dirty="0" err="1"/>
              <a:t>Fritz</a:t>
            </a:r>
            <a:r>
              <a:rPr lang="hr-HR" altLang="sr-Latn-RS" sz="2800" dirty="0"/>
              <a:t> Wagner) – u tom smislu ponašanje lakih postrojbi nije moglo biti doživljeno nikako drukčije nego kao barbarsko – a element koji suvremenici nisu uvidjeli je: da su oni samo koristeći specifičan način borbe ispunjavali svoju </a:t>
            </a:r>
            <a:r>
              <a:rPr lang="hr-HR" altLang="sr-Latn-RS" sz="2800" dirty="0" smtClean="0"/>
              <a:t>zadaću.</a:t>
            </a:r>
            <a:endParaRPr lang="hr-HR" altLang="sr-Latn-RS" sz="2800" dirty="0"/>
          </a:p>
        </p:txBody>
      </p:sp>
    </p:spTree>
    <p:extLst>
      <p:ext uri="{BB962C8B-B14F-4D97-AF65-F5344CB8AC3E}">
        <p14:creationId xmlns:p14="http://schemas.microsoft.com/office/powerpoint/2010/main" val="858934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hr-HR" altLang="sr-Latn-RS" smtClean="0"/>
              <a:t>Društvene reperkusije</a:t>
            </a:r>
          </a:p>
        </p:txBody>
      </p:sp>
      <p:sp>
        <p:nvSpPr>
          <p:cNvPr id="12291" name="Rectangle 3"/>
          <p:cNvSpPr>
            <a:spLocks noGrp="1" noChangeArrowheads="1"/>
          </p:cNvSpPr>
          <p:nvPr>
            <p:ph idx="1"/>
          </p:nvPr>
        </p:nvSpPr>
        <p:spPr/>
        <p:txBody>
          <a:bodyPr rtlCol="0">
            <a:normAutofit fontScale="92500" lnSpcReduction="10000"/>
          </a:bodyPr>
          <a:lstStyle/>
          <a:p>
            <a:pPr marL="342906" indent="-342906" defTabSz="457207">
              <a:buClr>
                <a:schemeClr val="bg2">
                  <a:lumMod val="40000"/>
                  <a:lumOff val="60000"/>
                </a:schemeClr>
              </a:buClr>
              <a:buFont typeface="Wingdings 3" charset="2"/>
              <a:buChar char=""/>
              <a:defRPr/>
            </a:pPr>
            <a:r>
              <a:rPr lang="hr-HR" altLang="sr-Latn-RS" sz="2800" dirty="0"/>
              <a:t>Otvaraju se mogućnosti za napredovanje u vojnoj hijerarhiji časnika koji su građanskoga podrijetla ili potječu iz nižega plemstva – jer je služba u lakom pješaštvu manje atraktivna te nije interesantna za visoko plemstvo koje ima gotovo ekskluzivno pravo na vojnu službu – takav primjer predstavlja general </a:t>
            </a:r>
            <a:r>
              <a:rPr lang="hr-HR" altLang="sr-Latn-RS" sz="2800" dirty="0" err="1"/>
              <a:t>Loudon</a:t>
            </a:r>
            <a:r>
              <a:rPr lang="hr-HR" altLang="sr-Latn-RS" sz="2800" dirty="0"/>
              <a:t> – područje socijalne mobilnosti predstavljali su rodovi artiljerije i </a:t>
            </a:r>
            <a:r>
              <a:rPr lang="hr-HR" altLang="sr-Latn-RS" sz="2800" dirty="0" err="1"/>
              <a:t>inžinjerije</a:t>
            </a:r>
            <a:r>
              <a:rPr lang="hr-HR" altLang="sr-Latn-RS" sz="2800" dirty="0"/>
              <a:t> – ovdje se stvarala “profesionalna elita” (</a:t>
            </a:r>
            <a:r>
              <a:rPr lang="hr-HR" altLang="sr-Latn-RS" sz="2800" dirty="0" err="1"/>
              <a:t>Berufselite</a:t>
            </a:r>
            <a:r>
              <a:rPr lang="hr-HR" altLang="sr-Latn-RS" sz="2800" dirty="0" smtClean="0"/>
              <a:t>).</a:t>
            </a:r>
            <a:endParaRPr lang="hr-HR" altLang="sr-Latn-RS" sz="2800" dirty="0"/>
          </a:p>
        </p:txBody>
      </p:sp>
    </p:spTree>
    <p:extLst>
      <p:ext uri="{BB962C8B-B14F-4D97-AF65-F5344CB8AC3E}">
        <p14:creationId xmlns:p14="http://schemas.microsoft.com/office/powerpoint/2010/main" val="3181793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hr-HR" altLang="sr-Latn-RS" smtClean="0"/>
              <a:t>Promjena stanovišta</a:t>
            </a:r>
          </a:p>
        </p:txBody>
      </p:sp>
      <p:sp>
        <p:nvSpPr>
          <p:cNvPr id="17411" name="Rectangle 3"/>
          <p:cNvSpPr>
            <a:spLocks noGrp="1" noChangeArrowheads="1"/>
          </p:cNvSpPr>
          <p:nvPr>
            <p:ph idx="1"/>
          </p:nvPr>
        </p:nvSpPr>
        <p:spPr/>
        <p:txBody>
          <a:bodyPr rtlCol="0">
            <a:normAutofit fontScale="92500" lnSpcReduction="20000"/>
          </a:bodyPr>
          <a:lstStyle/>
          <a:p>
            <a:pPr marL="342906" indent="-342906" defTabSz="457207">
              <a:buClr>
                <a:schemeClr val="bg2">
                  <a:lumMod val="40000"/>
                  <a:lumOff val="60000"/>
                </a:schemeClr>
              </a:buClr>
              <a:buFont typeface="Wingdings 3" charset="2"/>
              <a:buChar char=""/>
              <a:defRPr/>
            </a:pPr>
            <a:r>
              <a:rPr lang="hr-HR" altLang="sr-Latn-RS" sz="2800" dirty="0"/>
              <a:t>Francuska revolucija – predstavljala je epohalnu promjenu – ideja o jedinstvu države i naroda uzrokovala je promjenu percepcije, a rat se počeo doživljavati kao obveza svih podanika, a ne samo </a:t>
            </a:r>
            <a:r>
              <a:rPr lang="hr-HR" altLang="sr-Latn-RS" sz="2800" dirty="0" smtClean="0"/>
              <a:t>plemstva.</a:t>
            </a:r>
            <a:endParaRPr lang="hr-HR" altLang="sr-Latn-RS" sz="2800" dirty="0"/>
          </a:p>
          <a:p>
            <a:pPr marL="342906" indent="-342906" defTabSz="457207">
              <a:buClr>
                <a:schemeClr val="bg2">
                  <a:lumMod val="40000"/>
                  <a:lumOff val="60000"/>
                </a:schemeClr>
              </a:buClr>
              <a:buFont typeface="Wingdings 3" charset="2"/>
              <a:buChar char=""/>
              <a:defRPr/>
            </a:pPr>
            <a:r>
              <a:rPr lang="hr-HR" altLang="sr-Latn-RS" sz="2800" dirty="0"/>
              <a:t>Utjecala je na promjenu odnosa prema malome ratu – revolucionarna vojska sastojala se od vojnika koji su bili slabo ili nikako uvježbavani, ali su taj nedostatak nadomještali izrazitom motiviranošću, patriotskim </a:t>
            </a:r>
            <a:r>
              <a:rPr lang="hr-HR" altLang="sr-Latn-RS" sz="2800" dirty="0" smtClean="0"/>
              <a:t>zanosom.</a:t>
            </a:r>
          </a:p>
          <a:p>
            <a:pPr marL="0" indent="0" defTabSz="457207">
              <a:buClr>
                <a:schemeClr val="bg2">
                  <a:lumMod val="40000"/>
                  <a:lumOff val="60000"/>
                </a:schemeClr>
              </a:buClr>
              <a:buNone/>
              <a:defRPr/>
            </a:pPr>
            <a:endParaRPr lang="hr-HR" altLang="sr-Latn-RS" sz="2800" dirty="0" smtClean="0"/>
          </a:p>
          <a:p>
            <a:pPr marL="0" indent="0" defTabSz="457207">
              <a:buClr>
                <a:schemeClr val="bg2">
                  <a:lumMod val="40000"/>
                  <a:lumOff val="60000"/>
                </a:schemeClr>
              </a:buClr>
              <a:buNone/>
              <a:defRPr/>
            </a:pPr>
            <a:endParaRPr lang="hr-HR" altLang="sr-Latn-RS" sz="2800" dirty="0"/>
          </a:p>
        </p:txBody>
      </p:sp>
    </p:spTree>
    <p:extLst>
      <p:ext uri="{BB962C8B-B14F-4D97-AF65-F5344CB8AC3E}">
        <p14:creationId xmlns:p14="http://schemas.microsoft.com/office/powerpoint/2010/main" val="225633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Buna u Mađarskoj</a:t>
            </a:r>
            <a:endParaRPr lang="hr-HR" dirty="0"/>
          </a:p>
        </p:txBody>
      </p:sp>
      <p:sp>
        <p:nvSpPr>
          <p:cNvPr id="3" name="Content Placeholder 2"/>
          <p:cNvSpPr>
            <a:spLocks noGrp="1"/>
          </p:cNvSpPr>
          <p:nvPr>
            <p:ph idx="1"/>
          </p:nvPr>
        </p:nvSpPr>
        <p:spPr/>
        <p:txBody>
          <a:bodyPr>
            <a:normAutofit fontScale="92500"/>
          </a:bodyPr>
          <a:lstStyle/>
          <a:p>
            <a:r>
              <a:rPr lang="hr-HR" dirty="0" smtClean="0"/>
              <a:t>Ugarski su staleži zadržali </a:t>
            </a:r>
            <a:r>
              <a:rPr lang="hr-HR" dirty="0" smtClean="0"/>
              <a:t>samostalnost, </a:t>
            </a:r>
            <a:r>
              <a:rPr lang="hr-HR" dirty="0" smtClean="0"/>
              <a:t>posebno u određivanju visine poreza kao i u novačenju </a:t>
            </a:r>
            <a:r>
              <a:rPr lang="hr-HR" dirty="0" smtClean="0"/>
              <a:t>vojske – što su bile ključne domene kad je riječ o očuvanju njihove moći prema vladaru.</a:t>
            </a:r>
            <a:endParaRPr lang="hr-HR" dirty="0" smtClean="0"/>
          </a:p>
          <a:p>
            <a:r>
              <a:rPr lang="hr-HR" dirty="0" smtClean="0"/>
              <a:t>U Mađarskoj je je 1703. izbila buna kojoj je na čelu bio Franjo II. </a:t>
            </a:r>
            <a:r>
              <a:rPr lang="hr-HR" dirty="0" err="1" smtClean="0"/>
              <a:t>R</a:t>
            </a:r>
            <a:r>
              <a:rPr lang="hr-HR" dirty="0" err="1" smtClean="0">
                <a:latin typeface="Rockwell" panose="02060603020205020403" pitchFamily="18" charset="0"/>
              </a:rPr>
              <a:t>ákóczy</a:t>
            </a:r>
            <a:r>
              <a:rPr lang="hr-HR" dirty="0" smtClean="0">
                <a:latin typeface="Rockwell" panose="02060603020205020403" pitchFamily="18" charset="0"/>
              </a:rPr>
              <a:t>. Bio je izabran za erdeljskoga kneza te je s ostalim pobunjenim plemstvom 1707. godine zbacio Habsburgovce, a bavarskom knezu izborniku Karlu Albertu ponudio ugarsku krunu. Hrvatsko se plemstvo nije htjelo pridružiti ovoj pobuni protiv vladarske kuće Habsburg.</a:t>
            </a:r>
          </a:p>
          <a:p>
            <a:r>
              <a:rPr lang="hr-HR" dirty="0" smtClean="0">
                <a:latin typeface="Rockwell" panose="02060603020205020403" pitchFamily="18" charset="0"/>
              </a:rPr>
              <a:t>Buna se ipak postupno smirivala te je sklopljen mir kojim je pobunjenicima dana amnestija.</a:t>
            </a:r>
            <a:endParaRPr lang="hr-HR" dirty="0"/>
          </a:p>
        </p:txBody>
      </p:sp>
    </p:spTree>
    <p:extLst>
      <p:ext uri="{BB962C8B-B14F-4D97-AF65-F5344CB8AC3E}">
        <p14:creationId xmlns:p14="http://schemas.microsoft.com/office/powerpoint/2010/main" val="2198238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hr-HR" altLang="sr-Latn-RS" dirty="0" smtClean="0"/>
              <a:t>zaključno</a:t>
            </a:r>
            <a:endParaRPr lang="hr-HR" altLang="sr-Latn-RS" dirty="0" smtClean="0"/>
          </a:p>
        </p:txBody>
      </p:sp>
      <p:sp>
        <p:nvSpPr>
          <p:cNvPr id="26627" name="Rectangle 3"/>
          <p:cNvSpPr>
            <a:spLocks noGrp="1" noChangeArrowheads="1"/>
          </p:cNvSpPr>
          <p:nvPr>
            <p:ph idx="1"/>
          </p:nvPr>
        </p:nvSpPr>
        <p:spPr/>
        <p:txBody>
          <a:bodyPr/>
          <a:lstStyle/>
          <a:p>
            <a:r>
              <a:rPr lang="hr-HR" altLang="sr-Latn-RS" dirty="0" smtClean="0"/>
              <a:t>Čarkanja na granici – mogu biti, ali ne moraju dio velikoga </a:t>
            </a:r>
            <a:r>
              <a:rPr lang="hr-HR" altLang="sr-Latn-RS" dirty="0" smtClean="0"/>
              <a:t>rata.</a:t>
            </a:r>
            <a:endParaRPr lang="hr-HR" altLang="sr-Latn-RS" dirty="0" smtClean="0"/>
          </a:p>
          <a:p>
            <a:r>
              <a:rPr lang="hr-HR" altLang="sr-Latn-RS" dirty="0" smtClean="0"/>
              <a:t>Imaju vojnu </a:t>
            </a:r>
            <a:r>
              <a:rPr lang="hr-HR" altLang="sr-Latn-RS" dirty="0" smtClean="0"/>
              <a:t>i ekonomska </a:t>
            </a:r>
            <a:r>
              <a:rPr lang="hr-HR" altLang="sr-Latn-RS" dirty="0" smtClean="0"/>
              <a:t>funkciju: “pljačkaška </a:t>
            </a:r>
            <a:r>
              <a:rPr lang="hr-HR" altLang="sr-Latn-RS" dirty="0" smtClean="0"/>
              <a:t>privreda”; “ekonomija pljačke</a:t>
            </a:r>
            <a:r>
              <a:rPr lang="hr-HR" altLang="sr-Latn-RS" dirty="0" smtClean="0"/>
              <a:t>” (kakva je u Krajini).</a:t>
            </a:r>
            <a:endParaRPr lang="hr-HR" altLang="sr-Latn-RS" dirty="0" smtClean="0"/>
          </a:p>
          <a:p>
            <a:r>
              <a:rPr lang="hr-HR" altLang="sr-Latn-RS" dirty="0" smtClean="0"/>
              <a:t>Prva polovica 17. st. – prema </a:t>
            </a:r>
            <a:r>
              <a:rPr lang="hr-HR" altLang="sr-Latn-RS" dirty="0" err="1" smtClean="0"/>
              <a:t>Lopašiću</a:t>
            </a:r>
            <a:r>
              <a:rPr lang="hr-HR" altLang="sr-Latn-RS" dirty="0" smtClean="0"/>
              <a:t> </a:t>
            </a:r>
            <a:r>
              <a:rPr lang="hr-HR" altLang="sr-Latn-RS" dirty="0" smtClean="0"/>
              <a:t>- je </a:t>
            </a:r>
            <a:r>
              <a:rPr lang="hr-HR" altLang="sr-Latn-RS" dirty="0" smtClean="0"/>
              <a:t>„zlatno doba” maloga rata u </a:t>
            </a:r>
            <a:r>
              <a:rPr lang="hr-HR" altLang="sr-Latn-RS" dirty="0" smtClean="0"/>
              <a:t>Krajini. Nakon sklapanja mira u Srijemskim Karlovcima sve se mijenja jer je granica sada točno definirana i Habsburgovci više ne dozvoljavaju „mali rat” na granici, ali sposobnosti krajišnika stečene na taj način počinju, iz gore navedenih razloga, uvelike koristiti na srednjoeuropskim bojištima u ratovima koji su uslijedili.</a:t>
            </a:r>
            <a:endParaRPr lang="hr-HR" altLang="sr-Latn-RS" dirty="0" smtClean="0"/>
          </a:p>
        </p:txBody>
      </p:sp>
    </p:spTree>
    <p:extLst>
      <p:ext uri="{BB962C8B-B14F-4D97-AF65-F5344CB8AC3E}">
        <p14:creationId xmlns:p14="http://schemas.microsoft.com/office/powerpoint/2010/main" val="617530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Pitanje Nasljeđivanja</a:t>
            </a:r>
            <a:endParaRPr lang="hr-HR" dirty="0"/>
          </a:p>
        </p:txBody>
      </p:sp>
      <p:sp>
        <p:nvSpPr>
          <p:cNvPr id="3" name="Content Placeholder 2"/>
          <p:cNvSpPr>
            <a:spLocks noGrp="1"/>
          </p:cNvSpPr>
          <p:nvPr>
            <p:ph idx="1"/>
          </p:nvPr>
        </p:nvSpPr>
        <p:spPr/>
        <p:txBody>
          <a:bodyPr/>
          <a:lstStyle/>
          <a:p>
            <a:r>
              <a:rPr lang="hr-HR" dirty="0" smtClean="0"/>
              <a:t>Godine 1711. cara Josipa I. na prijestolju je zamijenio Karlo VI. koji nije </a:t>
            </a:r>
            <a:r>
              <a:rPr lang="hr-HR" dirty="0" smtClean="0"/>
              <a:t>imao muških nasljednika pa se to pitanje otvorilo kao središnje pitanje u odnosima između Dvora i staleža.</a:t>
            </a:r>
          </a:p>
          <a:p>
            <a:r>
              <a:rPr lang="hr-HR" dirty="0" smtClean="0"/>
              <a:t>Hrvatsko plemstvo se također pozivalo na svoja staleška prava. Početkom 18. stoljeća između Hrvatskoga i Ugarskoga sabora došlo je do određenih razmimoilaženja koja su odraz činjenice da je Hrvatski sabor sebi želio osigurati čim veću samostalnost.</a:t>
            </a:r>
          </a:p>
          <a:p>
            <a:r>
              <a:rPr lang="hr-HR" dirty="0" smtClean="0"/>
              <a:t>Zemlju koja je na istoku Hrvatske bila oslobođena od Osmanlija, Dvor je dijelio uglavnom stranim plemićkim obiteljima kao što su bili </a:t>
            </a:r>
            <a:r>
              <a:rPr lang="hr-HR" dirty="0" err="1" smtClean="0"/>
              <a:t>Odeskalchi</a:t>
            </a:r>
            <a:r>
              <a:rPr lang="hr-HR" dirty="0" smtClean="0"/>
              <a:t> ili </a:t>
            </a:r>
            <a:r>
              <a:rPr lang="hr-HR" dirty="0" err="1" smtClean="0"/>
              <a:t>Eltz</a:t>
            </a:r>
            <a:r>
              <a:rPr lang="hr-HR" dirty="0" smtClean="0"/>
              <a:t>.</a:t>
            </a:r>
            <a:endParaRPr lang="hr-HR" dirty="0"/>
          </a:p>
        </p:txBody>
      </p:sp>
    </p:spTree>
    <p:extLst>
      <p:ext uri="{BB962C8B-B14F-4D97-AF65-F5344CB8AC3E}">
        <p14:creationId xmlns:p14="http://schemas.microsoft.com/office/powerpoint/2010/main" val="276911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suradnja</a:t>
            </a:r>
            <a:endParaRPr lang="hr-HR" dirty="0"/>
          </a:p>
        </p:txBody>
      </p:sp>
      <p:sp>
        <p:nvSpPr>
          <p:cNvPr id="3" name="Content Placeholder 2"/>
          <p:cNvSpPr>
            <a:spLocks noGrp="1"/>
          </p:cNvSpPr>
          <p:nvPr>
            <p:ph idx="1"/>
          </p:nvPr>
        </p:nvSpPr>
        <p:spPr/>
        <p:txBody>
          <a:bodyPr/>
          <a:lstStyle/>
          <a:p>
            <a:r>
              <a:rPr lang="hr-HR" dirty="0" smtClean="0"/>
              <a:t>Hrvatsko se plemstvo na kraju odlučilo na suradnju s Dvorom.</a:t>
            </a:r>
          </a:p>
          <a:p>
            <a:r>
              <a:rPr lang="hr-HR" dirty="0" smtClean="0"/>
              <a:t>Kada je godine 1712. Karlo VI. na Požunskom saboru bio okrunjen, pritom je izdao krunidbenu </a:t>
            </a:r>
            <a:r>
              <a:rPr lang="hr-HR" dirty="0" err="1" smtClean="0"/>
              <a:t>zavjernicu</a:t>
            </a:r>
            <a:r>
              <a:rPr lang="hr-HR" dirty="0" smtClean="0"/>
              <a:t> u kojoj je Ugarskoj obećao slobodu izbora kralja u slučaju izumrća muške loze Habsburgovaca – zauzvrat Ugarski sabor je prihvatio osnivanje stajaće vojske i porez za njeno izdržavanje.</a:t>
            </a:r>
          </a:p>
          <a:p>
            <a:r>
              <a:rPr lang="hr-HR" dirty="0" smtClean="0"/>
              <a:t>Hrvatsko plemstvo u svojoj politici suradnje s vladarom je prihvatilo Pragmatičku sankciju (kojom se i ženskoj lozi priznaje pravo nasljeđivanja) te je ujedno bilo prvo u Monarhiji koje je to učinilo. Mađari su isto učinili na Požunskom saboru 1723.</a:t>
            </a:r>
            <a:endParaRPr lang="hr-HR" dirty="0"/>
          </a:p>
        </p:txBody>
      </p:sp>
    </p:spTree>
    <p:extLst>
      <p:ext uri="{BB962C8B-B14F-4D97-AF65-F5344CB8AC3E}">
        <p14:creationId xmlns:p14="http://schemas.microsoft.com/office/powerpoint/2010/main" val="5110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Sadržaj i značenje</a:t>
            </a:r>
            <a:endParaRPr lang="hr-HR" dirty="0"/>
          </a:p>
        </p:txBody>
      </p:sp>
      <p:sp>
        <p:nvSpPr>
          <p:cNvPr id="3" name="Content Placeholder 2"/>
          <p:cNvSpPr>
            <a:spLocks noGrp="1"/>
          </p:cNvSpPr>
          <p:nvPr>
            <p:ph idx="1"/>
          </p:nvPr>
        </p:nvSpPr>
        <p:spPr/>
        <p:txBody>
          <a:bodyPr/>
          <a:lstStyle/>
          <a:p>
            <a:r>
              <a:rPr lang="hr-HR" dirty="0" smtClean="0"/>
              <a:t>Na Pragmatičku sankciju kasnije će se često pozivati hrvatsko plemstvo kao na izraz vlastite političke samostalnosti.</a:t>
            </a:r>
          </a:p>
          <a:p>
            <a:r>
              <a:rPr lang="hr-HR" dirty="0" smtClean="0"/>
              <a:t>Hrvatska pragmatička sankcija se sastoji od 3 dijela: u prvom se navode razlozi zbog kojih ju prihvaćaju, a to je izbjegavanje potencijalnoga rata u slučaju da tron ostane bez nasljednika; u drugom dijelu kažu da prihvaćaju i ženskoga člana obitelji koji – i to je bio uvjet - upravlja i austrijskim zemljama, a u trećem dijelu se nalaze njihovi zahtjevi koji su bili usmjereni na vladara.</a:t>
            </a:r>
            <a:endParaRPr lang="hr-HR" dirty="0"/>
          </a:p>
        </p:txBody>
      </p:sp>
    </p:spTree>
    <p:extLst>
      <p:ext uri="{BB962C8B-B14F-4D97-AF65-F5344CB8AC3E}">
        <p14:creationId xmlns:p14="http://schemas.microsoft.com/office/powerpoint/2010/main" val="779897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rasplet</a:t>
            </a:r>
            <a:endParaRPr lang="hr-HR" dirty="0"/>
          </a:p>
        </p:txBody>
      </p:sp>
      <p:sp>
        <p:nvSpPr>
          <p:cNvPr id="3" name="Content Placeholder 2"/>
          <p:cNvSpPr>
            <a:spLocks noGrp="1"/>
          </p:cNvSpPr>
          <p:nvPr>
            <p:ph idx="1"/>
          </p:nvPr>
        </p:nvSpPr>
        <p:spPr/>
        <p:txBody>
          <a:bodyPr>
            <a:normAutofit lnSpcReduction="10000"/>
          </a:bodyPr>
          <a:lstStyle/>
          <a:p>
            <a:r>
              <a:rPr lang="hr-HR" dirty="0" smtClean="0"/>
              <a:t>Kralj je na saborsku adresu odgovorio da priznaje hrvatske prava i povlastice no nije potvrdio Pragmatičku sankciju, a Ugarski ju je sabor, na kraju, ipak prihvatio.</a:t>
            </a:r>
          </a:p>
          <a:p>
            <a:r>
              <a:rPr lang="hr-HR" dirty="0" smtClean="0"/>
              <a:t>U to je vrijeme bilo osnovano i Namjesničko vijeće u Požunu koje je funkcioniralo kao vlada za Ugarsku i Hrvatsku.</a:t>
            </a:r>
          </a:p>
          <a:p>
            <a:r>
              <a:rPr lang="hr-HR" dirty="0" smtClean="0"/>
              <a:t>Nakon prihvaćanja Pragmatičke sankcije unutar zemlje, kralj je svoje vanjskopolitičke napore usmjerio da se sankcija prihvati i izvan zemlje.</a:t>
            </a:r>
          </a:p>
          <a:p>
            <a:r>
              <a:rPr lang="hr-HR" dirty="0" smtClean="0"/>
              <a:t>Godine 1740. na vladarsko je prijestolje došla Marija Terezija.</a:t>
            </a:r>
          </a:p>
          <a:p>
            <a:r>
              <a:rPr lang="hr-HR" dirty="0" smtClean="0"/>
              <a:t>Početak njene vladavine bio je obilježen ratovima koji u doveli u pitanje sam opstanak vladarske kuće.</a:t>
            </a:r>
            <a:endParaRPr lang="hr-HR" dirty="0"/>
          </a:p>
        </p:txBody>
      </p:sp>
    </p:spTree>
    <p:extLst>
      <p:ext uri="{BB962C8B-B14F-4D97-AF65-F5344CB8AC3E}">
        <p14:creationId xmlns:p14="http://schemas.microsoft.com/office/powerpoint/2010/main" val="38344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Vojna reforma</a:t>
            </a:r>
            <a:endParaRPr lang="hr-HR" dirty="0"/>
          </a:p>
        </p:txBody>
      </p:sp>
      <p:sp>
        <p:nvSpPr>
          <p:cNvPr id="3" name="Content Placeholder 2"/>
          <p:cNvSpPr>
            <a:spLocks noGrp="1"/>
          </p:cNvSpPr>
          <p:nvPr>
            <p:ph idx="1"/>
          </p:nvPr>
        </p:nvSpPr>
        <p:spPr/>
        <p:txBody>
          <a:bodyPr/>
          <a:lstStyle/>
          <a:p>
            <a:r>
              <a:rPr lang="hr-HR" dirty="0" smtClean="0"/>
              <a:t>Bilo je jasno da je opstanak Monarhije bio vezan uz vojnu snagu.   Mnogo pažnje u tom smislu biti će posvećeno vojsci, odnosno vojnoj reformi koja će, u konačnici, postati okosnicom svih drugih reformi.</a:t>
            </a:r>
          </a:p>
          <a:p>
            <a:r>
              <a:rPr lang="hr-HR" dirty="0" smtClean="0"/>
              <a:t>Neki povjesničari smatraju da je vojna reforma bila jezgra svih drugih reformi koje su se provodile u Monarhiji, a koje su zahvatile sva društvena područja.</a:t>
            </a:r>
          </a:p>
          <a:p>
            <a:r>
              <a:rPr lang="hr-HR" dirty="0" smtClean="0"/>
              <a:t>Ono što karakterizira Monarhiju u drugoj polovici 18. stoljeća jest jaka reformska djelatnost.</a:t>
            </a:r>
            <a:endParaRPr lang="hr-HR" dirty="0"/>
          </a:p>
        </p:txBody>
      </p:sp>
    </p:spTree>
    <p:extLst>
      <p:ext uri="{BB962C8B-B14F-4D97-AF65-F5344CB8AC3E}">
        <p14:creationId xmlns:p14="http://schemas.microsoft.com/office/powerpoint/2010/main" val="2228463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Odnos prema hrvatskoj</a:t>
            </a:r>
            <a:endParaRPr lang="hr-HR" dirty="0"/>
          </a:p>
        </p:txBody>
      </p:sp>
      <p:sp>
        <p:nvSpPr>
          <p:cNvPr id="3" name="Content Placeholder 2"/>
          <p:cNvSpPr>
            <a:spLocks noGrp="1"/>
          </p:cNvSpPr>
          <p:nvPr>
            <p:ph idx="1"/>
          </p:nvPr>
        </p:nvSpPr>
        <p:spPr/>
        <p:txBody>
          <a:bodyPr/>
          <a:lstStyle/>
          <a:p>
            <a:r>
              <a:rPr lang="hr-HR" dirty="0" smtClean="0"/>
              <a:t>U Hrvatskoj se moć Habsburgovaca odrazila na taj način da su zemlje ponovo osvojene od Osmanlija na području Slavonije bile podijeljene stranom plemstvu te se pristupilo novom načnu ustroja Vojne krajine što je dovelo do procesa teritorijalizacije i militarizacije Krajine.</a:t>
            </a:r>
          </a:p>
          <a:p>
            <a:r>
              <a:rPr lang="hr-HR" dirty="0" smtClean="0"/>
              <a:t>Na području Slavonije bile su 1745. godine obnovljene 3 slavonske županije, a vojna i civilna vlast su bile odvojene.</a:t>
            </a:r>
          </a:p>
          <a:p>
            <a:r>
              <a:rPr lang="hr-HR" dirty="0" smtClean="0"/>
              <a:t>Unatoč ratovima s Osmanskim Carstvom, kojih je bilo i tijekom 18. stoljeća, granica se bila stabilizirala, što znači da na hrvatsko-bosanskoj granici više nije bilo tzv. „</a:t>
            </a:r>
            <a:r>
              <a:rPr lang="hr-HR" dirty="0"/>
              <a:t>m</a:t>
            </a:r>
            <a:r>
              <a:rPr lang="hr-HR" dirty="0" smtClean="0"/>
              <a:t>alog rata”.</a:t>
            </a:r>
            <a:endParaRPr lang="hr-HR" dirty="0"/>
          </a:p>
        </p:txBody>
      </p:sp>
    </p:spTree>
    <p:extLst>
      <p:ext uri="{BB962C8B-B14F-4D97-AF65-F5344CB8AC3E}">
        <p14:creationId xmlns:p14="http://schemas.microsoft.com/office/powerpoint/2010/main" val="25399247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245</TotalTime>
  <Words>2621</Words>
  <Application>Microsoft Office PowerPoint</Application>
  <PresentationFormat>Widescreen</PresentationFormat>
  <Paragraphs>113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Bookman Old Style</vt:lpstr>
      <vt:lpstr>Rockwell</vt:lpstr>
      <vt:lpstr>Tahoma</vt:lpstr>
      <vt:lpstr>Wingdings 3</vt:lpstr>
      <vt:lpstr>Damask</vt:lpstr>
      <vt:lpstr>Habsburgovci i zajednica krune sv. stjepana</vt:lpstr>
      <vt:lpstr>Pragmatička sankcija</vt:lpstr>
      <vt:lpstr>Buna u Mađarskoj</vt:lpstr>
      <vt:lpstr>Pitanje Nasljeđivanja</vt:lpstr>
      <vt:lpstr>suradnja</vt:lpstr>
      <vt:lpstr>Sadržaj i značenje</vt:lpstr>
      <vt:lpstr>rasplet</vt:lpstr>
      <vt:lpstr>Vojna reforma</vt:lpstr>
      <vt:lpstr>Odnos prema hrvatskoj</vt:lpstr>
      <vt:lpstr>Rana organizacija krajine Plaćeni i neplaćeni krajišnici</vt:lpstr>
      <vt:lpstr>Što je mali rat?</vt:lpstr>
      <vt:lpstr>Ranonovovjekovne vojske</vt:lpstr>
      <vt:lpstr>Bojni red</vt:lpstr>
      <vt:lpstr>17. st. – „zlatno doba“ maloga rata</vt:lpstr>
      <vt:lpstr>Osobitosti</vt:lpstr>
      <vt:lpstr>prekretnica</vt:lpstr>
      <vt:lpstr>namjena</vt:lpstr>
      <vt:lpstr>zadaće</vt:lpstr>
      <vt:lpstr>kriteriji</vt:lpstr>
      <vt:lpstr>Primjer: Barun trenk</vt:lpstr>
      <vt:lpstr>Habsburgovci prednjače</vt:lpstr>
      <vt:lpstr>korisnost</vt:lpstr>
      <vt:lpstr>„Vaterlandsliebe“</vt:lpstr>
      <vt:lpstr>O krajišnicima</vt:lpstr>
      <vt:lpstr>uspjeh</vt:lpstr>
      <vt:lpstr>proturječje</vt:lpstr>
      <vt:lpstr>uzroci</vt:lpstr>
      <vt:lpstr>Društvene reperkusije</vt:lpstr>
      <vt:lpstr>Promjena stanovišta</vt:lpstr>
      <vt:lpstr>zaključno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Habsburgovci i zajednica krune sv. stjepana</dc:title>
  <dc:creator>korisnik</dc:creator>
  <cp:lastModifiedBy>korisnik</cp:lastModifiedBy>
  <cp:revision>25</cp:revision>
  <dcterms:created xsi:type="dcterms:W3CDTF">2020-05-06T20:54:04Z</dcterms:created>
  <dcterms:modified xsi:type="dcterms:W3CDTF">2020-05-07T07:19:18Z</dcterms:modified>
</cp:coreProperties>
</file>