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6675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Promjene u osmanskoj vojsci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Kao posljedica kontinuiranih poraza osmanske vojske došlo je do pobune protiv Mehmeda IV., sultan je bačen u tamnicu, a zamijenio ga je brat Sulejman II.</a:t>
            </a:r>
          </a:p>
          <a:p>
            <a:r>
              <a:rPr lang="hr-HR" dirty="0" smtClean="0"/>
              <a:t>Tijekom 1688. godine odvijale su se daljnje ratne operacije u kojima je kršćanska vojska nizala pobjedu za pobjedom na prostoru Hrvatske, ali su ujedno prodirali i duboko u prostor Bosne i Srbije.</a:t>
            </a:r>
          </a:p>
          <a:p>
            <a:r>
              <a:rPr lang="hr-HR" dirty="0" smtClean="0"/>
              <a:t>U to vrijeme sultan je za vezira postavio </a:t>
            </a:r>
            <a:r>
              <a:rPr lang="hr-HR" dirty="0" err="1" smtClean="0"/>
              <a:t>Fazil</a:t>
            </a:r>
            <a:r>
              <a:rPr lang="hr-HR" dirty="0" smtClean="0"/>
              <a:t> Mustafa-pašu </a:t>
            </a:r>
            <a:r>
              <a:rPr lang="hr-HR" dirty="0" err="1" smtClean="0"/>
              <a:t>K</a:t>
            </a:r>
            <a:r>
              <a:rPr lang="hr-HR" dirty="0" err="1" smtClean="0">
                <a:latin typeface="Rockwell" panose="02060603020205020403" pitchFamily="18" charset="0"/>
              </a:rPr>
              <a:t>öprülüja</a:t>
            </a:r>
            <a:r>
              <a:rPr lang="hr-HR" dirty="0" smtClean="0">
                <a:latin typeface="Rockwell" panose="02060603020205020403" pitchFamily="18" charset="0"/>
              </a:rPr>
              <a:t> koji je proveo vojnu i financijsku konsolidaciju te su ubrzo vojni uspjesi kršćanske vojske na prostoru Bosne i Srbije bili poništeni.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090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Bitke kod </a:t>
            </a:r>
            <a:r>
              <a:rPr lang="hr-HR" dirty="0" err="1" smtClean="0"/>
              <a:t>slankamena</a:t>
            </a:r>
            <a:r>
              <a:rPr lang="hr-HR" dirty="0" smtClean="0"/>
              <a:t> (1692.) i </a:t>
            </a:r>
            <a:r>
              <a:rPr lang="hr-HR" dirty="0" err="1" smtClean="0"/>
              <a:t>sente</a:t>
            </a:r>
            <a:r>
              <a:rPr lang="hr-HR" dirty="0" smtClean="0"/>
              <a:t> (1697.)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1691. Ludwig Badenski postigao je veliku pobjedu nad vojskom velikog vezira u bitci kod </a:t>
            </a:r>
            <a:r>
              <a:rPr lang="hr-HR" dirty="0" err="1" smtClean="0"/>
              <a:t>Slankamena</a:t>
            </a:r>
            <a:r>
              <a:rPr lang="hr-HR" dirty="0" smtClean="0"/>
              <a:t>, a 1692. bio je zauzet i Petrovaradin.</a:t>
            </a:r>
          </a:p>
          <a:p>
            <a:r>
              <a:rPr lang="hr-HR" dirty="0" smtClean="0"/>
              <a:t>Car Leopold I. iduće je godine </a:t>
            </a:r>
            <a:r>
              <a:rPr lang="hr-HR" dirty="0" err="1" smtClean="0"/>
              <a:t>Ludwiga</a:t>
            </a:r>
            <a:r>
              <a:rPr lang="hr-HR" dirty="0" smtClean="0"/>
              <a:t> Badenskog poslao na ratište na zapad gdje je Austrija ratovala s Francuskom, a u Ugarskoj je za glavnog zapovjednika vojske postavio Karla Eugena od </a:t>
            </a:r>
            <a:r>
              <a:rPr lang="hr-HR" dirty="0" err="1" smtClean="0"/>
              <a:t>Croya</a:t>
            </a:r>
            <a:r>
              <a:rPr lang="hr-HR" dirty="0"/>
              <a:t> </a:t>
            </a:r>
            <a:r>
              <a:rPr lang="hr-HR" dirty="0" smtClean="0"/>
              <a:t>(Eugen Savojski) koji je 1697. porazio osmansku vojsku kod </a:t>
            </a:r>
            <a:r>
              <a:rPr lang="hr-HR" dirty="0" err="1" smtClean="0"/>
              <a:t>Sente</a:t>
            </a:r>
            <a:r>
              <a:rPr lang="hr-HR" dirty="0" smtClean="0"/>
              <a:t> nakon čega je napredovao sve do Sarajeva. Bio je jedan od najuspješnijih zapovjednika austrijske vojske.</a:t>
            </a:r>
          </a:p>
          <a:p>
            <a:r>
              <a:rPr lang="hr-HR" dirty="0" smtClean="0"/>
              <a:t>Osmanskim porazom kod </a:t>
            </a:r>
            <a:r>
              <a:rPr lang="hr-HR" dirty="0" err="1" smtClean="0"/>
              <a:t>Sente</a:t>
            </a:r>
            <a:r>
              <a:rPr lang="hr-HR" dirty="0" smtClean="0"/>
              <a:t> bilo je jasno da neće moći ponovo vratiti izgubljene prostore.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384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Mir u Srijemskim </a:t>
            </a:r>
            <a:r>
              <a:rPr lang="hr-HR" dirty="0" err="1" smtClean="0"/>
              <a:t>karlovcima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Rat je završio mirom u Srijemskim Karlovcima 1699.  kojim je utvrđena točna granica između Habsburške Monarhije i Mletačke Republike s jedna strane te Osmanskoga Carstva s druge.</a:t>
            </a:r>
          </a:p>
          <a:p>
            <a:r>
              <a:rPr lang="hr-HR" dirty="0" smtClean="0"/>
              <a:t>Na čelu posebne Komisije za razgraničenje koja se bavila točnim utvrđivanjem granice nalazio se </a:t>
            </a:r>
            <a:r>
              <a:rPr lang="hr-HR" dirty="0" err="1" smtClean="0"/>
              <a:t>Luigi</a:t>
            </a:r>
            <a:r>
              <a:rPr lang="hr-HR" dirty="0" smtClean="0"/>
              <a:t> Ferdinand </a:t>
            </a:r>
            <a:r>
              <a:rPr lang="hr-HR" dirty="0" err="1" smtClean="0"/>
              <a:t>Marsigli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dirty="0" smtClean="0"/>
              <a:t>Literatura: </a:t>
            </a:r>
            <a:r>
              <a:rPr lang="hr-HR" i="1" dirty="0" smtClean="0"/>
              <a:t>Slike mira. Oživljena Hrvatske u vrijeme Karlovačkog mira 1699.</a:t>
            </a:r>
            <a:r>
              <a:rPr lang="hr-HR" dirty="0" smtClean="0"/>
              <a:t> Zagreb: Hrvatski povijesni muzej, 1999.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004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Habsburgovci i Osmansko Carstvo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Godine 1606. sklopljen je mir na </a:t>
            </a:r>
            <a:r>
              <a:rPr lang="hr-HR" dirty="0" err="1" smtClean="0"/>
              <a:t>Žitvi</a:t>
            </a:r>
            <a:r>
              <a:rPr lang="hr-HR" dirty="0" smtClean="0"/>
              <a:t> – između austrijskog cara Rudolfa II. </a:t>
            </a:r>
            <a:r>
              <a:rPr lang="hr-HR" dirty="0" err="1" smtClean="0"/>
              <a:t>Habusburškog</a:t>
            </a:r>
            <a:r>
              <a:rPr lang="hr-HR" dirty="0" smtClean="0"/>
              <a:t> i sultana Ahmeta I.</a:t>
            </a:r>
          </a:p>
          <a:p>
            <a:r>
              <a:rPr lang="hr-HR" dirty="0" smtClean="0"/>
              <a:t>Taj mir bio je osobit po svoje dvije karakteristike: 1. prvi put je mir sklopljen u skladu s tadašnjim međunarodnim pravom; 2. nakon toga mira Osmansko Carstvo nije više </a:t>
            </a:r>
            <a:r>
              <a:rPr lang="hr-HR" dirty="0" smtClean="0"/>
              <a:t>imalo </a:t>
            </a:r>
            <a:r>
              <a:rPr lang="hr-HR" dirty="0" smtClean="0"/>
              <a:t>onu razinu osvajačkoga elana koju je imalo dotad.</a:t>
            </a:r>
          </a:p>
          <a:p>
            <a:r>
              <a:rPr lang="hr-HR" dirty="0" smtClean="0"/>
              <a:t>Vojska koju su Habsburgovci mogli podići protiv Osmanskog Carstva bila je ustrojena na način sukladan feudalnom društvu: vojna snaga temeljila se na vazalnoj obvezi plemića i vojnoj obvezi kmetova</a:t>
            </a:r>
            <a:r>
              <a:rPr lang="hr-HR" dirty="0" smtClean="0"/>
              <a:t>.</a:t>
            </a:r>
          </a:p>
          <a:p>
            <a:r>
              <a:rPr lang="hr-HR" dirty="0" smtClean="0"/>
              <a:t>Rat koji će uslijediti nastavak je ratovanja, prekidanog manjim ili dužim mirnodopskim razdobljima, između Habsburške Monarhije i Osmanskog Carstva.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9714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Prekretnica u ratovanju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Tridesetogodišnji rat predstavljao je prekretnicu u vojnoj </a:t>
            </a:r>
            <a:r>
              <a:rPr lang="hr-HR" dirty="0" smtClean="0"/>
              <a:t>povijesti.</a:t>
            </a:r>
            <a:endParaRPr lang="hr-HR" dirty="0" smtClean="0"/>
          </a:p>
          <a:p>
            <a:r>
              <a:rPr lang="hr-HR" dirty="0" smtClean="0"/>
              <a:t>U to se vrijeme javljaju pukovnije koje imaju zapovjednike i vlasnike. Vlasnik pukovnije je sve određivao i o svemu se brinuo – brine se o plaćanju i opremanju vojnika, te kada i protiv koga će se ratovati.</a:t>
            </a:r>
          </a:p>
          <a:p>
            <a:r>
              <a:rPr lang="hr-HR" dirty="0" smtClean="0"/>
              <a:t>Od 17. stoljeća započinje i praksa uniformiranja </a:t>
            </a:r>
            <a:r>
              <a:rPr lang="hr-HR" dirty="0" smtClean="0"/>
              <a:t>vojnika najprije </a:t>
            </a:r>
            <a:r>
              <a:rPr lang="hr-HR" dirty="0" smtClean="0"/>
              <a:t>u francuskoj vojsci. Uniforme su se razlikovale po bojama (npr. među katoličkim i protestantskim zemljama), a svojevrsni su kuriozitet cipele koje su imale isti oblik za obje noge, praksa koja se zadržala sve do 18. stoljeća.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110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naoružanje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Tijekom 17.  stoljeća došlo je do određenih promjena u naoružanju no još uvijek je bilo jako važno oružje koje je služilo za borbe na blizinu: sablje, bodeži i noževi.</a:t>
            </a:r>
          </a:p>
          <a:p>
            <a:r>
              <a:rPr lang="hr-HR" dirty="0" smtClean="0"/>
              <a:t>Krajem 17. stoljeća dolazi do promjena: u Europi se javljaju stalne vojske, uvode se taktičke i tehničke promjene. </a:t>
            </a:r>
          </a:p>
          <a:p>
            <a:r>
              <a:rPr lang="hr-HR" dirty="0" smtClean="0"/>
              <a:t>Mačevi postaju paradno oružje časnika, a u samim sukobima se umjesto mačeva koriste sablje kojima je su naoružani laki konjanici – husari.</a:t>
            </a:r>
          </a:p>
          <a:p>
            <a:r>
              <a:rPr lang="hr-HR" dirty="0" smtClean="0"/>
              <a:t>Sablje vuku podrijetlo iz sablji kojima je naoružana osmanska vojska – osobito sablja tipa </a:t>
            </a:r>
            <a:r>
              <a:rPr lang="hr-HR" dirty="0" err="1" smtClean="0"/>
              <a:t>karabele</a:t>
            </a:r>
            <a:r>
              <a:rPr lang="hr-HR" dirty="0" smtClean="0"/>
              <a:t> (držak joj je u obliku stilizirane ptičje glave) – njome je bila naoružana i konjanička i pješačka </a:t>
            </a:r>
            <a:r>
              <a:rPr lang="hr-HR" dirty="0" smtClean="0"/>
              <a:t>osmanska vojska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359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Vatreno oružje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Uporaba sablje se iz osmanske vojske proširila na europske vojske od 15. stoljeća nadalje. U uporabi su još uvijek bile i druge vrste hladnog oružja, primjerice sjekira, dok su neke (oružje na motki) sve više postajale stvar prošlosti.</a:t>
            </a:r>
          </a:p>
          <a:p>
            <a:r>
              <a:rPr lang="hr-HR" dirty="0" smtClean="0"/>
              <a:t>Oklop se sveo na prsni i leđni oklop te na kacigu.</a:t>
            </a:r>
          </a:p>
          <a:p>
            <a:r>
              <a:rPr lang="hr-HR" dirty="0" smtClean="0"/>
              <a:t>U bitkama u isto vrijeme sve značajnije postaje vatreno oružje. Od kraja 17. stoljeća rasla je važnost artiljerije, a pješaštvo je bilo </a:t>
            </a:r>
            <a:r>
              <a:rPr lang="hr-HR" dirty="0" smtClean="0"/>
              <a:t>naoružano puškama </a:t>
            </a:r>
            <a:r>
              <a:rPr lang="hr-HR" dirty="0" smtClean="0"/>
              <a:t>fitiljačama, koje su imale komplicirano paljenje.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4179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Veliki rat za oslobođenje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Veliki rat za oslobođenje započeo je napadom osmanske vojske na Beč u ljeto 1683. godine. Osmanlije su opsjedale Beč oko dva mjeseca (od sredine srpnja do sredine rujna). U odlučnoj bitci (na brežuljku </a:t>
            </a:r>
            <a:r>
              <a:rPr lang="hr-HR" dirty="0" err="1" smtClean="0"/>
              <a:t>Kahlemberg</a:t>
            </a:r>
            <a:r>
              <a:rPr lang="hr-HR" dirty="0" smtClean="0"/>
              <a:t>) pobijedila ih je austrijsko-poljska vojska pod zapovjedništvom Jana III. </a:t>
            </a:r>
            <a:r>
              <a:rPr lang="hr-HR" dirty="0" err="1" smtClean="0"/>
              <a:t>Sobjeskog</a:t>
            </a:r>
            <a:r>
              <a:rPr lang="hr-HR" dirty="0" smtClean="0"/>
              <a:t>. U povlačenju Osmanlije su doživjele nove poraze pri čemu je bio zauzet i </a:t>
            </a:r>
            <a:r>
              <a:rPr lang="hr-HR" dirty="0" err="1" smtClean="0"/>
              <a:t>Ostrogon</a:t>
            </a:r>
            <a:r>
              <a:rPr lang="hr-HR" dirty="0" smtClean="0"/>
              <a:t>, koji su dotad držali kao utvrdu. Veliki vezir Kara-Mustafa, koji je predvodio osmansku vojsku, izveo je povlačenje prema Beogradu, a tamo je bio smaknut jer ga se smatralo odgovornim za poraz osmanske vojske.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743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Uspjesi kršćanske vojske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1684. bila je, uz potporu pape,  osnovana Sveta liga – savez kršćanskih zemalja (Habsburška Monarhija, Poljska Kraljevina i Mletačka Republika) protiv Osmanskoga Carstva.</a:t>
            </a:r>
          </a:p>
          <a:p>
            <a:r>
              <a:rPr lang="hr-HR" dirty="0" smtClean="0"/>
              <a:t>Od 1684. godine ratovi su se vodili na nekoliko </a:t>
            </a:r>
            <a:r>
              <a:rPr lang="hr-HR" dirty="0" err="1" smtClean="0"/>
              <a:t>frontova</a:t>
            </a:r>
            <a:r>
              <a:rPr lang="hr-HR" dirty="0" smtClean="0"/>
              <a:t>: Austrija je ratovala na području Ugarske i Hrvatske, Mletačka Republika na području Dalmacije i Peloponeza, a Poljska na području </a:t>
            </a:r>
            <a:r>
              <a:rPr lang="hr-HR" dirty="0" err="1" smtClean="0"/>
              <a:t>Podolije</a:t>
            </a:r>
            <a:r>
              <a:rPr lang="hr-HR" dirty="0" smtClean="0"/>
              <a:t> i Moldavije.</a:t>
            </a:r>
          </a:p>
          <a:p>
            <a:r>
              <a:rPr lang="hr-HR" dirty="0" smtClean="0"/>
              <a:t>Nadvojvoda Karlo </a:t>
            </a:r>
            <a:r>
              <a:rPr lang="hr-HR" dirty="0" err="1" smtClean="0"/>
              <a:t>Lorenski</a:t>
            </a:r>
            <a:r>
              <a:rPr lang="hr-HR" dirty="0" smtClean="0"/>
              <a:t> predvodio je austrijsku vojsku te je nizao pobjede no morao je odustati od opsade Budima zbog iscrpljenosti vojske te se tada i povukao.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094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Zauzimanje </a:t>
            </a:r>
            <a:r>
              <a:rPr lang="hr-HR" smtClean="0"/>
              <a:t>budima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Tijekom 1685. godine nastavili su se uspjesi austrijske vojske na području Ugarske i na području Hrvatske, a 1686. godine osobito je bilo važno zauzimanje Budima. U tom je vojnom pohodu sudjelovala vojska iz različitih dijelova Habsburške Monarhije te </a:t>
            </a:r>
            <a:r>
              <a:rPr lang="hr-HR" dirty="0" smtClean="0"/>
              <a:t>dobrovoljci</a:t>
            </a:r>
            <a:r>
              <a:rPr lang="hr-HR" dirty="0" smtClean="0"/>
              <a:t> </a:t>
            </a:r>
            <a:r>
              <a:rPr lang="hr-HR" dirty="0" smtClean="0"/>
              <a:t>iz različitih europskih </a:t>
            </a:r>
            <a:r>
              <a:rPr lang="hr-HR" dirty="0" smtClean="0"/>
              <a:t>zemalja. </a:t>
            </a:r>
            <a:r>
              <a:rPr lang="hr-HR" dirty="0" smtClean="0"/>
              <a:t>Opsada Budima započela je u srpnju 1686. godine. Vojskom je zapovijedao Karlo </a:t>
            </a:r>
            <a:r>
              <a:rPr lang="hr-HR" dirty="0" err="1" smtClean="0"/>
              <a:t>Lorenski</a:t>
            </a:r>
            <a:r>
              <a:rPr lang="hr-HR" dirty="0" smtClean="0"/>
              <a:t>. Grad je bio osvojen nakon tri mjeseca opsade.</a:t>
            </a:r>
          </a:p>
          <a:p>
            <a:r>
              <a:rPr lang="hr-HR" dirty="0" smtClean="0"/>
              <a:t>Na teritoriju Hrvatske austrijska je vojska također bilježila pobjede, a jedna od najvećih pobjeda ovog rata bila je pobjeda u bici kod </a:t>
            </a:r>
            <a:r>
              <a:rPr lang="hr-HR" dirty="0" err="1" smtClean="0"/>
              <a:t>Sombora</a:t>
            </a:r>
            <a:r>
              <a:rPr lang="hr-HR" dirty="0" smtClean="0"/>
              <a:t> (u listopadu) gdje je general Friedrich Veterani porazio velikog vezira Sulejmana.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0359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Zauzimanje </a:t>
            </a:r>
            <a:r>
              <a:rPr lang="hr-HR" dirty="0" err="1" smtClean="0"/>
              <a:t>osijeka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Sredinom 1867. vojska Karla </a:t>
            </a:r>
            <a:r>
              <a:rPr lang="hr-HR" dirty="0" err="1" smtClean="0"/>
              <a:t>Lorenskog</a:t>
            </a:r>
            <a:r>
              <a:rPr lang="hr-HR" dirty="0" smtClean="0"/>
              <a:t> od 57.000 ljudi prešla je Dravu i krenula u zauzimanje Osijeka. Iako se tako velika vojska nije dotad našla na ovom prostoru  u prvom naletu nisu uspjeli zauzeti Osijek te su se povukli. Za njima je krenula vojska Sulejman-paše, međutim, u bitci do koje je došlo, osmanska je vojska doživjela poraz. Nakon toga je austrijska vojska krenula u zauzimanje utvrda te je zauzet i Osijek koji je bio napušten.</a:t>
            </a:r>
          </a:p>
          <a:p>
            <a:r>
              <a:rPr lang="hr-HR" dirty="0" smtClean="0"/>
              <a:t>Iste je godine Požunski sabor Habsburgovcima priznao pravo na ugarsko-hrvatsko prijestolje, a maloljetni sin cara Leopolda I., Josip I., bio je okrunjen za </a:t>
            </a:r>
            <a:r>
              <a:rPr lang="hr-HR" dirty="0" err="1" smtClean="0"/>
              <a:t>ugrasko</a:t>
            </a:r>
            <a:r>
              <a:rPr lang="hr-HR" dirty="0" smtClean="0"/>
              <a:t>-hrvatskog kralja.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08501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926</TotalTime>
  <Words>1167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Rockwell</vt:lpstr>
      <vt:lpstr>Damask</vt:lpstr>
      <vt:lpstr>Povijest Austrije</vt:lpstr>
      <vt:lpstr>Habsburgovci i Osmansko Carstvo</vt:lpstr>
      <vt:lpstr>Prekretnica u ratovanju</vt:lpstr>
      <vt:lpstr>naoružanje</vt:lpstr>
      <vt:lpstr>Vatreno oružje</vt:lpstr>
      <vt:lpstr>Veliki rat za oslobođenje</vt:lpstr>
      <vt:lpstr>Uspjesi kršćanske vojske</vt:lpstr>
      <vt:lpstr>Zauzimanje budima</vt:lpstr>
      <vt:lpstr>Zauzimanje osijeka</vt:lpstr>
      <vt:lpstr>Promjene u osmanskoj vojsci</vt:lpstr>
      <vt:lpstr>Bitke kod slankamena (1692.) i sente (1697.)</vt:lpstr>
      <vt:lpstr>Mir u Srijemskim karlovcima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Austrije</dc:title>
  <dc:creator>korisnik</dc:creator>
  <cp:lastModifiedBy>korisnik</cp:lastModifiedBy>
  <cp:revision>28</cp:revision>
  <dcterms:created xsi:type="dcterms:W3CDTF">2020-04-22T08:19:34Z</dcterms:created>
  <dcterms:modified xsi:type="dcterms:W3CDTF">2020-04-23T07:09:25Z</dcterms:modified>
</cp:coreProperties>
</file>