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2" r:id="rId2"/>
    <p:sldId id="270" r:id="rId3"/>
    <p:sldId id="276" r:id="rId4"/>
    <p:sldId id="275" r:id="rId5"/>
    <p:sldId id="258" r:id="rId6"/>
    <p:sldId id="274" r:id="rId7"/>
    <p:sldId id="259" r:id="rId8"/>
    <p:sldId id="260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</p:sldIdLst>
  <p:sldSz cx="12192000" cy="6858000"/>
  <p:notesSz cx="6797675" cy="9928225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444222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27851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7093351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51320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63744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74834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714452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757876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247824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822312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669075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2419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49001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12371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950774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579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82790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66DF8-0F32-47E3-BE53-72A809FFC000}" type="datetimeFigureOut">
              <a:rPr lang="hr-HR" smtClean="0"/>
              <a:t>28.5.2020.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0CAC8B-A799-4780-A216-5A66D34C24D9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219458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Austrije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Kristina Milković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2487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Vanjskopolitička orijentacija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Okupacija Bosne i Hercegovine – zaokret u unutrašnjoj politici</a:t>
            </a:r>
          </a:p>
          <a:p>
            <a:r>
              <a:rPr lang="hr-HR" dirty="0" smtClean="0"/>
              <a:t>Liberali su osjećali strah zbog jačanja slavenskoga elementa u Monarhiji</a:t>
            </a:r>
          </a:p>
          <a:p>
            <a:r>
              <a:rPr lang="hr-HR" dirty="0" smtClean="0"/>
              <a:t>U vanjskopolitičkome smislu, Austrija je bila pronjemački orijentirana</a:t>
            </a:r>
          </a:p>
          <a:p>
            <a:r>
              <a:rPr lang="hr-HR" dirty="0" smtClean="0"/>
              <a:t>Strah od ruskoga utjecaja (panslavizma</a:t>
            </a:r>
            <a:r>
              <a:rPr lang="hr-HR" dirty="0" smtClean="0"/>
              <a:t>) zbog jačanja uloge Rusije na prostoru Jugoistočne Europe</a:t>
            </a:r>
            <a:endParaRPr lang="hr-HR" dirty="0" smtClean="0"/>
          </a:p>
          <a:p>
            <a:r>
              <a:rPr lang="hr-HR" dirty="0" smtClean="0"/>
              <a:t>1879. savez Austro-Ugarske i Njemačke – savez o međusobnoj pomoći i zaštiti od Rusije, Italija im se priključila – Trojni savez (1882. godine)</a:t>
            </a:r>
          </a:p>
          <a:p>
            <a:r>
              <a:rPr lang="hr-HR" dirty="0" smtClean="0"/>
              <a:t>Na čelu vlade u to se vrijeme nalazio grof Eduard </a:t>
            </a:r>
            <a:r>
              <a:rPr lang="hr-HR" dirty="0" err="1" smtClean="0"/>
              <a:t>Taffe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030797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Socijalna politika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U tom su vremenu u Monarhiji bile prisutne sve očitije međunacionalne suprotnosti</a:t>
            </a:r>
          </a:p>
          <a:p>
            <a:r>
              <a:rPr lang="hr-HR" dirty="0" smtClean="0"/>
              <a:t>Socijalna politika E. </a:t>
            </a:r>
            <a:r>
              <a:rPr lang="hr-HR" dirty="0" err="1" smtClean="0"/>
              <a:t>Taffea</a:t>
            </a:r>
            <a:r>
              <a:rPr lang="hr-HR" dirty="0" smtClean="0"/>
              <a:t>: regulirao seljačko nasljedno pravo, zakoni o zaštiti radnika (osiguranje u slučaju nesreće, zdravstveno osiguranje, reguliranje trajanja radnoga vremena) – nezadovoljstvo radnika i dalje postoji</a:t>
            </a:r>
          </a:p>
          <a:p>
            <a:r>
              <a:rPr lang="hr-HR" dirty="0" smtClean="0"/>
              <a:t>Viktor Adler – na čelu socijaldemokrata od 80-ih godina, nastoji proširiti izborno pravo na siromašne (smanjivanje imovinskoga cenzusa)</a:t>
            </a:r>
          </a:p>
          <a:p>
            <a:r>
              <a:rPr lang="hr-HR" dirty="0" smtClean="0"/>
              <a:t>U vrijeme njegove vlade </a:t>
            </a:r>
            <a:r>
              <a:rPr lang="hr-HR" dirty="0" err="1" smtClean="0"/>
              <a:t>prijestolonasljednik</a:t>
            </a:r>
            <a:r>
              <a:rPr lang="hr-HR" dirty="0" smtClean="0"/>
              <a:t> Rudolf je počinio samoubojstvo, bio je antiruski nastrojen, a također protiv prečvrstoga vezivanja s Njemačkom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3389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Vrijeme krize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r-HR" dirty="0" smtClean="0"/>
              <a:t>Nakon Rudolfa, </a:t>
            </a:r>
            <a:r>
              <a:rPr lang="hr-HR" dirty="0" err="1" smtClean="0"/>
              <a:t>prijestolonasljednikom</a:t>
            </a:r>
            <a:r>
              <a:rPr lang="hr-HR" dirty="0" smtClean="0"/>
              <a:t> je postao Franjo Ferdinand – politika trijalizma</a:t>
            </a:r>
          </a:p>
          <a:p>
            <a:r>
              <a:rPr lang="hr-HR" dirty="0" smtClean="0"/>
              <a:t>Mijenja unutrašnjopolitičke i vanjskopolitičke koncepcije – suradnja s Južnim Slavenima unutar Monarhije, poboljšavanje odnosa s Rusijom</a:t>
            </a:r>
          </a:p>
          <a:p>
            <a:r>
              <a:rPr lang="hr-HR" dirty="0" smtClean="0"/>
              <a:t>Iza 1894. godine dolazi do političke krize u Monarhiji</a:t>
            </a:r>
          </a:p>
          <a:p>
            <a:r>
              <a:rPr lang="hr-HR" dirty="0" smtClean="0"/>
              <a:t>Dodatno produbljivanje sukoba između stranaka i pojedinih nacionalnosti</a:t>
            </a:r>
          </a:p>
          <a:p>
            <a:r>
              <a:rPr lang="hr-HR" dirty="0" err="1" smtClean="0"/>
              <a:t>Georg</a:t>
            </a:r>
            <a:r>
              <a:rPr lang="hr-HR" dirty="0" smtClean="0"/>
              <a:t> </a:t>
            </a:r>
            <a:r>
              <a:rPr lang="hr-HR" dirty="0" err="1" smtClean="0"/>
              <a:t>Schönerer</a:t>
            </a:r>
            <a:r>
              <a:rPr lang="hr-HR" dirty="0" smtClean="0"/>
              <a:t> – nalazi se na čelu njemačkih nacionalista; namjeravao je alpsko i </a:t>
            </a:r>
            <a:r>
              <a:rPr lang="hr-HR" dirty="0" err="1" smtClean="0"/>
              <a:t>sudetsko</a:t>
            </a:r>
            <a:r>
              <a:rPr lang="hr-HR" dirty="0" smtClean="0"/>
              <a:t> područje priključiti Njemačkome Carstvu</a:t>
            </a:r>
          </a:p>
          <a:p>
            <a:r>
              <a:rPr lang="hr-HR" dirty="0" smtClean="0"/>
              <a:t>Antisemitski i anticrkveno nastrojena stranka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959324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Pojedinci i stranke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smtClean="0"/>
              <a:t>Dr. </a:t>
            </a:r>
            <a:r>
              <a:rPr lang="hr-HR" dirty="0" err="1" smtClean="0"/>
              <a:t>Karl</a:t>
            </a:r>
            <a:r>
              <a:rPr lang="hr-HR" dirty="0" smtClean="0"/>
              <a:t> </a:t>
            </a:r>
            <a:r>
              <a:rPr lang="hr-HR" dirty="0" err="1" smtClean="0"/>
              <a:t>Lueger</a:t>
            </a:r>
            <a:r>
              <a:rPr lang="hr-HR" dirty="0" smtClean="0"/>
              <a:t> – na čelu Kršćansko-socijalne stranke – usmjeren prema malome građanstvu i obrtničkom srednjem staležu; širi su krugovi bili prema njemu sumnjičavi</a:t>
            </a:r>
          </a:p>
          <a:p>
            <a:r>
              <a:rPr lang="hr-HR" dirty="0" smtClean="0"/>
              <a:t>Bečki gradonačelnik (1897.-1910.) – plinare, električne centrale, tramvaj, vodovod</a:t>
            </a:r>
          </a:p>
          <a:p>
            <a:r>
              <a:rPr lang="hr-HR" dirty="0" smtClean="0"/>
              <a:t>Viktor Adler – na čelu socijaldemokratske stranke – podržavali su ga industrijski radnici (s donjoaustrijskoga, štajerskog i češko-moravskoga područja) – pod utjecajem </a:t>
            </a:r>
            <a:r>
              <a:rPr lang="hr-HR" dirty="0" err="1" smtClean="0"/>
              <a:t>marksovih</a:t>
            </a:r>
            <a:r>
              <a:rPr lang="hr-HR" dirty="0" smtClean="0"/>
              <a:t> shvaćanja; bila je u skladu s ciljem internacionalno orijentirana, ali su se i u njenim redovima osjetili sukobi među nacionalnostima</a:t>
            </a:r>
          </a:p>
          <a:p>
            <a:r>
              <a:rPr lang="hr-HR" dirty="0" smtClean="0"/>
              <a:t>Federalizam kao jedinom moguće rješenje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179030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politike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dirty="0" smtClean="0"/>
              <a:t>Od godine 1895. na čelo vlade dolazi grof </a:t>
            </a:r>
            <a:r>
              <a:rPr lang="hr-HR" dirty="0" err="1" smtClean="0"/>
              <a:t>Kasimir</a:t>
            </a:r>
            <a:r>
              <a:rPr lang="hr-HR" dirty="0" smtClean="0"/>
              <a:t> </a:t>
            </a:r>
            <a:r>
              <a:rPr lang="hr-HR" dirty="0" err="1" smtClean="0"/>
              <a:t>Badeni</a:t>
            </a:r>
            <a:r>
              <a:rPr lang="hr-HR" dirty="0" smtClean="0"/>
              <a:t> (bio je namjesnik Galicije)</a:t>
            </a:r>
          </a:p>
          <a:p>
            <a:r>
              <a:rPr lang="hr-HR" dirty="0" smtClean="0"/>
              <a:t>Uspjelo mu je smiriti stanje u Češkoj</a:t>
            </a:r>
          </a:p>
          <a:p>
            <a:r>
              <a:rPr lang="hr-HR" dirty="0" smtClean="0"/>
              <a:t>Godine 1896. proveo je izbornu reformu – stvorio je petu biračku kuriju u koju su ulazili svi muški državljani iznad 24. godine života</a:t>
            </a:r>
          </a:p>
          <a:p>
            <a:r>
              <a:rPr lang="hr-HR" dirty="0" smtClean="0"/>
              <a:t>Odredba o jezicima – u Češkoj su sve civilne službe trebale dvojezično uredovati, isto i u Moravskoj</a:t>
            </a:r>
          </a:p>
          <a:p>
            <a:r>
              <a:rPr lang="hr-HR" dirty="0" smtClean="0"/>
              <a:t>Izbili su nemiri, bunilo se činovništvo, uslijedilo je </a:t>
            </a:r>
            <a:r>
              <a:rPr lang="hr-HR" dirty="0" err="1" smtClean="0"/>
              <a:t>Badenijevo</a:t>
            </a:r>
            <a:r>
              <a:rPr lang="hr-HR" dirty="0" smtClean="0"/>
              <a:t> otpuštanje</a:t>
            </a:r>
          </a:p>
          <a:p>
            <a:r>
              <a:rPr lang="hr-HR" dirty="0" smtClean="0"/>
              <a:t>Mnoge stranke su ujedno imale i antisemitsku komponentu, samo je jedan dio Židova kao odgovor na takvo stanje prihvatio cionističku ideju, a većina je prihvatila asimilacijsku politiku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344490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Kriza dualizma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Na prijelazu stoljeća, životom u Monarhiji nisu bili zadovoljni Česi, Poljaci, Nijemci, a ponajviše </a:t>
            </a:r>
            <a:r>
              <a:rPr lang="hr-HR" dirty="0" smtClean="0"/>
              <a:t>Mađari, kao i Hrvati</a:t>
            </a:r>
            <a:endParaRPr lang="hr-HR" dirty="0" smtClean="0"/>
          </a:p>
          <a:p>
            <a:r>
              <a:rPr lang="hr-HR" dirty="0" smtClean="0"/>
              <a:t>Problem nacionalnosti unutar ugarskoga dijela, od početka 20. stoljeća njihovu politiku vodi Nezavisna stranka</a:t>
            </a:r>
          </a:p>
          <a:p>
            <a:r>
              <a:rPr lang="hr-HR" dirty="0" smtClean="0"/>
              <a:t>Godine 1906. novi izborni zakon</a:t>
            </a:r>
          </a:p>
          <a:p>
            <a:r>
              <a:rPr lang="hr-HR" dirty="0" smtClean="0"/>
              <a:t>U vanjskoj politici: zaoštravanje odnosa sa Srbijom (trgovina svinjama)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873642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Demografski pokazatelji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Unatoč tomu, što se Monarhija nije nalazila među industrijski najrazvijenijim zemljama, modernizacijski procesi su bili vidljivi – među njima industrijalizacija, urbanizacija</a:t>
            </a:r>
          </a:p>
          <a:p>
            <a:r>
              <a:rPr lang="hr-HR" dirty="0" smtClean="0"/>
              <a:t>Bio je zamjetan rast broja stanovnika.</a:t>
            </a:r>
            <a:endParaRPr lang="hr-HR" dirty="0" smtClean="0"/>
          </a:p>
          <a:p>
            <a:r>
              <a:rPr lang="hr-HR" dirty="0" smtClean="0"/>
              <a:t>1869. – 35 812 000 stanovnika</a:t>
            </a:r>
          </a:p>
          <a:p>
            <a:r>
              <a:rPr lang="hr-HR" dirty="0" smtClean="0"/>
              <a:t>1900. – 46 978 000 stanovnika na području cijele </a:t>
            </a:r>
            <a:r>
              <a:rPr lang="hr-HR" dirty="0" smtClean="0"/>
              <a:t>Austro-Ugarske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78188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/>
              <a:t>Austro-ugarska monarhija. Nastanak, razvoj i funkcioniranje </a:t>
            </a:r>
            <a:r>
              <a:rPr lang="hr-HR" smtClean="0"/>
              <a:t>dvojne monarhije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Godine 1848</a:t>
            </a:r>
            <a:r>
              <a:rPr lang="hr-HR" dirty="0"/>
              <a:t>. – </a:t>
            </a:r>
            <a:r>
              <a:rPr lang="hr-HR" dirty="0" smtClean="0"/>
              <a:t>izbila je društvena </a:t>
            </a:r>
            <a:r>
              <a:rPr lang="hr-HR" dirty="0"/>
              <a:t>i politička revolucija</a:t>
            </a:r>
          </a:p>
          <a:p>
            <a:r>
              <a:rPr lang="hr-HR" dirty="0"/>
              <a:t>Revolucija u Italiji i u Mađarskoj</a:t>
            </a:r>
          </a:p>
          <a:p>
            <a:r>
              <a:rPr lang="hr-HR" dirty="0"/>
              <a:t>1849. godine – </a:t>
            </a:r>
            <a:r>
              <a:rPr lang="hr-HR" dirty="0" smtClean="0"/>
              <a:t>smatra se pobjeda konzervativizma, unatoč tomu što su u zakone bila uvrštena temeljna prava i slobode i što je, zapravo, cijeli sustav bio promijenjen.</a:t>
            </a:r>
          </a:p>
          <a:p>
            <a:r>
              <a:rPr lang="hr-HR" dirty="0" smtClean="0"/>
              <a:t>Treba naglasiti činjenicu da je revolucija bila usmjerena u Austriji, ne protiv samog cara nego protiv birokratskoga sustava, koji je bio inkarniran u ličnosti kancelara </a:t>
            </a:r>
            <a:r>
              <a:rPr lang="hr-HR" dirty="0" err="1" smtClean="0"/>
              <a:t>Metternicha</a:t>
            </a:r>
            <a:r>
              <a:rPr lang="hr-HR" dirty="0" smtClean="0"/>
              <a:t>.</a:t>
            </a:r>
            <a:endParaRPr lang="hr-HR" dirty="0" smtClean="0"/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36528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Franjo </a:t>
            </a:r>
            <a:r>
              <a:rPr lang="hr-HR" dirty="0" err="1" smtClean="0"/>
              <a:t>josip</a:t>
            </a:r>
            <a:r>
              <a:rPr lang="hr-HR" dirty="0" smtClean="0"/>
              <a:t> I. (1848.-1916.)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Franjo Josip I. došao je na vladarski tron u Monarhiji u jeku jedne od njenih najvećih kriza. Druga velika kriza Monarhije bila je nakon Prvog svjetskog rata što je rezultiralo i njenim raspadom.</a:t>
            </a:r>
          </a:p>
          <a:p>
            <a:r>
              <a:rPr lang="hr-HR" dirty="0" smtClean="0"/>
              <a:t>Nije neobično što je u kolektivnoj memoriji Monarhija poistovjećena upravo s likom Franje Josipa I. s obzirom da je bio jedan od najdugovječnijih vladara i da je upravljao Monarhijom gotovo do njezina kraja.</a:t>
            </a:r>
          </a:p>
          <a:p>
            <a:r>
              <a:rPr lang="hr-HR" dirty="0" smtClean="0"/>
              <a:t>On je pokušavao prilagoditi Monarhiju modernomu dobu, no, nije jednostavno dati ocjenu njegovoj povijesnoj ulozi s obzirom da mnoge tadašnje okolnosti nisu išle na ruku.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715734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Oktroirani ustav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1849. – Državni sabor u </a:t>
            </a:r>
            <a:r>
              <a:rPr lang="hr-HR" dirty="0" err="1"/>
              <a:t>Kromerižu</a:t>
            </a:r>
            <a:r>
              <a:rPr lang="hr-HR" dirty="0"/>
              <a:t> bio je donio ustavni nacrt – davao je veće ovlasti parlamentima</a:t>
            </a:r>
          </a:p>
          <a:p>
            <a:r>
              <a:rPr lang="hr-HR" dirty="0"/>
              <a:t>Nasuprot njega je sastavljen: „Oktroirani ustav”</a:t>
            </a:r>
          </a:p>
          <a:p>
            <a:r>
              <a:rPr lang="hr-HR" dirty="0"/>
              <a:t>Novi apsolutistički sustav – bio je drukčiji od prethodnog – zasnovan na provođenju reformi</a:t>
            </a:r>
            <a:r>
              <a:rPr lang="hr-HR" dirty="0" smtClean="0"/>
              <a:t>.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33898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Reforme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Reforme na području: sudstva, uprave, financija, školstva.</a:t>
            </a:r>
          </a:p>
          <a:p>
            <a:r>
              <a:rPr lang="hr-HR" dirty="0" smtClean="0"/>
              <a:t>Veliki problem u Monarhiji predstavljalo je pitanje financiranja. Drugi veliki problem bio je što su se reforme provodile svugdje na jednak način, tj. neovisno o stanju koje je bilo zatečeno u pojedinim zemljama</a:t>
            </a:r>
            <a:r>
              <a:rPr lang="hr-HR" dirty="0" smtClean="0"/>
              <a:t>. Krajnji rezultat takvog pristupa je da je jedna te ista reforma na jednom dijelu Monarhije imala izuzetno povoljan učinak, dok bi drugdje bila posve promašena.</a:t>
            </a:r>
            <a:endParaRPr lang="hr-HR" dirty="0" smtClean="0"/>
          </a:p>
          <a:p>
            <a:r>
              <a:rPr lang="hr-HR" dirty="0" smtClean="0"/>
              <a:t>Godine 1855. bio je sklopljen konkordat s </a:t>
            </a:r>
            <a:r>
              <a:rPr lang="hr-HR" dirty="0" smtClean="0"/>
              <a:t>Crkvom.</a:t>
            </a:r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50566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Listopadska diploma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Godine 1859. – rat u Italiji – Austrija je objavila rat Sardiniji (na čiju je stranu stala Francuska) – bitke kod </a:t>
            </a:r>
            <a:r>
              <a:rPr lang="hr-HR" dirty="0" err="1"/>
              <a:t>Magente</a:t>
            </a:r>
            <a:r>
              <a:rPr lang="hr-HR" dirty="0"/>
              <a:t> i </a:t>
            </a:r>
            <a:r>
              <a:rPr lang="hr-HR" dirty="0" err="1"/>
              <a:t>Solferina</a:t>
            </a:r>
            <a:r>
              <a:rPr lang="hr-HR" dirty="0"/>
              <a:t> – mir u Zürichu – Franjo Josip ustupio je Lombardiju Napoleonu (konačno pripala Sardiniji</a:t>
            </a:r>
            <a:r>
              <a:rPr lang="hr-HR" dirty="0" smtClean="0"/>
              <a:t>)</a:t>
            </a:r>
          </a:p>
          <a:p>
            <a:r>
              <a:rPr lang="hr-HR" dirty="0" smtClean="0"/>
              <a:t>Gubitak rata pokazao je stvarnu političku, a napose vojnu slabost Habsburške Monarhije –  takvo je stanje prisililo Franju Josipa I. na reforme.</a:t>
            </a:r>
            <a:endParaRPr lang="hr-HR" dirty="0"/>
          </a:p>
          <a:p>
            <a:r>
              <a:rPr lang="hr-HR" dirty="0"/>
              <a:t>20. listopada 1860. godine – proglašavanje Listopadske diplome – Državno vijeće i zemaljski sabori – pomak prema federalizmu (Mađari i njemački liberali nisu bili zadovoljni takvim rješenjem)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584012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Veljački patent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r-HR" dirty="0" smtClean="0"/>
              <a:t>Novi ustav 1861. godine – Veljački patent – pomak u smislu centralizma</a:t>
            </a:r>
          </a:p>
          <a:p>
            <a:r>
              <a:rPr lang="hr-HR" dirty="0" smtClean="0"/>
              <a:t>U Mađarskoj je jačalo nezadovoljstvo</a:t>
            </a:r>
          </a:p>
          <a:p>
            <a:r>
              <a:rPr lang="hr-HR" dirty="0" smtClean="0"/>
              <a:t>Godine 1863. bio je održan vladarski kongres u Frankfurtu – radi novoga uređenja odnosa u zemljama Njemačkoga saveza – nije ostvareno</a:t>
            </a:r>
          </a:p>
          <a:p>
            <a:r>
              <a:rPr lang="hr-HR" dirty="0" smtClean="0"/>
              <a:t>1864. godine – sukob s Danskom oko </a:t>
            </a:r>
            <a:r>
              <a:rPr lang="hr-HR" dirty="0" err="1" smtClean="0"/>
              <a:t>Schleswig-Holsteina</a:t>
            </a:r>
            <a:endParaRPr lang="hr-HR" dirty="0" smtClean="0"/>
          </a:p>
          <a:p>
            <a:r>
              <a:rPr lang="hr-HR" dirty="0" smtClean="0"/>
              <a:t>1866. – rat Austrije i Pruske</a:t>
            </a:r>
          </a:p>
          <a:p>
            <a:r>
              <a:rPr lang="hr-HR" dirty="0" smtClean="0"/>
              <a:t>Austrijanci su </a:t>
            </a:r>
            <a:r>
              <a:rPr lang="hr-HR" dirty="0" err="1" smtClean="0"/>
              <a:t>pobijrdili</a:t>
            </a:r>
            <a:r>
              <a:rPr lang="hr-HR" dirty="0" smtClean="0"/>
              <a:t> </a:t>
            </a:r>
            <a:r>
              <a:rPr lang="hr-HR" dirty="0" smtClean="0"/>
              <a:t>u bici kod </a:t>
            </a:r>
            <a:r>
              <a:rPr lang="hr-HR" dirty="0" err="1" smtClean="0"/>
              <a:t>Custozze</a:t>
            </a:r>
            <a:r>
              <a:rPr lang="hr-HR" dirty="0" smtClean="0"/>
              <a:t>, ali su sami pretrpjeli poraz početkom srpnja kod </a:t>
            </a:r>
            <a:r>
              <a:rPr lang="hr-HR" dirty="0" err="1" smtClean="0"/>
              <a:t>Königgrätza</a:t>
            </a:r>
            <a:endParaRPr lang="hr-HR" dirty="0" smtClean="0"/>
          </a:p>
          <a:p>
            <a:r>
              <a:rPr lang="hr-HR" dirty="0" smtClean="0"/>
              <a:t>Sklopljen je mir: Veneciju je Austrija odstupila Napoleonu III., a on ju je predao Italiji</a:t>
            </a:r>
          </a:p>
          <a:p>
            <a:r>
              <a:rPr lang="hr-HR" dirty="0" smtClean="0"/>
              <a:t>Pruskoj su anektirane: Hannover, </a:t>
            </a:r>
            <a:r>
              <a:rPr lang="hr-HR" dirty="0" err="1" smtClean="0"/>
              <a:t>Kurhessen</a:t>
            </a:r>
            <a:r>
              <a:rPr lang="hr-HR" dirty="0" smtClean="0"/>
              <a:t>, Nassau, Frankfurt i </a:t>
            </a:r>
            <a:r>
              <a:rPr lang="hr-HR" dirty="0" err="1" smtClean="0"/>
              <a:t>Schleswig</a:t>
            </a:r>
            <a:r>
              <a:rPr lang="hr-HR" dirty="0" smtClean="0"/>
              <a:t>- </a:t>
            </a:r>
            <a:r>
              <a:rPr lang="hr-HR" dirty="0" err="1" smtClean="0"/>
              <a:t>Holstein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27037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Godina 1866. kao prekretnica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Austrija gubi svoj položaj ne samo u Njemačkom Savezu nego i u europskom krugu</a:t>
            </a:r>
          </a:p>
          <a:p>
            <a:r>
              <a:rPr lang="hr-HR" dirty="0" smtClean="0"/>
              <a:t>1866. godina – prekretnica</a:t>
            </a:r>
          </a:p>
          <a:p>
            <a:r>
              <a:rPr lang="hr-HR" dirty="0" smtClean="0"/>
              <a:t>Kao posljedica novih vojnih poraza uslijedile su nove reforme unutar Monarhije</a:t>
            </a:r>
          </a:p>
          <a:p>
            <a:r>
              <a:rPr lang="hr-HR" dirty="0" smtClean="0"/>
              <a:t>Sklapanje Austro-ugarske nagodbe 1867. – Monarhija je bile preuređena na dualističkom modelu i na taj će način biti uređena do kraja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82657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Liberalni zakoni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Godine 1867. – bio je donesen ustav za austrijski dio carstva</a:t>
            </a:r>
          </a:p>
          <a:p>
            <a:r>
              <a:rPr lang="hr-HR" dirty="0" smtClean="0"/>
              <a:t>U njemu dominiraju liberalne ideje</a:t>
            </a:r>
          </a:p>
          <a:p>
            <a:r>
              <a:rPr lang="hr-HR" dirty="0" smtClean="0"/>
              <a:t>Godine 1869. – „Državni zakon o narodnim školama” – obvezno osnovnoškolsko obrazovanje – koje nije na </a:t>
            </a:r>
            <a:r>
              <a:rPr lang="hr-HR" smtClean="0"/>
              <a:t>konfesionalnoj osnovi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587882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602</TotalTime>
  <Words>1203</Words>
  <Application>Microsoft Office PowerPoint</Application>
  <PresentationFormat>Widescreen</PresentationFormat>
  <Paragraphs>82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Bookman Old Style</vt:lpstr>
      <vt:lpstr>Rockwell</vt:lpstr>
      <vt:lpstr>Damask</vt:lpstr>
      <vt:lpstr>Povijest Austrije</vt:lpstr>
      <vt:lpstr>Austro-ugarska monarhija. Nastanak, razvoj i funkcioniranje dvojne monarhije</vt:lpstr>
      <vt:lpstr>Franjo josip I. (1848.-1916.)</vt:lpstr>
      <vt:lpstr>Oktroirani ustav</vt:lpstr>
      <vt:lpstr>Reforme</vt:lpstr>
      <vt:lpstr>Listopadska diploma</vt:lpstr>
      <vt:lpstr>Veljački patent</vt:lpstr>
      <vt:lpstr>Godina 1866. kao prekretnica</vt:lpstr>
      <vt:lpstr>Liberalni zakoni</vt:lpstr>
      <vt:lpstr>Vanjskopolitička orijentacija</vt:lpstr>
      <vt:lpstr>Socijalna politika</vt:lpstr>
      <vt:lpstr>Vrijeme krize</vt:lpstr>
      <vt:lpstr>Pojedinci i stranke</vt:lpstr>
      <vt:lpstr>politike</vt:lpstr>
      <vt:lpstr>Kriza dualizma</vt:lpstr>
      <vt:lpstr>Demografski pokazatelji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Austrije</dc:title>
  <dc:creator>korisnik</dc:creator>
  <cp:lastModifiedBy>korisnik</cp:lastModifiedBy>
  <cp:revision>30</cp:revision>
  <cp:lastPrinted>2019-05-29T09:06:43Z</cp:lastPrinted>
  <dcterms:created xsi:type="dcterms:W3CDTF">2016-05-11T08:32:27Z</dcterms:created>
  <dcterms:modified xsi:type="dcterms:W3CDTF">2020-05-28T07:32:18Z</dcterms:modified>
</cp:coreProperties>
</file>