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848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728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7631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5934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6033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9816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8258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5472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287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153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483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527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021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204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039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558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072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4FFDB-6068-4A1B-BDA8-543B2CF94604}" type="datetimeFigureOut">
              <a:rPr lang="hr-HR" smtClean="0"/>
              <a:t>5.6.2020.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1ECE-F46B-4E80-8D4B-9BE6CFA8872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4526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Austrije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1967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Kolokvij 2.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Napisati esej na temu po vlastitom izboru iz gradiva koje spada u 2. kolokvij.</a:t>
            </a:r>
          </a:p>
          <a:p>
            <a:r>
              <a:rPr lang="hr-HR" dirty="0" smtClean="0"/>
              <a:t>Esej treba biti dužine do 3 stranice. Preporuka: dobro strukturirati tekst – nastojati dati vlastiti doprinos u smislu obrazlaganja relevantnosti teme te ne preuzimati tekst u potpunosti iz knjige nego se služiti vlastitim riječima; </a:t>
            </a:r>
            <a:r>
              <a:rPr lang="hr-HR" dirty="0"/>
              <a:t>p</a:t>
            </a:r>
            <a:r>
              <a:rPr lang="hr-HR" dirty="0" smtClean="0"/>
              <a:t>aziti na pravopisnu i gramatičku ispravnost, u tekstu napisati naslov i svoje ime.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1925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Austrija u </a:t>
            </a:r>
            <a:r>
              <a:rPr lang="hr-HR" smtClean="0"/>
              <a:t>drugoj polovici</a:t>
            </a:r>
            <a:br>
              <a:rPr lang="hr-HR" smtClean="0"/>
            </a:br>
            <a:r>
              <a:rPr lang="hr-HR" smtClean="0"/>
              <a:t>20</a:t>
            </a:r>
            <a:r>
              <a:rPr lang="hr-HR" dirty="0" smtClean="0"/>
              <a:t>. stoljeća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Pred kraj Drugoga svjetskog rata, u Austriji je bilo stanje opće pomutnje</a:t>
            </a:r>
          </a:p>
          <a:p>
            <a:r>
              <a:rPr lang="hr-HR" dirty="0" smtClean="0"/>
              <a:t>U svakodnevici su očituje kroz opću nesigurnost – pljačke dućana i stanova</a:t>
            </a:r>
          </a:p>
          <a:p>
            <a:r>
              <a:rPr lang="hr-HR" dirty="0" smtClean="0"/>
              <a:t>27. 4. 1945. – bila je objavljena neovisnost Austrije kojim je bilo poništeno priključenje iz 1938. godine te privremena vlada koja ga treba provesti</a:t>
            </a:r>
          </a:p>
          <a:p>
            <a:r>
              <a:rPr lang="hr-HR" dirty="0" smtClean="0"/>
              <a:t>U to vrijeme podijeljena na okupacijska područja (između Francuske, Britanije, SAD-a i Sovjetskoga Saveza), na čelu zemlje je savezničko vijeće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110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stranke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Obnova stranačkoga života:</a:t>
            </a:r>
          </a:p>
          <a:p>
            <a:r>
              <a:rPr lang="hr-HR" dirty="0" smtClean="0"/>
              <a:t>Austrijska narodna stranka (ÖVP, </a:t>
            </a:r>
            <a:r>
              <a:rPr lang="hr-HR" dirty="0" err="1" smtClean="0"/>
              <a:t>Österreichische</a:t>
            </a:r>
            <a:r>
              <a:rPr lang="hr-HR" dirty="0" smtClean="0"/>
              <a:t> </a:t>
            </a:r>
            <a:r>
              <a:rPr lang="hr-HR" dirty="0" err="1" smtClean="0"/>
              <a:t>Voklspertei</a:t>
            </a:r>
            <a:r>
              <a:rPr lang="hr-HR" dirty="0" smtClean="0"/>
              <a:t>), činili su je </a:t>
            </a:r>
            <a:r>
              <a:rPr lang="hr-HR" dirty="0" err="1" smtClean="0"/>
              <a:t>nakadašnji</a:t>
            </a:r>
            <a:r>
              <a:rPr lang="hr-HR" dirty="0" smtClean="0"/>
              <a:t> pripadnici pokreta otpora</a:t>
            </a:r>
          </a:p>
          <a:p>
            <a:r>
              <a:rPr lang="hr-HR" dirty="0" smtClean="0"/>
              <a:t>Socijalistička stranka Austrije (SOÖ, </a:t>
            </a:r>
            <a:r>
              <a:rPr lang="hr-HR" dirty="0" err="1" smtClean="0"/>
              <a:t>Sozialistische</a:t>
            </a:r>
            <a:r>
              <a:rPr lang="hr-HR" dirty="0" smtClean="0"/>
              <a:t> </a:t>
            </a:r>
            <a:r>
              <a:rPr lang="hr-HR" dirty="0" err="1" smtClean="0"/>
              <a:t>Partei</a:t>
            </a:r>
            <a:r>
              <a:rPr lang="hr-HR" dirty="0" smtClean="0"/>
              <a:t> </a:t>
            </a:r>
            <a:r>
              <a:rPr lang="hr-HR" dirty="0" err="1" smtClean="0"/>
              <a:t>Österreichs</a:t>
            </a:r>
            <a:r>
              <a:rPr lang="hr-HR" dirty="0" smtClean="0"/>
              <a:t>) – nastala na poticaj Karla </a:t>
            </a:r>
            <a:r>
              <a:rPr lang="hr-HR" dirty="0" err="1" smtClean="0"/>
              <a:t>Rennera</a:t>
            </a:r>
            <a:r>
              <a:rPr lang="hr-HR" dirty="0" smtClean="0"/>
              <a:t> i Adolfa </a:t>
            </a:r>
            <a:r>
              <a:rPr lang="hr-HR" dirty="0" err="1" smtClean="0"/>
              <a:t>Schärfa</a:t>
            </a:r>
            <a:r>
              <a:rPr lang="hr-HR" dirty="0" smtClean="0"/>
              <a:t> – politika sporazuma, također s Crkvom</a:t>
            </a:r>
          </a:p>
          <a:p>
            <a:r>
              <a:rPr lang="hr-HR" dirty="0" smtClean="0"/>
              <a:t>Komunistička partija Austrije (KPÖ, </a:t>
            </a:r>
            <a:r>
              <a:rPr lang="hr-HR" dirty="0" err="1" smtClean="0"/>
              <a:t>Kommunistische</a:t>
            </a:r>
            <a:r>
              <a:rPr lang="hr-HR" dirty="0" smtClean="0"/>
              <a:t> </a:t>
            </a:r>
            <a:r>
              <a:rPr lang="hr-HR" dirty="0" err="1" smtClean="0"/>
              <a:t>Partei</a:t>
            </a:r>
            <a:r>
              <a:rPr lang="hr-HR" dirty="0" smtClean="0"/>
              <a:t> </a:t>
            </a:r>
            <a:r>
              <a:rPr lang="hr-HR" dirty="0" err="1" smtClean="0"/>
              <a:t>Österreichs</a:t>
            </a:r>
            <a:r>
              <a:rPr lang="hr-HR" dirty="0" smtClean="0"/>
              <a:t>)</a:t>
            </a:r>
          </a:p>
          <a:p>
            <a:r>
              <a:rPr lang="hr-HR" dirty="0" smtClean="0"/>
              <a:t>Temelj države je bio ustavni zakon iz 1920. godine</a:t>
            </a:r>
          </a:p>
          <a:p>
            <a:r>
              <a:rPr lang="hr-HR" dirty="0" smtClean="0"/>
              <a:t>Na Saveznoj skupštini od 20. prosinca 1945. bio je izabran </a:t>
            </a:r>
            <a:r>
              <a:rPr lang="hr-HR" dirty="0" err="1" smtClean="0"/>
              <a:t>Karl</a:t>
            </a:r>
            <a:r>
              <a:rPr lang="hr-HR" dirty="0" smtClean="0"/>
              <a:t> </a:t>
            </a:r>
            <a:r>
              <a:rPr lang="hr-HR" dirty="0" err="1" smtClean="0"/>
              <a:t>Renner</a:t>
            </a:r>
            <a:r>
              <a:rPr lang="hr-HR" dirty="0" smtClean="0"/>
              <a:t> za saveznoga predsjednika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0053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Političke okolnosti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Savezničko je vijeće moralo dati svoj pristanak samo kad je bila riječ o ustavnim zakonima, a ostali su zakoni stupali na snagu ako nije bilo nikakvoga prigovora sa strane saveznika u roku od 31 dana</a:t>
            </a:r>
          </a:p>
          <a:p>
            <a:r>
              <a:rPr lang="hr-HR" dirty="0" smtClean="0"/>
              <a:t>Zahvaljujući pobjedi demokratski organiziranih stranaka, politički je razvoj ovdje mogao teći drugim tijekom</a:t>
            </a:r>
          </a:p>
          <a:p>
            <a:r>
              <a:rPr lang="hr-HR" dirty="0" smtClean="0"/>
              <a:t>5. rujna 1946. godine bio je donesen sporazum o Južnom Tirolu</a:t>
            </a:r>
          </a:p>
          <a:p>
            <a:r>
              <a:rPr lang="hr-HR" dirty="0" smtClean="0"/>
              <a:t>Jugoslavija je imala određene teritorijalne zahtjeva prema Austriji – </a:t>
            </a:r>
            <a:r>
              <a:rPr lang="hr-HR" dirty="0" err="1" smtClean="0"/>
              <a:t>Klagenfurt</a:t>
            </a:r>
            <a:r>
              <a:rPr lang="hr-HR" dirty="0" smtClean="0"/>
              <a:t>, </a:t>
            </a:r>
            <a:r>
              <a:rPr lang="hr-HR" dirty="0" err="1" smtClean="0"/>
              <a:t>Villach</a:t>
            </a:r>
            <a:r>
              <a:rPr lang="hr-HR" dirty="0" smtClean="0"/>
              <a:t>, te štajerska pogranična područja s </a:t>
            </a:r>
            <a:r>
              <a:rPr lang="hr-HR" dirty="0" err="1" smtClean="0"/>
              <a:t>Radkersburgom</a:t>
            </a:r>
            <a:r>
              <a:rPr lang="hr-HR" dirty="0" smtClean="0"/>
              <a:t> – no, teritorijalna su pitanja bila riješena u korist Austrije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98998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Stanje nakon rata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Nakon Drugoga svjetskog rata u Austriji je vladala vrlo teška gospodarska situacija – nestašica hrane i goriva</a:t>
            </a:r>
          </a:p>
          <a:p>
            <a:r>
              <a:rPr lang="hr-HR" dirty="0" smtClean="0"/>
              <a:t>Nedostatak kuća i stanova – krajem rata mnogo ih je bilo uništeno</a:t>
            </a:r>
          </a:p>
          <a:p>
            <a:r>
              <a:rPr lang="hr-HR" dirty="0" smtClean="0"/>
              <a:t>Uništena industrija</a:t>
            </a:r>
          </a:p>
          <a:p>
            <a:r>
              <a:rPr lang="hr-HR" dirty="0" smtClean="0"/>
              <a:t>Određenim resursima raspolagala je sovjetska okupacijska sila: određenom industrijom, poljoprivrednim površinama, te Dunavskim parobrodarskim društvom</a:t>
            </a:r>
          </a:p>
          <a:p>
            <a:r>
              <a:rPr lang="hr-HR" dirty="0" smtClean="0"/>
              <a:t>Od njemačkih izbjeglica (13 milijuna) u Austriji je moglo naći trajan smještaj njih 400.000</a:t>
            </a:r>
          </a:p>
          <a:p>
            <a:r>
              <a:rPr lang="hr-HR" dirty="0" smtClean="0"/>
              <a:t>Austrija je također dobila pomoć kao članica Organizacije za europsku gospodarsku suradnju (OEEC)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5077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„Moskovski memorandum”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Novac dobiven od pomoći ulagan je u gospodarski razvoj: gradnja i obnavljanje prometnih veza, hidrocentrala, industrijskih i poljoprivrednih pogona</a:t>
            </a:r>
          </a:p>
          <a:p>
            <a:r>
              <a:rPr lang="hr-HR" dirty="0" smtClean="0"/>
              <a:t>Godine </a:t>
            </a:r>
            <a:r>
              <a:rPr lang="hr-HR" dirty="0" smtClean="0"/>
              <a:t>1950. </a:t>
            </a:r>
            <a:r>
              <a:rPr lang="hr-HR" dirty="0" smtClean="0"/>
              <a:t>umro je predsjednik </a:t>
            </a:r>
            <a:r>
              <a:rPr lang="hr-HR" dirty="0" err="1" smtClean="0"/>
              <a:t>Renner</a:t>
            </a:r>
            <a:r>
              <a:rPr lang="hr-HR" dirty="0" smtClean="0"/>
              <a:t>, a naslijedio ga je </a:t>
            </a:r>
            <a:r>
              <a:rPr lang="hr-HR" dirty="0" err="1" smtClean="0"/>
              <a:t>Theodor</a:t>
            </a:r>
            <a:r>
              <a:rPr lang="hr-HR" dirty="0" smtClean="0"/>
              <a:t> </a:t>
            </a:r>
            <a:r>
              <a:rPr lang="hr-HR" dirty="0" err="1" smtClean="0"/>
              <a:t>Körner</a:t>
            </a:r>
            <a:endParaRPr lang="hr-HR" dirty="0" smtClean="0"/>
          </a:p>
          <a:p>
            <a:r>
              <a:rPr lang="hr-HR" dirty="0" smtClean="0"/>
              <a:t>SAD je bila jedina zemlja koja je platila okupacijske troškove</a:t>
            </a:r>
          </a:p>
          <a:p>
            <a:r>
              <a:rPr lang="hr-HR" dirty="0" smtClean="0"/>
              <a:t>Travanj 1955. – „Moskovski memorandum” – izaslanstvo austrijske vlade je sudjelovalo na pregovorima u Moskvi – njime se Sovjetski Savez odrekao uz odštetu naftnih koncesija i prava na iskorištavanje Ruda u Austriji</a:t>
            </a:r>
          </a:p>
          <a:p>
            <a:r>
              <a:rPr lang="hr-HR" dirty="0" smtClean="0"/>
              <a:t>15. svibnja 1955. – potpisan je sporazum u dvorcu Belvedere, kojeg su potpisali ministri vanjskih poslova – rezultat čega je bilo da su okupacijske snage napustile austrijski teritorij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45412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Narodna stranka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Na izborima 1956. pobijedila je Narodna stranka koja je za duže vrijeme davala obilježje političkome životu Austrije</a:t>
            </a:r>
          </a:p>
          <a:p>
            <a:r>
              <a:rPr lang="hr-HR" dirty="0" smtClean="0"/>
              <a:t>Također je stvorena savezna vojska koja se temeljila na općoj vojnoj obvezi, Republika Austrija je primljena u Ujedinjene narode</a:t>
            </a:r>
          </a:p>
          <a:p>
            <a:r>
              <a:rPr lang="hr-HR" dirty="0" smtClean="0"/>
              <a:t>Godine 1958. osnovana je Europska gospodarska zajednica kojoj Austrija nije mogla pristupiti kao pravi član zbog svog obvezivanja na neutralnost, ali se priključila European Free </a:t>
            </a:r>
            <a:r>
              <a:rPr lang="hr-HR" dirty="0" err="1" smtClean="0"/>
              <a:t>Trade</a:t>
            </a:r>
            <a:r>
              <a:rPr lang="hr-HR" dirty="0" smtClean="0"/>
              <a:t> </a:t>
            </a:r>
            <a:r>
              <a:rPr lang="hr-HR" dirty="0" err="1" smtClean="0"/>
              <a:t>Association</a:t>
            </a:r>
            <a:r>
              <a:rPr lang="hr-HR" dirty="0" smtClean="0"/>
              <a:t> (EFTA)</a:t>
            </a:r>
          </a:p>
          <a:p>
            <a:r>
              <a:rPr lang="hr-HR" dirty="0" smtClean="0"/>
              <a:t>Krajem 70-ih godina Austrija je imala velik vanjskopolitički ugled</a:t>
            </a:r>
          </a:p>
          <a:p>
            <a:r>
              <a:rPr lang="hr-HR" dirty="0" smtClean="0"/>
              <a:t>Početkom 80-ih godina u Austriji su uvedene mjere štednje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35696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Članica europske unije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Austriju su izuzetno bili važni događaji nakon 1985. kada je zbog politike Gorbačova došlo do pada „željezne zavjese” te se Austrija </a:t>
            </a:r>
            <a:r>
              <a:rPr lang="hr-HR" dirty="0" smtClean="0"/>
              <a:t>kao dotadašnji </a:t>
            </a:r>
            <a:r>
              <a:rPr lang="hr-HR" dirty="0" smtClean="0"/>
              <a:t>„rub” našla u srcu Europe</a:t>
            </a:r>
          </a:p>
          <a:p>
            <a:r>
              <a:rPr lang="hr-HR" dirty="0" smtClean="0"/>
              <a:t>90-ih godina u Austriji postaje aktualan problem stranaca i azilanata</a:t>
            </a:r>
          </a:p>
          <a:p>
            <a:r>
              <a:rPr lang="hr-HR" dirty="0" smtClean="0"/>
              <a:t>Godine 1994. Austrija je postala članicom Europske Unije, pet godina nakon što je predala molbu za priključenje Europskoj Uniji</a:t>
            </a:r>
          </a:p>
          <a:p>
            <a:r>
              <a:rPr lang="hr-HR" dirty="0" smtClean="0"/>
              <a:t>U Austriji je prethodno provedena rasprava i referendum koji je prošao sa 66% glasova podrške, veliki otpor pružao je </a:t>
            </a:r>
            <a:r>
              <a:rPr lang="hr-HR" dirty="0" err="1" smtClean="0"/>
              <a:t>Jörg</a:t>
            </a:r>
            <a:r>
              <a:rPr lang="hr-HR" dirty="0" smtClean="0"/>
              <a:t> </a:t>
            </a:r>
            <a:r>
              <a:rPr lang="hr-HR" dirty="0" err="1" smtClean="0"/>
              <a:t>Heider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19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Demografska slika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Gubici stanovništva u Drugom svjetskom ratu – 271.300</a:t>
            </a:r>
          </a:p>
          <a:p>
            <a:r>
              <a:rPr lang="hr-HR" dirty="0" smtClean="0"/>
              <a:t>Promjena stanovništva: nakon Prvoga svjetskog rata u Austriju se doseljavaju </a:t>
            </a:r>
            <a:r>
              <a:rPr lang="hr-HR" dirty="0" err="1" smtClean="0"/>
              <a:t>sudetski</a:t>
            </a:r>
            <a:r>
              <a:rPr lang="hr-HR" dirty="0" smtClean="0"/>
              <a:t> Nijemci i činovnici s prostora bivše Austro-Ugarske Monarhije, a za vrijeme Drugoga svjetskog rata na ovom se prostoru naseljavaju Nijemci s prostora Galicije, Bukovine, Besarabije, Dobrudže, Bosne i </a:t>
            </a:r>
            <a:r>
              <a:rPr lang="hr-HR" dirty="0" err="1" smtClean="0"/>
              <a:t>Kočevja</a:t>
            </a:r>
            <a:endParaRPr lang="hr-HR" dirty="0" smtClean="0"/>
          </a:p>
          <a:p>
            <a:r>
              <a:rPr lang="hr-HR" dirty="0" smtClean="0"/>
              <a:t>1951. godine ovdje je bilo 6 933 905, a  1988.  7 731 355 osoba</a:t>
            </a:r>
          </a:p>
          <a:p>
            <a:r>
              <a:rPr lang="hr-HR" dirty="0" smtClean="0"/>
              <a:t>Austrijska demografska slika odražava povećan broj stanovništva starije životne dobi</a:t>
            </a:r>
          </a:p>
          <a:p>
            <a:r>
              <a:rPr lang="hr-HR" dirty="0" smtClean="0"/>
              <a:t>Prema strukturi: smanjuje se broj poljoprivrednoga stanovništva, a povećava broj ljudi u slobodnim zanimanjima i javnim </a:t>
            </a:r>
            <a:r>
              <a:rPr lang="hr-HR" dirty="0" smtClean="0"/>
              <a:t>službama</a:t>
            </a:r>
          </a:p>
          <a:p>
            <a:r>
              <a:rPr lang="hr-HR" dirty="0" smtClean="0"/>
              <a:t>Prema: obveznoj literaturi na predmetu.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7201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394</TotalTime>
  <Words>828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Bookman Old Style</vt:lpstr>
      <vt:lpstr>Rockwell</vt:lpstr>
      <vt:lpstr>Damask</vt:lpstr>
      <vt:lpstr>Povijest Austrije</vt:lpstr>
      <vt:lpstr>Austrija u drugoj polovici 20. stoljeća</vt:lpstr>
      <vt:lpstr>stranke</vt:lpstr>
      <vt:lpstr>Političke okolnosti</vt:lpstr>
      <vt:lpstr>Stanje nakon rata</vt:lpstr>
      <vt:lpstr>„Moskovski memorandum”</vt:lpstr>
      <vt:lpstr>Narodna stranka</vt:lpstr>
      <vt:lpstr>Članica europske unije</vt:lpstr>
      <vt:lpstr>Demografska slika</vt:lpstr>
      <vt:lpstr>Kolokvij 2.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Austrije</dc:title>
  <dc:creator>korisnik</dc:creator>
  <cp:lastModifiedBy>korisnik</cp:lastModifiedBy>
  <cp:revision>17</cp:revision>
  <dcterms:created xsi:type="dcterms:W3CDTF">2016-06-01T07:28:14Z</dcterms:created>
  <dcterms:modified xsi:type="dcterms:W3CDTF">2020-06-05T08:27:14Z</dcterms:modified>
</cp:coreProperties>
</file>