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2532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30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7267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4976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02090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6519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4237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993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6873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9999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446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4779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9911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1046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272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2771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4714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2D923-4715-40FE-B421-C182847F64CB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330C5-A64D-41E9-928D-BEA29706355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743430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Austrije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1696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činovništvo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Činovništvo u vrijeme Franje I. bilo je drukčije nego ono u vrijeme Josipa II. Od njega se više očekivala poslušnost, nego vlastita inicijativa kao što je to zahtijevao Josip II. od svojih činovnika.</a:t>
            </a:r>
          </a:p>
          <a:p>
            <a:r>
              <a:rPr lang="hr-HR" dirty="0" smtClean="0"/>
              <a:t>Činovništvo je bilo vrlo često meta kritike suvremenika kao sporo i podmitljivo, a u revoluciji 1848. godine protiv njega je bio usmjerena i javna mržnja jer ga se smatralo utjelovljenjem represivnoga sustava koji guši svaku slobodu.</a:t>
            </a:r>
          </a:p>
          <a:p>
            <a:r>
              <a:rPr lang="hr-HR" dirty="0" smtClean="0"/>
              <a:t>Činovništvo u vrijeme Franje I. nije više bilo reformsko kao u vrijeme Josipa II., ali je i dalje predstavljalo oslonac države.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8823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Nadzor i cenzura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Država Franje I. bila je država policijskoga nadzora i cenzure tiska, no s druge strane ipak je bila riječ o pravnoj državi.</a:t>
            </a:r>
          </a:p>
          <a:p>
            <a:r>
              <a:rPr lang="hr-HR" dirty="0" smtClean="0"/>
              <a:t>Franjo I . nije bio sklon reformama tako da je država izgubila ulogu nositelja reformi koju je imala u razdoblju prosvijećenoga apsolutizma.</a:t>
            </a:r>
          </a:p>
          <a:p>
            <a:r>
              <a:rPr lang="hr-HR" dirty="0" smtClean="0"/>
              <a:t>Tu ulogu preuzelo je samo društvo – tako da je društveni i gospodarski napredak ipak bio ostvaren – premda različito u različitim dijelovima Monarhije i na različitim društvenim područjima.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0196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Neujednačena modernizacija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Društveni i gospodarski razvoj nije bio svugdje jednak – područja koja su se brže razvijala su bila Donja Austrija, Češka i Moravska, a područja koja su se slabije razvijala su bila: Ugarska, zajedno s Hrvatskom, te osobito Galicija.</a:t>
            </a:r>
          </a:p>
          <a:p>
            <a:r>
              <a:rPr lang="hr-HR" dirty="0" smtClean="0"/>
              <a:t>Iako je historiografija često za takav neujednačeni razvoj optuživala Austriju, a napose njenu carinsku politiku, činjenica je da su te zemlje imale niz elemenata koje si su mogli kočiti razvoj – prije svega je ovdje riječ o težnji plemstva da zadrži pravo na tlaku od svojih podanika, a potom i običaj nasljeđivanja zemlje bez njezina dijeljenja, pravo plemstva da ne plaća porez itd.</a:t>
            </a:r>
          </a:p>
          <a:p>
            <a:r>
              <a:rPr lang="hr-HR" dirty="0" smtClean="0"/>
              <a:t>Neujednačena modernizacija obilježje je Austrije, tj. Habsburške Monarhije u prvoj polovici 19. stoljeća.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05987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Opći građanski zakonik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Najvažnija zasluga cara Franje I. bilo je donošenje Općeg građanskog zakonika 1811. godine.</a:t>
            </a:r>
          </a:p>
          <a:p>
            <a:r>
              <a:rPr lang="hr-HR" dirty="0" smtClean="0"/>
              <a:t>On se bazirao na privatnome vlasništvu te je bio obvezan za sve. Njegovo uvođenje implicira da stanovništvo više ne predstavlja samo podanike, nego oni postaju građani.</a:t>
            </a:r>
          </a:p>
          <a:p>
            <a:r>
              <a:rPr lang="hr-HR" dirty="0" smtClean="0"/>
              <a:t>Donošenje Općeg građanskog zakonika predstavlja kraj kodifikacijskoga procesa započetog u vrijeme Marije Terezije pedesetih godina 18. stoljeća.</a:t>
            </a:r>
          </a:p>
        </p:txBody>
      </p:sp>
    </p:spTree>
    <p:extLst>
      <p:ext uri="{BB962C8B-B14F-4D97-AF65-F5344CB8AC3E}">
        <p14:creationId xmlns:p14="http://schemas.microsoft.com/office/powerpoint/2010/main" val="151141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Podanici i građani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Marija Terezija </a:t>
            </a:r>
            <a:r>
              <a:rPr lang="hr-HR" dirty="0" smtClean="0"/>
              <a:t>je </a:t>
            </a:r>
            <a:r>
              <a:rPr lang="hr-HR" dirty="0" smtClean="0"/>
              <a:t>postavila je temelje reformama i kasnijega </a:t>
            </a:r>
            <a:r>
              <a:rPr lang="hr-HR" dirty="0" smtClean="0"/>
              <a:t>razdoblja. U tom se razdoblju na podanike počelo gledati kao na građane</a:t>
            </a:r>
            <a:r>
              <a:rPr lang="hr-HR" dirty="0"/>
              <a:t>.</a:t>
            </a:r>
            <a:endParaRPr lang="hr-HR" dirty="0" smtClean="0"/>
          </a:p>
          <a:p>
            <a:r>
              <a:rPr lang="hr-HR" dirty="0" smtClean="0"/>
              <a:t>U to </a:t>
            </a:r>
            <a:r>
              <a:rPr lang="hr-HR" dirty="0" smtClean="0"/>
              <a:t>je ideji sadržan </a:t>
            </a:r>
            <a:r>
              <a:rPr lang="hr-HR" dirty="0" smtClean="0"/>
              <a:t>radikalno nov način shvaćanja individuuma – </a:t>
            </a:r>
            <a:r>
              <a:rPr lang="hr-HR" dirty="0" smtClean="0"/>
              <a:t>počevši od pripadnika</a:t>
            </a:r>
            <a:r>
              <a:rPr lang="hr-HR" dirty="0" smtClean="0"/>
              <a:t> </a:t>
            </a:r>
            <a:r>
              <a:rPr lang="hr-HR" dirty="0" smtClean="0"/>
              <a:t>staleške hijerarhije do građanina  čiji je pravni status određen činjenicom pripadanja </a:t>
            </a:r>
            <a:r>
              <a:rPr lang="hr-HR" dirty="0" smtClean="0"/>
              <a:t>državi.</a:t>
            </a:r>
            <a:endParaRPr lang="hr-HR" dirty="0" smtClean="0"/>
          </a:p>
          <a:p>
            <a:r>
              <a:rPr lang="hr-HR" dirty="0" smtClean="0"/>
              <a:t>Teoretski su svi bili jednaki pred </a:t>
            </a:r>
            <a:r>
              <a:rPr lang="hr-HR" dirty="0" smtClean="0"/>
              <a:t>zakonom.</a:t>
            </a:r>
            <a:endParaRPr lang="hr-HR" dirty="0" smtClean="0"/>
          </a:p>
          <a:p>
            <a:r>
              <a:rPr lang="hr-HR" dirty="0" smtClean="0"/>
              <a:t>Habsburško se </a:t>
            </a:r>
            <a:r>
              <a:rPr lang="hr-HR" dirty="0" smtClean="0"/>
              <a:t>društvo temeljito mijenjalo i bez </a:t>
            </a:r>
            <a:r>
              <a:rPr lang="hr-HR" dirty="0" smtClean="0"/>
              <a:t>revolucije.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075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Vladarske karakteristike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Suveren je prije svega postao – </a:t>
            </a:r>
            <a:r>
              <a:rPr lang="hr-HR" dirty="0" smtClean="0"/>
              <a:t>zakonodavac.</a:t>
            </a:r>
            <a:endParaRPr lang="hr-HR" dirty="0" smtClean="0"/>
          </a:p>
          <a:p>
            <a:r>
              <a:rPr lang="hr-HR" dirty="0" smtClean="0"/>
              <a:t>Josip II</a:t>
            </a:r>
            <a:r>
              <a:rPr lang="hr-HR" dirty="0" smtClean="0"/>
              <a:t>. (1780.-1790.) </a:t>
            </a:r>
            <a:r>
              <a:rPr lang="hr-HR" dirty="0" smtClean="0"/>
              <a:t>je u provođenju svojih ideja </a:t>
            </a:r>
            <a:r>
              <a:rPr lang="hr-HR" dirty="0" smtClean="0"/>
              <a:t>i reformi bio radikalan pa i bezobziran.</a:t>
            </a:r>
            <a:r>
              <a:rPr lang="hr-HR" dirty="0"/>
              <a:t> </a:t>
            </a:r>
            <a:r>
              <a:rPr lang="hr-HR" dirty="0" smtClean="0"/>
              <a:t>Za </a:t>
            </a:r>
            <a:r>
              <a:rPr lang="hr-HR" dirty="0" smtClean="0"/>
              <a:t>vrijeme svoje vladavine uspio je stvoriti i fanatične </a:t>
            </a:r>
            <a:r>
              <a:rPr lang="hr-HR" dirty="0" smtClean="0"/>
              <a:t>sljedbenike.</a:t>
            </a:r>
            <a:r>
              <a:rPr lang="hr-HR" dirty="0"/>
              <a:t> </a:t>
            </a:r>
            <a:r>
              <a:rPr lang="hr-HR" dirty="0" smtClean="0"/>
              <a:t>Njegovu je vladavinu karakterizirala </a:t>
            </a:r>
            <a:r>
              <a:rPr lang="hr-HR" dirty="0"/>
              <a:t>r</a:t>
            </a:r>
            <a:r>
              <a:rPr lang="hr-HR" dirty="0" smtClean="0"/>
              <a:t>acionalnost</a:t>
            </a:r>
            <a:r>
              <a:rPr lang="hr-HR" dirty="0" smtClean="0"/>
              <a:t>, centralizacija, disciplina, </a:t>
            </a:r>
            <a:r>
              <a:rPr lang="hr-HR" dirty="0" smtClean="0"/>
              <a:t>a divio </a:t>
            </a:r>
            <a:r>
              <a:rPr lang="hr-HR" dirty="0" smtClean="0"/>
              <a:t>se </a:t>
            </a:r>
            <a:r>
              <a:rPr lang="hr-HR" dirty="0" smtClean="0"/>
              <a:t>svemu što je bilo vojnog karaktera.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7632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Prvi sluga države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Počeo je utjelovljavati </a:t>
            </a:r>
            <a:r>
              <a:rPr lang="hr-HR" dirty="0" smtClean="0"/>
              <a:t>sliku vladara </a:t>
            </a:r>
            <a:r>
              <a:rPr lang="hr-HR" dirty="0" smtClean="0"/>
              <a:t>kao prvog </a:t>
            </a:r>
            <a:r>
              <a:rPr lang="hr-HR" dirty="0" smtClean="0"/>
              <a:t>sluge države.</a:t>
            </a:r>
            <a:endParaRPr lang="hr-HR" dirty="0" smtClean="0"/>
          </a:p>
          <a:p>
            <a:r>
              <a:rPr lang="hr-HR" dirty="0" smtClean="0"/>
              <a:t>O njemu postoje vrlo različiti stavovi – koji više govore o konfliktima koji su uslijedili nego o samom </a:t>
            </a:r>
            <a:r>
              <a:rPr lang="hr-HR" dirty="0" smtClean="0"/>
              <a:t>caru.</a:t>
            </a:r>
            <a:endParaRPr lang="hr-HR" dirty="0" smtClean="0"/>
          </a:p>
          <a:p>
            <a:r>
              <a:rPr lang="hr-HR" dirty="0" smtClean="0"/>
              <a:t>Njegove su mjere pridonijele jačanju </a:t>
            </a:r>
            <a:r>
              <a:rPr lang="hr-HR" dirty="0" smtClean="0"/>
              <a:t>regionalnih jezika </a:t>
            </a:r>
            <a:r>
              <a:rPr lang="hr-HR" dirty="0" smtClean="0"/>
              <a:t>– češkog primjerice </a:t>
            </a:r>
            <a:r>
              <a:rPr lang="hr-HR" dirty="0" smtClean="0"/>
              <a:t>– preko škola, publikacija, uprave.</a:t>
            </a:r>
            <a:endParaRPr lang="hr-HR" dirty="0" smtClean="0"/>
          </a:p>
          <a:p>
            <a:r>
              <a:rPr lang="hr-HR" dirty="0" smtClean="0"/>
              <a:t>Želio je </a:t>
            </a:r>
            <a:r>
              <a:rPr lang="hr-HR" dirty="0" smtClean="0"/>
              <a:t>pridonijeti boljem životu </a:t>
            </a:r>
            <a:r>
              <a:rPr lang="hr-HR" dirty="0" smtClean="0"/>
              <a:t>podanika.</a:t>
            </a:r>
            <a:endParaRPr lang="hr-HR" dirty="0" smtClean="0"/>
          </a:p>
          <a:p>
            <a:r>
              <a:rPr lang="hr-HR" dirty="0" smtClean="0"/>
              <a:t>U vrijeme kada preuzima vlast reformski eksperiment traje već trideset </a:t>
            </a:r>
            <a:r>
              <a:rPr lang="hr-HR" dirty="0" smtClean="0"/>
              <a:t>godina.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30662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epilog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Iako je rano postao suvladarem, Marija Terezija </a:t>
            </a:r>
            <a:r>
              <a:rPr lang="hr-HR" dirty="0" smtClean="0"/>
              <a:t>ga je držala podalje </a:t>
            </a:r>
            <a:r>
              <a:rPr lang="hr-HR" dirty="0" smtClean="0"/>
              <a:t>od vladarskoga trona – on se odao </a:t>
            </a:r>
            <a:r>
              <a:rPr lang="hr-HR" dirty="0" smtClean="0"/>
              <a:t>putovanjima </a:t>
            </a:r>
            <a:r>
              <a:rPr lang="hr-HR" dirty="0" smtClean="0"/>
              <a:t>gdje se susretao s pripadnicima različitih staleža i </a:t>
            </a:r>
            <a:r>
              <a:rPr lang="hr-HR" dirty="0" smtClean="0"/>
              <a:t>konfesija.</a:t>
            </a:r>
            <a:endParaRPr lang="hr-HR" dirty="0" smtClean="0"/>
          </a:p>
          <a:p>
            <a:r>
              <a:rPr lang="hr-HR" dirty="0" smtClean="0"/>
              <a:t>Josip II. – polazio od drukčijeg shvaćanja vlasti – prikazivan je u uniformi – bez staleške simbolike i krune – </a:t>
            </a:r>
            <a:r>
              <a:rPr lang="hr-HR" dirty="0" smtClean="0"/>
              <a:t>on je odbijao tradiciju i ceremonije.</a:t>
            </a:r>
          </a:p>
          <a:p>
            <a:r>
              <a:rPr lang="hr-HR" dirty="0" smtClean="0"/>
              <a:t>Njegova je vladavina završila povlačenjem svih njegovih patenata osim dvaju: Patenta o toleranciji i Patenta o osobnoj slobodi kmetova.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12584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Devetnaesto stoljeće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Devetnaesto stoljeće možemo shvatiti kao stoljeće proturječja. U historiografiji se često na ovo razdoblje gledalo kao na razdoblje u kojemu razvojne mogućnosti nisu bile dovoljno iskorištene.</a:t>
            </a:r>
          </a:p>
          <a:p>
            <a:r>
              <a:rPr lang="hr-HR" dirty="0" smtClean="0"/>
              <a:t>Prvu polovicu stoljeća karakterizira vladavina dvojice vladara:</a:t>
            </a:r>
          </a:p>
          <a:p>
            <a:r>
              <a:rPr lang="hr-HR" dirty="0" smtClean="0"/>
              <a:t>Franje I. (1792.-1835.) i</a:t>
            </a:r>
          </a:p>
          <a:p>
            <a:r>
              <a:rPr lang="hr-HR" dirty="0" smtClean="0"/>
              <a:t>Ferdinanda I. (1835.-1848,).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980367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Franjo I.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Franjo I. – po sudu historiografije bio je vrlo konzervativan vladar, podozriv prema reformama.</a:t>
            </a:r>
          </a:p>
          <a:p>
            <a:r>
              <a:rPr lang="hr-HR" dirty="0" smtClean="0"/>
              <a:t>Postao je vladar na samome početku ratova s Napoleonom nakon Leopolda II. (1790.-1792.), čija je kratkotrajna vladavina ostala zabilježena kao „prosvijećena”, no, zapravo je trajala suviše kratko da bi joj se mogla dati pouzdanija ocjena.</a:t>
            </a:r>
          </a:p>
          <a:p>
            <a:r>
              <a:rPr lang="hr-HR" dirty="0" smtClean="0"/>
              <a:t>Smatra se da su Franju I. dijelom obilježile dramatične okolnosti u kojima je došao na vlast.</a:t>
            </a:r>
          </a:p>
        </p:txBody>
      </p:sp>
    </p:spTree>
    <p:extLst>
      <p:ext uri="{BB962C8B-B14F-4D97-AF65-F5344CB8AC3E}">
        <p14:creationId xmlns:p14="http://schemas.microsoft.com/office/powerpoint/2010/main" val="2430948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Beč – europski centar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 smtClean="0"/>
              <a:t>Još u vrijeme ratova s Napoleonom, carev brat nadvojvoda Karlo htio je provesti vojnu reformu, koja bi podrazumijevala i jednu širu društvenu reformu, no car ga nije htio u tome podržati.</a:t>
            </a:r>
          </a:p>
          <a:p>
            <a:r>
              <a:rPr lang="hr-HR" dirty="0" smtClean="0"/>
              <a:t>Nakon dramatičnoga razdoblja ratova s Napoleonom, na Bečkome kongresu, Austrija je postala jedna od zemalja pobjednica te je, u skladu s tim, zauzela važno mjesto u europskoj politici.</a:t>
            </a:r>
          </a:p>
          <a:p>
            <a:r>
              <a:rPr lang="hr-HR" dirty="0" smtClean="0"/>
              <a:t>Veliku ulogu u austrijskom vanjskopolitičkom pozicioniranju imao je sam </a:t>
            </a:r>
            <a:r>
              <a:rPr lang="hr-HR" dirty="0" err="1" smtClean="0"/>
              <a:t>Metternich</a:t>
            </a:r>
            <a:r>
              <a:rPr lang="hr-HR" dirty="0" smtClean="0"/>
              <a:t>, koji je isprva obnašao funkciju ministra vanjskih poslova, a potom je postao austrijski kancelar. Beč, u kojem su mjesecima bili okupljeni vladari europskih država, bio je centar europske politike.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891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bankrot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Snažna politička </a:t>
            </a:r>
            <a:r>
              <a:rPr lang="hr-HR" dirty="0" smtClean="0"/>
              <a:t>pozicija podrazumijevala je i snažnu vojsku. No, s obzirom da je Monarhija doživjela bankrot zbog troškova iz Napoleonskih ratova – na vojsci se štedjelo, te im je cilj bio – imati što bolju vojsku, a istodobno za nju izdvajati čim manje novca – što je, zapravo, bilo neostvarivo.</a:t>
            </a:r>
          </a:p>
          <a:p>
            <a:r>
              <a:rPr lang="hr-HR" dirty="0" smtClean="0"/>
              <a:t>Sve do sukoba najprije u Italiji 1859. godine, a potom s Pruskom 1866. koje Austrija gubi, nije niti bilo prilike gdje bi se vidjela stvarna vojna snaga Austrije. Upravo će ovi vojni porazi biti izvorom novih reformi unutar Monarhije, o čemu će biti riječi nešto kasnije.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16444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152</TotalTime>
  <Words>1036</Words>
  <Application>Microsoft Office PowerPoint</Application>
  <PresentationFormat>Widescreen</PresentationFormat>
  <Paragraphs>52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Bookman Old Style</vt:lpstr>
      <vt:lpstr>Rockwell</vt:lpstr>
      <vt:lpstr>Damask</vt:lpstr>
      <vt:lpstr>Povijest Austrije</vt:lpstr>
      <vt:lpstr>Podanici i građani</vt:lpstr>
      <vt:lpstr>Vladarske karakteristike</vt:lpstr>
      <vt:lpstr>Prvi sluga države</vt:lpstr>
      <vt:lpstr>epilog</vt:lpstr>
      <vt:lpstr>Devetnaesto stoljeće</vt:lpstr>
      <vt:lpstr>Franjo I.</vt:lpstr>
      <vt:lpstr>Beč – europski centar</vt:lpstr>
      <vt:lpstr>bankrot</vt:lpstr>
      <vt:lpstr>činovništvo</vt:lpstr>
      <vt:lpstr>Nadzor i cenzura</vt:lpstr>
      <vt:lpstr>Neujednačena modernizacija</vt:lpstr>
      <vt:lpstr>Opći građanski zakonik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14</cp:revision>
  <dcterms:created xsi:type="dcterms:W3CDTF">2020-05-21T04:55:00Z</dcterms:created>
  <dcterms:modified xsi:type="dcterms:W3CDTF">2020-05-21T07:27:58Z</dcterms:modified>
</cp:coreProperties>
</file>