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74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694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10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598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21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6200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4755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3972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5067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5924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523B-098B-492D-8751-B924C0F74D6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523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953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346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541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535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246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46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91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C4A0-157A-4DC5-A02E-3140E5D2A494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CE5E6-9805-4E3D-959D-6015369F2F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025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  <p:sldLayoutId id="214748381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</a:t>
            </a:r>
            <a:r>
              <a:rPr lang="hr-HR" dirty="0"/>
              <a:t> </a:t>
            </a:r>
            <a:r>
              <a:rPr lang="hr-HR" dirty="0" smtClean="0"/>
              <a:t>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0132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Tridesetogodišnji rat (1600.-1648.)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Prva polovica 17. stoljeća – razdoblje krize; nakon nje </a:t>
            </a:r>
            <a:r>
              <a:rPr lang="hr-HR" dirty="0" smtClean="0"/>
              <a:t>mijenjaju </a:t>
            </a:r>
            <a:r>
              <a:rPr lang="hr-HR" dirty="0" smtClean="0"/>
              <a:t>se političke prakse</a:t>
            </a:r>
          </a:p>
          <a:p>
            <a:r>
              <a:rPr lang="hr-HR" dirty="0" smtClean="0"/>
              <a:t>Dolazi do krize institucija u Carstvu kada je evangelički knez </a:t>
            </a:r>
            <a:r>
              <a:rPr lang="hr-HR" dirty="0" err="1" smtClean="0"/>
              <a:t>Joachim</a:t>
            </a:r>
            <a:r>
              <a:rPr lang="hr-HR" dirty="0" smtClean="0"/>
              <a:t> Friedrich od </a:t>
            </a:r>
            <a:r>
              <a:rPr lang="hr-HR" dirty="0" err="1" smtClean="0"/>
              <a:t>Brandenburga</a:t>
            </a:r>
            <a:r>
              <a:rPr lang="hr-HR" dirty="0" smtClean="0"/>
              <a:t> trebao biti postavljen na čelo Vizitacijske komisije – katolici nisu tome dali svoju privolu</a:t>
            </a:r>
          </a:p>
          <a:p>
            <a:r>
              <a:rPr lang="hr-HR" dirty="0" smtClean="0"/>
              <a:t>Nakon 1590. protestantski staleži više nisu priznavali Državno vijeće, čiji je smisao bio da provodi državnu </a:t>
            </a:r>
            <a:r>
              <a:rPr lang="hr-HR" dirty="0" smtClean="0"/>
              <a:t>politiku</a:t>
            </a:r>
            <a:endParaRPr lang="hr-HR" dirty="0" smtClean="0"/>
          </a:p>
          <a:p>
            <a:r>
              <a:rPr lang="hr-HR" dirty="0" smtClean="0"/>
              <a:t>No, </a:t>
            </a:r>
            <a:r>
              <a:rPr lang="hr-HR" dirty="0" err="1" smtClean="0"/>
              <a:t>Reichstag</a:t>
            </a:r>
            <a:r>
              <a:rPr lang="hr-HR" dirty="0" smtClean="0"/>
              <a:t> je ipak zasjedao u </a:t>
            </a:r>
            <a:r>
              <a:rPr lang="hr-HR" dirty="0" err="1" smtClean="0"/>
              <a:t>Regensburgu</a:t>
            </a:r>
            <a:r>
              <a:rPr lang="hr-HR" dirty="0" smtClean="0"/>
              <a:t> i caru Rudolfu II. odobrio financijsku pomoć za rat protiv Osmanlija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26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sukobi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Car nije bio toliko uspješan u sukobima s Osmanlijama, a s druge strane zbog njegove protureformacijske politike dolazi do pobuna seljaka u Gornjoj i Donjoj Austriji</a:t>
            </a:r>
          </a:p>
          <a:p>
            <a:r>
              <a:rPr lang="hr-HR" dirty="0" smtClean="0"/>
              <a:t>Dolazi do sve češćih sukoba između protestanata i </a:t>
            </a:r>
            <a:r>
              <a:rPr lang="hr-HR" dirty="0" smtClean="0"/>
              <a:t>katolika</a:t>
            </a:r>
            <a:endParaRPr lang="hr-HR" dirty="0" smtClean="0"/>
          </a:p>
          <a:p>
            <a:r>
              <a:rPr lang="hr-HR" dirty="0" smtClean="0"/>
              <a:t>Godine 1607. protestanti su napustili </a:t>
            </a:r>
            <a:r>
              <a:rPr lang="hr-HR" dirty="0" err="1" smtClean="0"/>
              <a:t>Reichstag</a:t>
            </a:r>
            <a:r>
              <a:rPr lang="hr-HR" dirty="0" smtClean="0"/>
              <a:t> nakon što su katolici odbili legalizirati teritorije koje su nakon 1555. godine stekli protestanti</a:t>
            </a:r>
          </a:p>
          <a:p>
            <a:r>
              <a:rPr lang="hr-HR" dirty="0" smtClean="0"/>
              <a:t>Nakon toga državni je ustav, zapravo, bio nedjelotvoran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426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Unija i liga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1608.  protestantske su države formirale savez Uniju, a 1609. katoličke zemlje Ligu – oba saveza su se povezala i s </a:t>
            </a:r>
            <a:r>
              <a:rPr lang="hr-HR" dirty="0" smtClean="0"/>
              <a:t>drugim </a:t>
            </a:r>
            <a:r>
              <a:rPr lang="hr-HR" dirty="0" smtClean="0"/>
              <a:t>zemljama te počela naoružavati</a:t>
            </a:r>
          </a:p>
          <a:p>
            <a:r>
              <a:rPr lang="hr-HR" dirty="0" smtClean="0"/>
              <a:t>Sukob se zaoštrio zbog tajnog sporazuma cara </a:t>
            </a:r>
            <a:r>
              <a:rPr lang="hr-HR" dirty="0" err="1" smtClean="0"/>
              <a:t>Matijaša</a:t>
            </a:r>
            <a:r>
              <a:rPr lang="hr-HR" dirty="0" smtClean="0"/>
              <a:t> sa Španjolskom kojim se obvezuje da će </a:t>
            </a:r>
            <a:r>
              <a:rPr lang="hr-HR" dirty="0" smtClean="0"/>
              <a:t>austrijske </a:t>
            </a:r>
            <a:r>
              <a:rPr lang="hr-HR" dirty="0" smtClean="0"/>
              <a:t>posjede u </a:t>
            </a:r>
            <a:r>
              <a:rPr lang="hr-HR" dirty="0" err="1" smtClean="0"/>
              <a:t>Alsaceu</a:t>
            </a:r>
            <a:r>
              <a:rPr lang="hr-HR" dirty="0" smtClean="0"/>
              <a:t> predati Španjolskoj, a španjolski kralj Filip III. bio se odrekao svojih zahtjeva na ugarsku i češku krunu – kad se saznalo za taj dogovor, on je izazvao veliko nezadovoljstvo u Njemačkoj i Francuskoj</a:t>
            </a:r>
          </a:p>
          <a:p>
            <a:r>
              <a:rPr lang="hr-HR" dirty="0" smtClean="0"/>
              <a:t>Sukob je kulminirao za vrijeme Ferdinanda II. koji je izabran za ugarsko-hrvatskoga kralja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001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Bitka na bijelom brdu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Češkoj su </a:t>
            </a:r>
            <a:r>
              <a:rPr lang="hr-HR" dirty="0" err="1" smtClean="0"/>
              <a:t>protureformatori</a:t>
            </a:r>
            <a:r>
              <a:rPr lang="hr-HR" dirty="0" smtClean="0"/>
              <a:t> počeli zatvarati i rušiti protestantske crkve, </a:t>
            </a:r>
            <a:r>
              <a:rPr lang="hr-HR" dirty="0" err="1" smtClean="0"/>
              <a:t>defensori</a:t>
            </a:r>
            <a:r>
              <a:rPr lang="hr-HR" dirty="0" smtClean="0"/>
              <a:t> (kraljevi službenici koje je izabralo češko plemstvo) su sazvali protestni zbor koji je formulirao žalbu – jedan dio radikalnih plemića ih je izbacio kroz prozor što je </a:t>
            </a:r>
            <a:r>
              <a:rPr lang="hr-HR" i="1" dirty="0" smtClean="0"/>
              <a:t>de facto</a:t>
            </a:r>
            <a:r>
              <a:rPr lang="hr-HR" dirty="0" smtClean="0"/>
              <a:t> bila objava rata carskoj kući</a:t>
            </a:r>
          </a:p>
          <a:p>
            <a:r>
              <a:rPr lang="hr-HR" dirty="0" smtClean="0"/>
              <a:t>Češki </a:t>
            </a:r>
            <a:r>
              <a:rPr lang="hr-HR" dirty="0" smtClean="0"/>
              <a:t>protestanti </a:t>
            </a:r>
            <a:r>
              <a:rPr lang="hr-HR" dirty="0" smtClean="0"/>
              <a:t>su okupili vojsku, ujedno su Česi za kralja izabrali </a:t>
            </a:r>
            <a:r>
              <a:rPr lang="hr-HR" dirty="0" err="1" smtClean="0"/>
              <a:t>falačkog</a:t>
            </a:r>
            <a:r>
              <a:rPr lang="hr-HR" dirty="0" smtClean="0"/>
              <a:t> kneza-izbornika </a:t>
            </a:r>
            <a:r>
              <a:rPr lang="hr-HR" dirty="0" err="1" smtClean="0"/>
              <a:t>Fridrika</a:t>
            </a:r>
            <a:r>
              <a:rPr lang="hr-HR" dirty="0" smtClean="0"/>
              <a:t> IV., osporavajući Ferdinandu II. pravo na češku krunu</a:t>
            </a:r>
          </a:p>
          <a:p>
            <a:r>
              <a:rPr lang="hr-HR" dirty="0" smtClean="0"/>
              <a:t>Godine 1620. počinje napad na Češku</a:t>
            </a:r>
          </a:p>
          <a:p>
            <a:r>
              <a:rPr lang="hr-HR" dirty="0" err="1" smtClean="0"/>
              <a:t>Tilly</a:t>
            </a:r>
            <a:r>
              <a:rPr lang="hr-HR" dirty="0" smtClean="0"/>
              <a:t> prodire u Češku – bitka na Bijelom brdu, kralj </a:t>
            </a:r>
            <a:r>
              <a:rPr lang="hr-HR" dirty="0" err="1" smtClean="0"/>
              <a:t>Fridrik</a:t>
            </a:r>
            <a:r>
              <a:rPr lang="hr-HR" dirty="0" smtClean="0"/>
              <a:t> IV. bježi u Nizozemsku, a ustanici </a:t>
            </a:r>
            <a:r>
              <a:rPr lang="hr-HR" dirty="0"/>
              <a:t>s</a:t>
            </a:r>
            <a:r>
              <a:rPr lang="hr-HR" dirty="0" smtClean="0"/>
              <a:t>u </a:t>
            </a:r>
            <a:r>
              <a:rPr lang="hr-HR" dirty="0" smtClean="0"/>
              <a:t>bili kažnjeni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5413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Tilly</a:t>
            </a:r>
            <a:r>
              <a:rPr lang="hr-HR" dirty="0" smtClean="0"/>
              <a:t> i </a:t>
            </a:r>
            <a:r>
              <a:rPr lang="hr-HR" dirty="0" err="1" smtClean="0"/>
              <a:t>wallenstein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Jednom dijelu češkoga plemstva bila je oduzeta zemlja</a:t>
            </a:r>
          </a:p>
          <a:p>
            <a:r>
              <a:rPr lang="hr-HR" dirty="0" smtClean="0"/>
              <a:t>Sljedećih su godina izgnani iz zemlje protestantski svećenici i protestantsko plemstvo, ali i građani i seljaci</a:t>
            </a:r>
          </a:p>
          <a:p>
            <a:r>
              <a:rPr lang="hr-HR" dirty="0" smtClean="0"/>
              <a:t>Ferdinand II. donosi „obnovljeni zemaljski red” – Češku pretvara u habsburšku nasljednu zemlju, vlast staleža je marginalizirao, a povećao utjecaj Beča</a:t>
            </a:r>
          </a:p>
          <a:p>
            <a:r>
              <a:rPr lang="hr-HR" dirty="0" smtClean="0"/>
              <a:t>Izbija još jedan sukob kada je okrug Donja Saska za svog vojnog zapovjednika izbrao danskoga kralja Kristijana IV.  - međutim, </a:t>
            </a:r>
            <a:r>
              <a:rPr lang="hr-HR" dirty="0" err="1" smtClean="0"/>
              <a:t>Tilly</a:t>
            </a:r>
            <a:r>
              <a:rPr lang="hr-HR" dirty="0" smtClean="0"/>
              <a:t> ga je porazio</a:t>
            </a:r>
          </a:p>
          <a:p>
            <a:r>
              <a:rPr lang="hr-HR" dirty="0" smtClean="0"/>
              <a:t>U tom pohodu u sjevernoj Njemačkoj istaknuo se i vojskovođa </a:t>
            </a:r>
            <a:r>
              <a:rPr lang="hr-HR" dirty="0" err="1" smtClean="0"/>
              <a:t>Albrecht</a:t>
            </a:r>
            <a:r>
              <a:rPr lang="hr-HR" dirty="0" smtClean="0"/>
              <a:t> von </a:t>
            </a:r>
            <a:r>
              <a:rPr lang="hr-HR" dirty="0" err="1" smtClean="0"/>
              <a:t>Wallenstein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779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Wallenstein</a:t>
            </a:r>
            <a:r>
              <a:rPr lang="hr-HR" dirty="0" smtClean="0"/>
              <a:t> - karijera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Wallenstein</a:t>
            </a:r>
            <a:r>
              <a:rPr lang="hr-HR" dirty="0" smtClean="0"/>
              <a:t> je stekao velik imetak zahvaljujući bogatoj ženidbi,  poslovima s vojničkim plaćama </a:t>
            </a:r>
          </a:p>
          <a:p>
            <a:r>
              <a:rPr lang="hr-HR" dirty="0" smtClean="0"/>
              <a:t>Godine 1625. imenovan je vojvodom od </a:t>
            </a:r>
            <a:r>
              <a:rPr lang="hr-HR" dirty="0" err="1" smtClean="0"/>
              <a:t>Friedlanda</a:t>
            </a:r>
            <a:r>
              <a:rPr lang="hr-HR" dirty="0" smtClean="0"/>
              <a:t> – u svom vojvodstvu koje se nalazilo na sjeveru Češke je vladao s velikim ovlastima</a:t>
            </a:r>
          </a:p>
          <a:p>
            <a:r>
              <a:rPr lang="hr-HR" dirty="0" smtClean="0"/>
              <a:t>Na prostoru kojim je upravljao podizao je radionice koje su služile opremi vojske; svoju je vojsku stavio na raspolaganje kralju Ferdinandu II.</a:t>
            </a:r>
          </a:p>
          <a:p>
            <a:r>
              <a:rPr lang="hr-HR" dirty="0" smtClean="0"/>
              <a:t>Zajedno s </a:t>
            </a:r>
            <a:r>
              <a:rPr lang="hr-HR" dirty="0" err="1" smtClean="0"/>
              <a:t>Tillyjem</a:t>
            </a:r>
            <a:r>
              <a:rPr lang="hr-HR" dirty="0" smtClean="0"/>
              <a:t> postizao je vojne uspjehe na sjeveru </a:t>
            </a:r>
            <a:r>
              <a:rPr lang="hr-HR" dirty="0" smtClean="0"/>
              <a:t>Njemačke</a:t>
            </a:r>
            <a:endParaRPr lang="hr-HR" dirty="0" smtClean="0"/>
          </a:p>
          <a:p>
            <a:r>
              <a:rPr lang="hr-HR" dirty="0" smtClean="0"/>
              <a:t>Otpor protestanata bio je praktički </a:t>
            </a:r>
            <a:r>
              <a:rPr lang="hr-HR" dirty="0" smtClean="0"/>
              <a:t>slomljen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477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Pad i ponovna afirmacija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Budući da su pritužbe protiv </a:t>
            </a:r>
            <a:r>
              <a:rPr lang="hr-HR" dirty="0" err="1" smtClean="0"/>
              <a:t>Wallensteina</a:t>
            </a:r>
            <a:r>
              <a:rPr lang="hr-HR" dirty="0" smtClean="0"/>
              <a:t> bile velike, car mu je oduzeo svu vlast</a:t>
            </a:r>
          </a:p>
          <a:p>
            <a:r>
              <a:rPr lang="hr-HR" dirty="0" smtClean="0"/>
              <a:t>Car se u to vrijeme našao u teškom položaju zbog napada koje su spremale Švedska pod kraljem Gustavom Adolfom i Francuska</a:t>
            </a:r>
          </a:p>
          <a:p>
            <a:r>
              <a:rPr lang="hr-HR" dirty="0" smtClean="0"/>
              <a:t>Gustav Adolf ostvario je značajne pobjede, a u jednom od sukoba poginuo je i </a:t>
            </a:r>
            <a:r>
              <a:rPr lang="hr-HR" dirty="0" err="1" smtClean="0"/>
              <a:t>Tilly</a:t>
            </a:r>
            <a:r>
              <a:rPr lang="hr-HR" dirty="0" smtClean="0"/>
              <a:t> te je prijetila mogućnost da će se rat prenijeti u austrijske nasljedne </a:t>
            </a:r>
            <a:r>
              <a:rPr lang="hr-HR" dirty="0" smtClean="0"/>
              <a:t>zemlje</a:t>
            </a:r>
            <a:endParaRPr lang="hr-HR" dirty="0" smtClean="0"/>
          </a:p>
          <a:p>
            <a:r>
              <a:rPr lang="hr-HR" dirty="0" smtClean="0"/>
              <a:t>U tim je trenucima </a:t>
            </a:r>
            <a:r>
              <a:rPr lang="hr-HR" dirty="0" err="1" smtClean="0"/>
              <a:t>Wallenstein</a:t>
            </a:r>
            <a:r>
              <a:rPr lang="hr-HR" dirty="0" smtClean="0"/>
              <a:t> dobio natrag svoje vojne ovlasti te je ponovo skupio vojsku; uspio je ponovo zaposjesti </a:t>
            </a:r>
            <a:r>
              <a:rPr lang="hr-HR" dirty="0" smtClean="0"/>
              <a:t>Prag</a:t>
            </a:r>
            <a:endParaRPr lang="hr-HR" dirty="0" smtClean="0"/>
          </a:p>
          <a:p>
            <a:r>
              <a:rPr lang="hr-HR" dirty="0" smtClean="0"/>
              <a:t>Godine 1632. sukobio se s Gustavom Adolfom u bici kod </a:t>
            </a:r>
            <a:r>
              <a:rPr lang="hr-HR" dirty="0" err="1" smtClean="0"/>
              <a:t>L</a:t>
            </a:r>
            <a:r>
              <a:rPr lang="hr-HR" dirty="0" err="1" smtClean="0">
                <a:latin typeface="Book Antiqua" panose="02040602050305030304" pitchFamily="18" charset="0"/>
              </a:rPr>
              <a:t>ützena</a:t>
            </a:r>
            <a:r>
              <a:rPr lang="hr-HR" dirty="0">
                <a:latin typeface="Book Antiqua" panose="02040602050305030304" pitchFamily="18" charset="0"/>
              </a:rPr>
              <a:t> </a:t>
            </a:r>
            <a:r>
              <a:rPr lang="hr-HR" dirty="0" smtClean="0">
                <a:latin typeface="Book Antiqua" panose="02040602050305030304" pitchFamily="18" charset="0"/>
              </a:rPr>
              <a:t>– iako su Šveđani dobili bitku, kralj im je bio smrtno ranjen te su nužno uslijedili pregovori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5465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Koncept stalne vojske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Wallenstein</a:t>
            </a:r>
            <a:r>
              <a:rPr lang="hr-HR" dirty="0" smtClean="0"/>
              <a:t> je ponovo dospio u nemilost jer su ga optuživali da tajno radi protiv cara – te je carskim patentom iz 1634. bio optužen zbog veleizdaje – život je skončao tako što su ga ubili vlastiti </a:t>
            </a:r>
            <a:r>
              <a:rPr lang="hr-HR" dirty="0" smtClean="0"/>
              <a:t>časnici</a:t>
            </a:r>
            <a:endParaRPr lang="hr-HR" dirty="0" smtClean="0"/>
          </a:p>
          <a:p>
            <a:r>
              <a:rPr lang="hr-HR" dirty="0" err="1" smtClean="0"/>
              <a:t>Wallenstein</a:t>
            </a:r>
            <a:r>
              <a:rPr lang="hr-HR" dirty="0" smtClean="0"/>
              <a:t> je utjecao na promjenu koncepcije ratovanja u tom smislu da je ukazao na značenje stalne vojske za </a:t>
            </a:r>
            <a:r>
              <a:rPr lang="hr-HR" dirty="0" smtClean="0"/>
              <a:t>državu</a:t>
            </a:r>
            <a:endParaRPr lang="hr-HR" dirty="0" smtClean="0"/>
          </a:p>
          <a:p>
            <a:r>
              <a:rPr lang="hr-HR" dirty="0" smtClean="0"/>
              <a:t>Nakon što su Francuska i Švedska sklopile vojni savez prodrle su u nasljedne zemlje; početkom 40-ih godina sve se više očitovala vojna slabost Njemačkog Carstva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9236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Epilog rata: </a:t>
            </a:r>
            <a:r>
              <a:rPr lang="hr-HR" dirty="0" err="1" smtClean="0"/>
              <a:t>westfalski</a:t>
            </a:r>
            <a:r>
              <a:rPr lang="hr-HR" dirty="0" smtClean="0"/>
              <a:t> mir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Skopljen</a:t>
            </a:r>
            <a:r>
              <a:rPr lang="hr-HR" dirty="0" smtClean="0"/>
              <a:t> je mir u </a:t>
            </a:r>
            <a:r>
              <a:rPr lang="hr-HR" dirty="0" err="1" smtClean="0"/>
              <a:t>Münsteru</a:t>
            </a:r>
            <a:r>
              <a:rPr lang="hr-HR" dirty="0" smtClean="0"/>
              <a:t> s Francuskom i </a:t>
            </a:r>
            <a:r>
              <a:rPr lang="hr-HR" dirty="0" err="1" smtClean="0"/>
              <a:t>Osnabrücku</a:t>
            </a:r>
            <a:r>
              <a:rPr lang="hr-HR" dirty="0" smtClean="0"/>
              <a:t> sa Švedskom</a:t>
            </a:r>
            <a:endParaRPr lang="hr-HR" dirty="0"/>
          </a:p>
          <a:p>
            <a:r>
              <a:rPr lang="hr-HR" dirty="0" smtClean="0"/>
              <a:t>Rat je završio </a:t>
            </a:r>
            <a:r>
              <a:rPr lang="hr-HR" dirty="0" err="1" smtClean="0"/>
              <a:t>westfalskim</a:t>
            </a:r>
            <a:r>
              <a:rPr lang="hr-HR" dirty="0" smtClean="0"/>
              <a:t> mirovnim kongresom jer je su vojni sukobi bili neodlučeni iako se Carstvo nalazilo u teškome </a:t>
            </a:r>
            <a:r>
              <a:rPr lang="hr-HR" dirty="0" smtClean="0"/>
              <a:t>položaju</a:t>
            </a:r>
            <a:endParaRPr lang="hr-HR" dirty="0" smtClean="0"/>
          </a:p>
          <a:p>
            <a:r>
              <a:rPr lang="hr-HR" dirty="0" smtClean="0"/>
              <a:t>Dugotrajan i iscrpljujući rat ostavio je teške posljedice na stanovništvo i zemlje koje su u njemu </a:t>
            </a:r>
            <a:r>
              <a:rPr lang="hr-HR" dirty="0" smtClean="0"/>
              <a:t>sudjelovale</a:t>
            </a:r>
          </a:p>
          <a:p>
            <a:r>
              <a:rPr lang="hr-HR" dirty="0" smtClean="0"/>
              <a:t>(Literatura: </a:t>
            </a:r>
            <a:r>
              <a:rPr lang="hr-HR" i="1" dirty="0" smtClean="0"/>
              <a:t>Velika ilustrirana povijest svijeta</a:t>
            </a:r>
            <a:r>
              <a:rPr lang="hr-HR" dirty="0" smtClean="0"/>
              <a:t>. Sv.12. Rijeka, 1977.)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915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Hrvatsko-bosanska granica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Čarkanja na granici </a:t>
            </a:r>
            <a:r>
              <a:rPr lang="hr-HR" altLang="sr-Latn-RS" dirty="0" smtClean="0"/>
              <a:t>(„mali rat”) – </a:t>
            </a:r>
            <a:r>
              <a:rPr lang="hr-HR" altLang="sr-Latn-RS" dirty="0"/>
              <a:t>mogu biti, ali ne moraju dio velikoga rata</a:t>
            </a:r>
          </a:p>
          <a:p>
            <a:pPr>
              <a:defRPr/>
            </a:pPr>
            <a:r>
              <a:rPr lang="hr-HR" altLang="sr-Latn-RS" dirty="0"/>
              <a:t>Vojna i ekonomska funkcija</a:t>
            </a:r>
          </a:p>
          <a:p>
            <a:pPr>
              <a:defRPr/>
            </a:pPr>
            <a:r>
              <a:rPr lang="hr-HR" altLang="sr-Latn-RS" dirty="0"/>
              <a:t>“pljačkaška privreda”; “ekonomija pljačke”</a:t>
            </a:r>
          </a:p>
          <a:p>
            <a:pPr>
              <a:defRPr/>
            </a:pPr>
            <a:r>
              <a:rPr lang="hr-HR" altLang="sr-Latn-RS" dirty="0"/>
              <a:t>Prva polovica 17. st. – prema Lopašiću - „zlatno doba” maloga rata u Krajini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630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Rudolf 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Katolička je Crkva izašla ojačana nakon Tridentskoga koncila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Prednost pred protestantima: jedinstvenost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Rudlolf II. (1576.-1612.)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Njegov je namjesnik u donjoaustrijskim zemljama bio brat Ernst – odlučno je provodio rekatolizaciju – ustanovo je povjerenstvo –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čija je najvažnija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ličnost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Melchior Khlesl – posvetio se nižem školstvu – u središtu se nalazio vjerski odgoj; trudio se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zatvoriti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protestantske knjižare u donjoj Austriji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2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„Razdor među braćom”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Najistaknutiji propovjednici bili su jezuiti – najviše su utjecali na puk – slovili su kao besprijekoran i vrlo discipliniran red (među njima je bilo mnogo članova koji su bili plemićkoga podrijetla) s vremenom su ovladali školama i sveučilištima, a politički su utjecaj stekli kao ispovjednici, odgojitelji ili savjetnici vladara</a:t>
            </a:r>
          </a:p>
          <a:p>
            <a:r>
              <a:rPr lang="hr-HR" dirty="0" smtClean="0"/>
              <a:t>Oko 1590. godine nastupila je kratka kriza – zbog sukoba među braćom Rudolfom II. i Matijašem Korvinom te zbog turskih ratova</a:t>
            </a:r>
          </a:p>
          <a:p>
            <a:r>
              <a:rPr lang="hr-HR" dirty="0" smtClean="0"/>
              <a:t>Nadvojvoda Karlo, koji je vladao </a:t>
            </a:r>
            <a:r>
              <a:rPr lang="hr-HR" dirty="0" err="1" smtClean="0"/>
              <a:t>unutrašnjoaustrijskim</a:t>
            </a:r>
            <a:r>
              <a:rPr lang="hr-HR" dirty="0" smtClean="0"/>
              <a:t> </a:t>
            </a:r>
            <a:r>
              <a:rPr lang="hr-HR" dirty="0" smtClean="0"/>
              <a:t>zemljama, nalazio se u financijskim poteškoćama – </a:t>
            </a:r>
            <a:r>
              <a:rPr lang="hr-HR" dirty="0" smtClean="0"/>
              <a:t>zbog toga je bio </a:t>
            </a:r>
            <a:r>
              <a:rPr lang="hr-HR" dirty="0" smtClean="0"/>
              <a:t>prisiljen na vjersku toleranciju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59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Ratovi s osmanlijama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Rudolfa II. obrana granice od Osmanlija značila je goleme financijske izdatke</a:t>
            </a:r>
          </a:p>
          <a:p>
            <a:r>
              <a:rPr lang="hr-HR" dirty="0" smtClean="0"/>
              <a:t>Godine 1594. došlo je do opsade grada </a:t>
            </a:r>
            <a:r>
              <a:rPr lang="hr-HR" dirty="0" err="1" smtClean="0"/>
              <a:t>Raaba</a:t>
            </a:r>
            <a:r>
              <a:rPr lang="hr-HR" dirty="0" smtClean="0"/>
              <a:t> (ključna utvrda kršćanstva) kojeg je njegov zapovjednik Ferdinand von </a:t>
            </a:r>
            <a:r>
              <a:rPr lang="hr-HR" dirty="0" err="1" smtClean="0"/>
              <a:t>Hardegg</a:t>
            </a:r>
            <a:r>
              <a:rPr lang="hr-HR" dirty="0" smtClean="0"/>
              <a:t> predao u zamjenu da ga vojnici mogu slobodno napustiti – no, 1598. </a:t>
            </a:r>
            <a:r>
              <a:rPr lang="hr-HR" dirty="0" err="1" smtClean="0"/>
              <a:t>Raab</a:t>
            </a:r>
            <a:r>
              <a:rPr lang="hr-HR" dirty="0" smtClean="0"/>
              <a:t> je bio ponovno osvojen što se smatralo velikim vojnim uspjehom Rudolfa II.</a:t>
            </a:r>
          </a:p>
          <a:p>
            <a:r>
              <a:rPr lang="hr-HR" dirty="0" smtClean="0"/>
              <a:t>Za nasljedne je zemlja ova obrana bila enormno financijsko opterećenje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147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Značenje mira 1606. godine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Novčano opterećenje feudalna gospoda prebacila su na kmetove – što je dovelo do povećanja tlake (bilo ju je nemoguće otkupiti)</a:t>
            </a:r>
          </a:p>
          <a:p>
            <a:r>
              <a:rPr lang="hr-HR" dirty="0" smtClean="0"/>
              <a:t>Također, dolazi do seljačkih ustanaka koji su usmjereni protiv tih povećanih tereta</a:t>
            </a:r>
            <a:r>
              <a:rPr lang="hr-HR" dirty="0"/>
              <a:t> </a:t>
            </a:r>
            <a:r>
              <a:rPr lang="hr-HR" dirty="0" smtClean="0"/>
              <a:t>- nisu dovodili u pitanje vjernost caru ili društveni poredak</a:t>
            </a:r>
          </a:p>
          <a:p>
            <a:r>
              <a:rPr lang="hr-HR" dirty="0" smtClean="0"/>
              <a:t>Vladar zemalja </a:t>
            </a:r>
            <a:r>
              <a:rPr lang="hr-HR" dirty="0" smtClean="0"/>
              <a:t>bio je i</a:t>
            </a:r>
            <a:r>
              <a:rPr lang="hr-HR" dirty="0" smtClean="0"/>
              <a:t> </a:t>
            </a:r>
            <a:r>
              <a:rPr lang="hr-HR" dirty="0" smtClean="0"/>
              <a:t>kralj Matijaš, kojemu na raspolaganju nije stajala nikakva vojna sila</a:t>
            </a:r>
          </a:p>
          <a:p>
            <a:r>
              <a:rPr lang="hr-HR" dirty="0" smtClean="0"/>
              <a:t>1606. mir sa sultanom; podršku Ugarske car osigurava obećanjem slobode za protestante – Rudolf II. je htio nastaviti rat, ali nije raspolagao niti trupama niti novcem, morao je sklopiti mir; značenje mira: sultan prvi puta priznaje habsburškoga cara kao ravnopravnoga partnera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99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Rudolf 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Taj mir nije donio nikakve teritorijalne promjene; bio je sklopljen na 20 godina i više puta produžavan – osigurao je opstanak vladarske kuće Habsburg budući da se nisu morali boriti na dvije fronte jer će uskoro početi Tridesetogodišnji rat </a:t>
            </a:r>
          </a:p>
          <a:p>
            <a:r>
              <a:rPr lang="hr-HR" dirty="0" smtClean="0"/>
              <a:t>Prag se ubrajao među tadašnje metropole Europe, a tijekom vladavine Rudolfa II. postao je i kulturni centar</a:t>
            </a:r>
          </a:p>
          <a:p>
            <a:r>
              <a:rPr lang="hr-HR" dirty="0" smtClean="0"/>
              <a:t>Car se družio s europskim intelektualcima i umjetnicima; bavio se intenzivno skupljanjem  - umjetničkih djela, slika, kurioziteta, minerala, biljaka i životinja</a:t>
            </a:r>
          </a:p>
          <a:p>
            <a:r>
              <a:rPr lang="hr-HR" dirty="0" smtClean="0"/>
              <a:t>Bavio se alkemijom, astronomijom, astrologijom, poviješću, botanikom, zoologijom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223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Imao je raskošne vrtove i štale s plemenitim rasama konja</a:t>
            </a:r>
          </a:p>
          <a:p>
            <a:r>
              <a:rPr lang="hr-HR" dirty="0" smtClean="0"/>
              <a:t>Zapošljavao je čitavu plejadu slikara i obrtnika koji se bave umjetničkim obrtom, sve njih je vrlo velikodušno plaćao – no, s druge je strane zadržavao pravo da daje zadnju riječ o njihovu radu</a:t>
            </a:r>
          </a:p>
          <a:p>
            <a:r>
              <a:rPr lang="hr-HR" dirty="0" smtClean="0"/>
              <a:t>Sam je bio često tema kojom su se umjetnici bavili – volio je da ga se prikazuje kao osvajača, pobjednika nad Turcima ili mecenu umjetnicima</a:t>
            </a:r>
          </a:p>
          <a:p>
            <a:r>
              <a:rPr lang="hr-HR" dirty="0" smtClean="0"/>
              <a:t>Giuseppe Archimboldo (Milano), Bartolomej Spranger ( Nizozemska) drugi omiljeni umjetnik Rudolfa II. – često ga prikazivao kao spasitelja Zapada od nevjernika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100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njegovom je dvoru djelovao Danac </a:t>
            </a:r>
            <a:r>
              <a:rPr lang="hr-HR" dirty="0" err="1" smtClean="0"/>
              <a:t>Tycho</a:t>
            </a:r>
            <a:r>
              <a:rPr lang="hr-HR" dirty="0" smtClean="0"/>
              <a:t> </a:t>
            </a:r>
            <a:r>
              <a:rPr lang="hr-HR" dirty="0" err="1" smtClean="0"/>
              <a:t>Brahe</a:t>
            </a:r>
            <a:r>
              <a:rPr lang="hr-HR" dirty="0" smtClean="0"/>
              <a:t> za kojega je uredio opservatorij, a pridružio mu se i </a:t>
            </a:r>
            <a:r>
              <a:rPr lang="hr-HR" dirty="0" err="1" smtClean="0"/>
              <a:t>Johannes</a:t>
            </a:r>
            <a:r>
              <a:rPr lang="hr-HR" dirty="0" smtClean="0"/>
              <a:t> Kepler; </a:t>
            </a:r>
            <a:r>
              <a:rPr lang="hr-HR" dirty="0" err="1" smtClean="0"/>
              <a:t>Brahe</a:t>
            </a:r>
            <a:r>
              <a:rPr lang="hr-HR" dirty="0" smtClean="0"/>
              <a:t> je za cara izrađivao horoskop</a:t>
            </a:r>
          </a:p>
          <a:p>
            <a:r>
              <a:rPr lang="hr-HR" dirty="0" smtClean="0"/>
              <a:t>Rudolf se također interesirao za tajna znanja – </a:t>
            </a:r>
            <a:r>
              <a:rPr lang="hr-HR" smtClean="0"/>
              <a:t>židovsku kabalu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4590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1469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Book Antiqua</vt:lpstr>
      <vt:lpstr>Bookman Old Style</vt:lpstr>
      <vt:lpstr>Rockwell</vt:lpstr>
      <vt:lpstr>Times New Roman</vt:lpstr>
      <vt:lpstr>Damask</vt:lpstr>
      <vt:lpstr>Povijest Austrije</vt:lpstr>
      <vt:lpstr>Hrvatsko-bosanska granica</vt:lpstr>
      <vt:lpstr>Rudolf II.</vt:lpstr>
      <vt:lpstr>„Razdor među braćom”</vt:lpstr>
      <vt:lpstr>Ratovi s osmanlijama</vt:lpstr>
      <vt:lpstr>Značenje mira 1606. godine</vt:lpstr>
      <vt:lpstr>Rudolf II.</vt:lpstr>
      <vt:lpstr>dvor</vt:lpstr>
      <vt:lpstr>dvor</vt:lpstr>
      <vt:lpstr>Tridesetogodišnji rat (1600.-1648.)</vt:lpstr>
      <vt:lpstr>sukobi</vt:lpstr>
      <vt:lpstr>Unija i liga</vt:lpstr>
      <vt:lpstr>Bitka na bijelom brdu</vt:lpstr>
      <vt:lpstr>Tilly i wallenstein</vt:lpstr>
      <vt:lpstr>Wallenstein - karijera</vt:lpstr>
      <vt:lpstr>Pad i ponovna afirmacija</vt:lpstr>
      <vt:lpstr>Koncept stalne vojske</vt:lpstr>
      <vt:lpstr>Epilog rata: westfalski mir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44</cp:revision>
  <dcterms:created xsi:type="dcterms:W3CDTF">2019-04-23T15:07:09Z</dcterms:created>
  <dcterms:modified xsi:type="dcterms:W3CDTF">2020-04-16T04:44:56Z</dcterms:modified>
</cp:coreProperties>
</file>