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6" r:id="rId13"/>
    <p:sldId id="26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4676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3682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15737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97446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29130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59702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05638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92179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5996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659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3856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721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0911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112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09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266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6167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62610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Povijest Austrije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Doc. dr. Kristina Milković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87485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Reforme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hr-HR" dirty="0" smtClean="0"/>
              <a:t>Osnivaju se centralne institucije:</a:t>
            </a:r>
            <a:endParaRPr lang="hr-HR" dirty="0" smtClean="0"/>
          </a:p>
          <a:p>
            <a:r>
              <a:rPr lang="hr-HR" dirty="0" smtClean="0"/>
              <a:t>„Dvorska i državna kancelarija” – osnovana 1742. godine</a:t>
            </a:r>
          </a:p>
          <a:p>
            <a:r>
              <a:rPr lang="hr-HR" dirty="0" smtClean="0"/>
              <a:t>Kućni, dvorski i državni arhiv</a:t>
            </a:r>
          </a:p>
          <a:p>
            <a:r>
              <a:rPr lang="hr-HR" dirty="0" smtClean="0"/>
              <a:t>Reformirana je dvorska komora i provedeno je odvajanje sudstva od uprave (osnivanje Vrhovnog suda</a:t>
            </a:r>
            <a:r>
              <a:rPr lang="hr-HR" dirty="0" smtClean="0"/>
              <a:t>)</a:t>
            </a:r>
            <a:endParaRPr lang="hr-HR" dirty="0" smtClean="0"/>
          </a:p>
          <a:p>
            <a:r>
              <a:rPr lang="hr-HR" dirty="0" err="1" smtClean="0"/>
              <a:t>Directorium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</a:t>
            </a:r>
            <a:r>
              <a:rPr lang="hr-HR" dirty="0" err="1" smtClean="0"/>
              <a:t>publicis</a:t>
            </a:r>
            <a:r>
              <a:rPr lang="hr-HR" dirty="0" smtClean="0"/>
              <a:t> </a:t>
            </a:r>
            <a:r>
              <a:rPr lang="hr-HR" dirty="0" err="1" smtClean="0"/>
              <a:t>et</a:t>
            </a:r>
            <a:r>
              <a:rPr lang="hr-HR" dirty="0" smtClean="0"/>
              <a:t> </a:t>
            </a:r>
            <a:r>
              <a:rPr lang="hr-HR" dirty="0" err="1" smtClean="0"/>
              <a:t>cameralibus</a:t>
            </a:r>
            <a:r>
              <a:rPr lang="hr-HR" dirty="0" smtClean="0"/>
              <a:t> – na čelu političke uprave i financija – najniža instancija su bili „okružni uredi” – kasnije je (1760.) ova </a:t>
            </a:r>
            <a:r>
              <a:rPr lang="hr-HR" dirty="0" smtClean="0"/>
              <a:t>institucija je </a:t>
            </a:r>
            <a:r>
              <a:rPr lang="hr-HR" dirty="0" smtClean="0"/>
              <a:t>bila podijeljena na Dvorsku komoru (financije) i na Ujedinjenu austrijsko-češku dvorsku kancelariju (uprava)</a:t>
            </a:r>
          </a:p>
          <a:p>
            <a:r>
              <a:rPr lang="hr-HR" dirty="0" smtClean="0"/>
              <a:t>Takav upravni aparat održao se sve do 1848. godine</a:t>
            </a:r>
          </a:p>
          <a:p>
            <a:r>
              <a:rPr lang="hr-HR" dirty="0" smtClean="0"/>
              <a:t>U to je vrijeme pod utjecajem </a:t>
            </a:r>
            <a:r>
              <a:rPr lang="hr-HR" dirty="0" err="1" smtClean="0"/>
              <a:t>Josepha</a:t>
            </a:r>
            <a:r>
              <a:rPr lang="hr-HR" dirty="0" smtClean="0"/>
              <a:t> von </a:t>
            </a:r>
            <a:r>
              <a:rPr lang="hr-HR" dirty="0" err="1" smtClean="0"/>
              <a:t>Sonnenfelsa</a:t>
            </a:r>
            <a:r>
              <a:rPr lang="hr-HR" dirty="0" smtClean="0"/>
              <a:t> bilo ukinuto mučenje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682708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Kontinuitet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Carica Marija Terezija oko sebe je okupila prosvjetiteljski raspoložene </a:t>
            </a:r>
            <a:r>
              <a:rPr lang="hr-HR" dirty="0" smtClean="0"/>
              <a:t>reformatore – prije svega ovdje treba istaknuti </a:t>
            </a:r>
            <a:r>
              <a:rPr lang="hr-HR" dirty="0" err="1" smtClean="0"/>
              <a:t>Josepha</a:t>
            </a:r>
            <a:r>
              <a:rPr lang="hr-HR" dirty="0" smtClean="0"/>
              <a:t> von </a:t>
            </a:r>
            <a:r>
              <a:rPr lang="hr-HR" dirty="0" err="1" smtClean="0"/>
              <a:t>Sonnenfelsa</a:t>
            </a:r>
            <a:r>
              <a:rPr lang="hr-HR" dirty="0" smtClean="0"/>
              <a:t> i Gerharda van </a:t>
            </a:r>
            <a:r>
              <a:rPr lang="hr-HR" dirty="0" err="1" smtClean="0"/>
              <a:t>Swietena</a:t>
            </a:r>
            <a:r>
              <a:rPr lang="hr-HR" dirty="0" smtClean="0"/>
              <a:t>.</a:t>
            </a:r>
            <a:endParaRPr lang="hr-HR" dirty="0" smtClean="0"/>
          </a:p>
          <a:p>
            <a:r>
              <a:rPr lang="hr-HR" dirty="0" smtClean="0"/>
              <a:t>Sama je bila pod utjecajem baroknoga </a:t>
            </a:r>
            <a:r>
              <a:rPr lang="hr-HR" dirty="0" smtClean="0"/>
              <a:t>katolicizma.</a:t>
            </a:r>
            <a:endParaRPr lang="hr-HR" dirty="0" smtClean="0"/>
          </a:p>
          <a:p>
            <a:r>
              <a:rPr lang="hr-HR" dirty="0" smtClean="0"/>
              <a:t>U vrijeme vladavine Marije Terezije Habsburška Monarhija se počinje oblikovati kao moderna država, a taj je proces nastavljen za vrijeme vladavine Josipa II.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67342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Granice reformi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Doseg reformi je na području Ugarske i Hrvatske bio ograničen – pokušaje carice da intervenira na društvenome i gospodarskome području plemstvo je doživljavalo kao miješanje u njihovo vlastito područje.</a:t>
            </a:r>
          </a:p>
          <a:p>
            <a:r>
              <a:rPr lang="hr-HR" dirty="0" smtClean="0"/>
              <a:t>Šire reforme bile su od sredine 18. stoljeća ostvarene na području Vojne krajine, gdje intervenciji vladarice ništa nije moglo stajati na putu, s obzirom da je njena vlast ovdje mogla biti apsolutna, u punom smislu te riječi.</a:t>
            </a:r>
          </a:p>
          <a:p>
            <a:r>
              <a:rPr lang="hr-HR" dirty="0" smtClean="0"/>
              <a:t>Na području Vojne krajine dolazi također do reformi: vojne, sudske i upravne. Osnova te reforme bilo je stvaranje pukovnija kao vojnih, ali i teritorijalnih jedinica.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256250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1. kolokvij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Napiši esej na temu po vlastitome izboru.</a:t>
            </a:r>
          </a:p>
          <a:p>
            <a:r>
              <a:rPr lang="hr-HR" dirty="0" smtClean="0"/>
              <a:t>Sadržaj gradiva koje ulazi u 1. kolokvij je prema dogovoru na 1. predavanju.</a:t>
            </a:r>
          </a:p>
          <a:p>
            <a:r>
              <a:rPr lang="hr-HR" dirty="0"/>
              <a:t>D</a:t>
            </a:r>
            <a:r>
              <a:rPr lang="hr-HR" dirty="0" smtClean="0"/>
              <a:t>uljina eseja treba </a:t>
            </a:r>
            <a:r>
              <a:rPr lang="hr-HR" dirty="0"/>
              <a:t>biti oko 3 </a:t>
            </a:r>
            <a:r>
              <a:rPr lang="hr-HR" dirty="0" smtClean="0"/>
              <a:t>stranice.</a:t>
            </a:r>
          </a:p>
          <a:p>
            <a:r>
              <a:rPr lang="hr-HR" dirty="0" smtClean="0"/>
              <a:t>Molim da mi se eseji pošalju na e-mail do sljedeće srijede (uključivši i taj dan).</a:t>
            </a:r>
          </a:p>
          <a:p>
            <a:r>
              <a:rPr lang="hr-HR" dirty="0" smtClean="0"/>
              <a:t>Eseje ćemo naknadno usmeno prokomentirati.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802872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Marija Terezija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U Habsburškoj Monarhiji dolazi do krize vlasti nakon smrti Karla VI.</a:t>
            </a:r>
          </a:p>
          <a:p>
            <a:r>
              <a:rPr lang="hr-HR" dirty="0" smtClean="0"/>
              <a:t>V</a:t>
            </a:r>
            <a:r>
              <a:rPr lang="hr-HR" dirty="0" smtClean="0"/>
              <a:t>ladavinu </a:t>
            </a:r>
            <a:r>
              <a:rPr lang="hr-HR" dirty="0" smtClean="0"/>
              <a:t>Marije </a:t>
            </a:r>
            <a:r>
              <a:rPr lang="hr-HR" dirty="0" smtClean="0"/>
              <a:t>Terezije obilježio je </a:t>
            </a:r>
            <a:r>
              <a:rPr lang="hr-HR" dirty="0" smtClean="0"/>
              <a:t>rat s </a:t>
            </a:r>
            <a:r>
              <a:rPr lang="hr-HR" dirty="0" smtClean="0"/>
              <a:t>Pruskom i </a:t>
            </a:r>
            <a:r>
              <a:rPr lang="hr-HR" dirty="0" smtClean="0"/>
              <a:t>reforme </a:t>
            </a:r>
            <a:r>
              <a:rPr lang="hr-HR" dirty="0" smtClean="0"/>
              <a:t>carstva.</a:t>
            </a:r>
            <a:endParaRPr lang="hr-HR" dirty="0" smtClean="0"/>
          </a:p>
          <a:p>
            <a:r>
              <a:rPr lang="hr-HR" dirty="0" smtClean="0"/>
              <a:t>Vladari nisu pokazivali namjeru da se drže </a:t>
            </a:r>
            <a:r>
              <a:rPr lang="hr-HR" dirty="0" smtClean="0"/>
              <a:t>Pragmatičke sankcije.</a:t>
            </a:r>
            <a:endParaRPr lang="hr-HR" dirty="0" smtClean="0"/>
          </a:p>
          <a:p>
            <a:r>
              <a:rPr lang="hr-HR" dirty="0" smtClean="0"/>
              <a:t>Bavarska i Saska – vladari oženjeni za kćeri Josipa I. </a:t>
            </a:r>
            <a:r>
              <a:rPr lang="hr-HR" dirty="0" smtClean="0"/>
              <a:t>– time su legitimirali svoje teritorijalne zahtjeve.</a:t>
            </a:r>
            <a:endParaRPr lang="hr-HR" dirty="0" smtClean="0"/>
          </a:p>
          <a:p>
            <a:r>
              <a:rPr lang="hr-HR" dirty="0" smtClean="0"/>
              <a:t>Nisu predstavljale pravu prijetnju za Habsburšku </a:t>
            </a:r>
            <a:r>
              <a:rPr lang="hr-HR" dirty="0" smtClean="0"/>
              <a:t>Monarhiju.</a:t>
            </a:r>
            <a:endParaRPr lang="hr-HR" dirty="0" smtClean="0"/>
          </a:p>
          <a:p>
            <a:r>
              <a:rPr lang="hr-HR" dirty="0" smtClean="0"/>
              <a:t>Mnogo ozbiljnije protivnice: Francuska koja podupire </a:t>
            </a:r>
            <a:r>
              <a:rPr lang="hr-HR" dirty="0" smtClean="0"/>
              <a:t>Bavarsku </a:t>
            </a:r>
            <a:r>
              <a:rPr lang="hr-HR" dirty="0" smtClean="0"/>
              <a:t>i Pruska </a:t>
            </a:r>
            <a:r>
              <a:rPr lang="hr-HR" dirty="0" smtClean="0"/>
              <a:t>pod vladavinom </a:t>
            </a:r>
            <a:r>
              <a:rPr lang="hr-HR" dirty="0" err="1" smtClean="0"/>
              <a:t>Fridrika</a:t>
            </a:r>
            <a:r>
              <a:rPr lang="hr-HR" dirty="0" smtClean="0"/>
              <a:t> </a:t>
            </a:r>
            <a:r>
              <a:rPr lang="hr-HR" dirty="0" smtClean="0"/>
              <a:t>II.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305578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Austrijski rat za nasljedstvo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dirty="0" err="1" smtClean="0"/>
              <a:t>Fridrik</a:t>
            </a:r>
            <a:r>
              <a:rPr lang="hr-HR" dirty="0" smtClean="0"/>
              <a:t> </a:t>
            </a:r>
            <a:r>
              <a:rPr lang="hr-HR" dirty="0" smtClean="0"/>
              <a:t>II. raspolagao je snažnom </a:t>
            </a:r>
            <a:r>
              <a:rPr lang="hr-HR" dirty="0" smtClean="0"/>
              <a:t>vojskom.</a:t>
            </a:r>
            <a:endParaRPr lang="hr-HR" dirty="0" smtClean="0"/>
          </a:p>
          <a:p>
            <a:r>
              <a:rPr lang="hr-HR" dirty="0" smtClean="0"/>
              <a:t>Želio osvojiti Šlesku – Prvi šleski rat 1740.-</a:t>
            </a:r>
            <a:r>
              <a:rPr lang="hr-HR" dirty="0" smtClean="0"/>
              <a:t>1742.- u </a:t>
            </a:r>
            <a:r>
              <a:rPr lang="hr-HR" dirty="0" smtClean="0"/>
              <a:t>ratu postriže </a:t>
            </a:r>
            <a:r>
              <a:rPr lang="hr-HR" dirty="0" smtClean="0"/>
              <a:t>uspjeh.</a:t>
            </a:r>
            <a:endParaRPr lang="hr-HR" dirty="0" smtClean="0"/>
          </a:p>
          <a:p>
            <a:r>
              <a:rPr lang="hr-HR" dirty="0" smtClean="0"/>
              <a:t>Zahvaljujući tome pridružuju mu se i druge zemlje (Bavarska, Saska i Španjolska) u napadu na HM – Austrijski rat za nasljedstvo 1740.-1748.</a:t>
            </a:r>
          </a:p>
          <a:p>
            <a:r>
              <a:rPr lang="hr-HR" dirty="0" smtClean="0"/>
              <a:t>Željeli su podijeliti između sebe Habsburšku Monarhiju:</a:t>
            </a:r>
          </a:p>
          <a:p>
            <a:r>
              <a:rPr lang="hr-HR" dirty="0" smtClean="0"/>
              <a:t>Bavarska – Češka, Gornja Austrija, Tirol i </a:t>
            </a:r>
            <a:r>
              <a:rPr lang="hr-HR" dirty="0" err="1" smtClean="0"/>
              <a:t>Vorland</a:t>
            </a:r>
            <a:endParaRPr lang="hr-HR" dirty="0" smtClean="0"/>
          </a:p>
          <a:p>
            <a:r>
              <a:rPr lang="hr-HR" dirty="0" smtClean="0"/>
              <a:t>Saska – Moravska i dio Šleske</a:t>
            </a:r>
          </a:p>
          <a:p>
            <a:r>
              <a:rPr lang="hr-HR" dirty="0" smtClean="0"/>
              <a:t>Francuska – </a:t>
            </a:r>
            <a:r>
              <a:rPr lang="hr-HR" dirty="0" smtClean="0"/>
              <a:t>Nizozemska</a:t>
            </a:r>
            <a:endParaRPr lang="hr-HR" dirty="0" smtClean="0"/>
          </a:p>
          <a:p>
            <a:r>
              <a:rPr lang="hr-HR" dirty="0" smtClean="0"/>
              <a:t>Španjolska – habsburški posjed u </a:t>
            </a:r>
            <a:r>
              <a:rPr lang="hr-HR" dirty="0" smtClean="0"/>
              <a:t>Italiji.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175209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Problem lojalnosti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hr-HR" dirty="0" smtClean="0"/>
          </a:p>
          <a:p>
            <a:r>
              <a:rPr lang="hr-HR" dirty="0" smtClean="0"/>
              <a:t>Bavarski knez-izbornik zauzeo je Gornju Austriju – gornjoaustrijski staleži mu pritom nisu pružili otpor – ne postoji učvršćen osjećaj lojalnosti </a:t>
            </a:r>
            <a:r>
              <a:rPr lang="hr-HR" dirty="0" smtClean="0"/>
              <a:t>caru – upravo na stvaranju takvog osjećaja odanosti vladaru ustrajavat će Marija Terezija tijekom svoje vladavine.</a:t>
            </a:r>
            <a:endParaRPr lang="hr-HR" dirty="0" smtClean="0"/>
          </a:p>
          <a:p>
            <a:r>
              <a:rPr lang="hr-HR" dirty="0" smtClean="0"/>
              <a:t>Prusko-francuske postrojbe su bile na svom putu prema Beču, a Marija Terezija nalazila se u nezavidnom položaju</a:t>
            </a:r>
          </a:p>
          <a:p>
            <a:r>
              <a:rPr lang="hr-HR" dirty="0" smtClean="0"/>
              <a:t>Bavarski knez-izbornik Karlo Albert se u Frankfurtu okrunio za rimsko-njemačkog cara kao Karlo VII. (1742.-1745.)</a:t>
            </a:r>
          </a:p>
          <a:p>
            <a:r>
              <a:rPr lang="hr-HR" dirty="0" smtClean="0"/>
              <a:t>Održanje Monarhije pripisuje se i snazi vladarske ličnosti Marije Terezije</a:t>
            </a:r>
          </a:p>
          <a:p>
            <a:r>
              <a:rPr lang="hr-HR" dirty="0" smtClean="0"/>
              <a:t>Podržavalo ju je ugarsko plemstvo koje je i osiguralo vojsku za obranu Carevine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43764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Gubitak šleske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Njena je vojska krenula u protunapad, Austrijanci su uspjeli zauzeti i </a:t>
            </a:r>
            <a:r>
              <a:rPr lang="hr-HR" dirty="0" smtClean="0"/>
              <a:t>München.</a:t>
            </a:r>
            <a:endParaRPr lang="hr-HR" dirty="0" smtClean="0"/>
          </a:p>
          <a:p>
            <a:r>
              <a:rPr lang="hr-HR" dirty="0" smtClean="0"/>
              <a:t>Godine 1742. bio je sklopljen mir u Berlinu – pritom se odrekla </a:t>
            </a:r>
            <a:r>
              <a:rPr lang="hr-HR" dirty="0" smtClean="0"/>
              <a:t>Šleske.</a:t>
            </a:r>
            <a:endParaRPr lang="hr-HR" dirty="0" smtClean="0"/>
          </a:p>
          <a:p>
            <a:r>
              <a:rPr lang="hr-HR" dirty="0" smtClean="0"/>
              <a:t>Austrijske su postrojbe pod zapovjedništvom grofa </a:t>
            </a:r>
            <a:r>
              <a:rPr lang="hr-HR" dirty="0" err="1" smtClean="0"/>
              <a:t>Trauna</a:t>
            </a:r>
            <a:r>
              <a:rPr lang="hr-HR" dirty="0" smtClean="0"/>
              <a:t> izvojevale pobjedu na talijanskome bojištu, a doživjeli su poraz i na području zapadne </a:t>
            </a:r>
            <a:r>
              <a:rPr lang="hr-HR" dirty="0" smtClean="0"/>
              <a:t>Njemačke.</a:t>
            </a:r>
            <a:endParaRPr lang="hr-HR" dirty="0" smtClean="0"/>
          </a:p>
          <a:p>
            <a:r>
              <a:rPr lang="hr-HR" dirty="0" smtClean="0"/>
              <a:t>Da bi osigurao svoj posjed u Šleskoj – 1744. </a:t>
            </a:r>
            <a:r>
              <a:rPr lang="hr-HR" dirty="0" err="1" smtClean="0"/>
              <a:t>Friedrik</a:t>
            </a:r>
            <a:r>
              <a:rPr lang="hr-HR" dirty="0" smtClean="0"/>
              <a:t> </a:t>
            </a:r>
            <a:r>
              <a:rPr lang="hr-HR" dirty="0" smtClean="0"/>
              <a:t>II. je započeo drugi šleski rat (izvojevao pobjede u nekim bitkama) – koji je završio  mirom u </a:t>
            </a:r>
            <a:r>
              <a:rPr lang="hr-HR" dirty="0" err="1" smtClean="0"/>
              <a:t>Dresdenu</a:t>
            </a:r>
            <a:r>
              <a:rPr lang="hr-HR" dirty="0"/>
              <a:t>,</a:t>
            </a:r>
            <a:r>
              <a:rPr lang="hr-HR" dirty="0" smtClean="0"/>
              <a:t> </a:t>
            </a:r>
            <a:r>
              <a:rPr lang="hr-HR" dirty="0" smtClean="0"/>
              <a:t>kojim mu je ponovo priznat posjed </a:t>
            </a:r>
            <a:r>
              <a:rPr lang="hr-HR" dirty="0" smtClean="0"/>
              <a:t>Šleske.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839830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Kraj rata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No, Karlo Albert je iznenada umro, a njegov je sin i nasljednik Maximilian Joseph priznao pragmatičnu sankciju te se odrekao svojih prava na </a:t>
            </a:r>
            <a:r>
              <a:rPr lang="hr-HR" dirty="0" smtClean="0"/>
              <a:t>nasljedstvo.</a:t>
            </a:r>
            <a:endParaRPr lang="hr-HR" dirty="0" smtClean="0"/>
          </a:p>
          <a:p>
            <a:r>
              <a:rPr lang="hr-HR" dirty="0" smtClean="0"/>
              <a:t>Tada je muž Marije Terezije Stjepan Franjo </a:t>
            </a:r>
            <a:r>
              <a:rPr lang="hr-HR" dirty="0" err="1" smtClean="0"/>
              <a:t>Lotarinški</a:t>
            </a:r>
            <a:r>
              <a:rPr lang="hr-HR" dirty="0" smtClean="0"/>
              <a:t> izabran i okrunjen za </a:t>
            </a:r>
            <a:r>
              <a:rPr lang="hr-HR" dirty="0" smtClean="0"/>
              <a:t>cara.</a:t>
            </a:r>
            <a:endParaRPr lang="hr-HR" dirty="0" smtClean="0"/>
          </a:p>
          <a:p>
            <a:r>
              <a:rPr lang="hr-HR" dirty="0" smtClean="0"/>
              <a:t>Rat je završen 1748. godine mirom u </a:t>
            </a:r>
            <a:r>
              <a:rPr lang="hr-HR" dirty="0" smtClean="0"/>
              <a:t>Aachenu.</a:t>
            </a:r>
            <a:endParaRPr lang="hr-HR" dirty="0" smtClean="0"/>
          </a:p>
          <a:p>
            <a:r>
              <a:rPr lang="hr-HR" dirty="0" smtClean="0"/>
              <a:t>Prije vođenja rata, najprije je trebalo reformirati </a:t>
            </a:r>
            <a:r>
              <a:rPr lang="hr-HR" dirty="0" smtClean="0"/>
              <a:t>vojsku.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34860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Sedmogodišnji rat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hr-HR" dirty="0" smtClean="0"/>
              <a:t>Vojnu je reformu predvodio grof Leopold </a:t>
            </a:r>
            <a:r>
              <a:rPr lang="hr-HR" dirty="0" err="1" smtClean="0"/>
              <a:t>Daun</a:t>
            </a:r>
            <a:r>
              <a:rPr lang="hr-HR" dirty="0" smtClean="0"/>
              <a:t>.</a:t>
            </a:r>
            <a:endParaRPr lang="hr-HR" dirty="0"/>
          </a:p>
          <a:p>
            <a:r>
              <a:rPr lang="hr-HR" dirty="0" smtClean="0"/>
              <a:t>Za časničku izobrazbu služila je vojna akademija osnovana 1752. godine u Bečkom Novom </a:t>
            </a:r>
            <a:r>
              <a:rPr lang="hr-HR" dirty="0" smtClean="0"/>
              <a:t>Mjestu, a kasnije je osnovan i </a:t>
            </a:r>
            <a:r>
              <a:rPr lang="hr-HR" dirty="0" err="1" smtClean="0"/>
              <a:t>Theresianum</a:t>
            </a:r>
            <a:r>
              <a:rPr lang="hr-HR" dirty="0" smtClean="0"/>
              <a:t> – u toj su se akademiji obrazovali plemićki sinovi.</a:t>
            </a:r>
            <a:endParaRPr lang="hr-HR" dirty="0" smtClean="0"/>
          </a:p>
          <a:p>
            <a:r>
              <a:rPr lang="hr-HR" dirty="0" err="1" smtClean="0"/>
              <a:t>Kaunitz</a:t>
            </a:r>
            <a:r>
              <a:rPr lang="hr-HR" dirty="0" smtClean="0"/>
              <a:t> (od 1753. godine bio je državni kancelar) je u to vrijeme sklopio savez Austrije s Francuskom – 1756. </a:t>
            </a:r>
            <a:r>
              <a:rPr lang="hr-HR" dirty="0" smtClean="0"/>
              <a:t>godine.</a:t>
            </a:r>
            <a:endParaRPr lang="hr-HR" dirty="0" smtClean="0"/>
          </a:p>
          <a:p>
            <a:r>
              <a:rPr lang="hr-HR" dirty="0" smtClean="0"/>
              <a:t>Zbog </a:t>
            </a:r>
            <a:r>
              <a:rPr lang="hr-HR" dirty="0" smtClean="0"/>
              <a:t>austrijskih vojnih planova, </a:t>
            </a:r>
            <a:r>
              <a:rPr lang="hr-HR" dirty="0" err="1" smtClean="0"/>
              <a:t>Fridrik</a:t>
            </a:r>
            <a:r>
              <a:rPr lang="hr-HR" dirty="0" smtClean="0"/>
              <a:t> </a:t>
            </a:r>
            <a:r>
              <a:rPr lang="hr-HR" dirty="0" smtClean="0"/>
              <a:t>II. je sam krenuo u </a:t>
            </a:r>
            <a:r>
              <a:rPr lang="hr-HR" dirty="0" smtClean="0"/>
              <a:t>rat.</a:t>
            </a:r>
            <a:endParaRPr lang="hr-HR" dirty="0" smtClean="0"/>
          </a:p>
          <a:p>
            <a:r>
              <a:rPr lang="hr-HR" dirty="0" smtClean="0"/>
              <a:t>Na strani Austrije nalazile su se Francuska i Rusija, a kasnije su im se pridružile Saska i </a:t>
            </a:r>
            <a:r>
              <a:rPr lang="hr-HR" dirty="0" smtClean="0"/>
              <a:t>Švedska.</a:t>
            </a:r>
            <a:endParaRPr lang="hr-HR" dirty="0" smtClean="0"/>
          </a:p>
          <a:p>
            <a:r>
              <a:rPr lang="hr-HR" dirty="0" smtClean="0"/>
              <a:t>Time je započeo tzv. Sedmogodišnji rat 1756.-1763. godine ili treći šleski </a:t>
            </a:r>
            <a:r>
              <a:rPr lang="hr-HR" dirty="0" smtClean="0"/>
              <a:t>rat. U ratu su na austrijskoj strani sudjelovali i hrvatski krajišnici.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174657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rezultati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U početku su ostvarivali pobjede nad Pruskom – </a:t>
            </a:r>
            <a:r>
              <a:rPr lang="hr-HR" dirty="0" err="1" smtClean="0"/>
              <a:t>Daun</a:t>
            </a:r>
            <a:r>
              <a:rPr lang="hr-HR" dirty="0" smtClean="0"/>
              <a:t> je porazio Pruse u bici kod </a:t>
            </a:r>
            <a:r>
              <a:rPr lang="hr-HR" dirty="0" err="1" smtClean="0"/>
              <a:t>Kolina</a:t>
            </a:r>
            <a:r>
              <a:rPr lang="hr-HR" dirty="0" smtClean="0"/>
              <a:t> (područje Češke) – 1757. godine, Francuzi su prodrli do Hannovera, a Rusi su napali iz istočne </a:t>
            </a:r>
            <a:r>
              <a:rPr lang="hr-HR" dirty="0" smtClean="0"/>
              <a:t>Pruske.</a:t>
            </a:r>
            <a:endParaRPr lang="hr-HR" dirty="0" smtClean="0"/>
          </a:p>
          <a:p>
            <a:r>
              <a:rPr lang="hr-HR" dirty="0" smtClean="0"/>
              <a:t>Tada je carica osnovala Red Marije Terezije – najviše vojno odličje </a:t>
            </a:r>
            <a:r>
              <a:rPr lang="hr-HR" dirty="0" smtClean="0"/>
              <a:t>u </a:t>
            </a:r>
            <a:r>
              <a:rPr lang="hr-HR" dirty="0" smtClean="0"/>
              <a:t>Monarhiji koje se dodjeljivalo za vojne </a:t>
            </a:r>
            <a:r>
              <a:rPr lang="hr-HR" dirty="0" smtClean="0"/>
              <a:t>zasluge; i kasnije je predstavljalo prestiž biti odlikovan ovim odličjem.</a:t>
            </a:r>
            <a:endParaRPr lang="hr-HR" dirty="0" smtClean="0"/>
          </a:p>
          <a:p>
            <a:r>
              <a:rPr lang="hr-HR" dirty="0" smtClean="0"/>
              <a:t>Monarhija je raspolagala </a:t>
            </a:r>
            <a:r>
              <a:rPr lang="hr-HR" dirty="0" smtClean="0"/>
              <a:t>dobrim</a:t>
            </a:r>
            <a:r>
              <a:rPr lang="hr-HR" dirty="0" smtClean="0"/>
              <a:t> </a:t>
            </a:r>
            <a:r>
              <a:rPr lang="hr-HR" dirty="0" smtClean="0"/>
              <a:t>vojskovođama i dobro uvježbanom vojskom – </a:t>
            </a:r>
            <a:r>
              <a:rPr lang="hr-HR" dirty="0" smtClean="0"/>
              <a:t>unatoč tomu, nisu ostvareni značajniji vojni uspjesi.</a:t>
            </a:r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2240509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Mir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S vremenom zaraćene strane žele okončati rat prije svega jer je za sve financijski prezahtjevan.</a:t>
            </a:r>
            <a:endParaRPr lang="hr-HR" dirty="0" smtClean="0"/>
          </a:p>
          <a:p>
            <a:r>
              <a:rPr lang="hr-HR" dirty="0" smtClean="0"/>
              <a:t>Godine 1763. sklopljen je mir u </a:t>
            </a:r>
            <a:r>
              <a:rPr lang="hr-HR" dirty="0" err="1" smtClean="0"/>
              <a:t>Hubertusburgu</a:t>
            </a:r>
            <a:r>
              <a:rPr lang="hr-HR" dirty="0" smtClean="0"/>
              <a:t> između Austrije i Pruske, a Francuska i Engleska sklopile su nešto ranije mir u Parizu (</a:t>
            </a:r>
            <a:r>
              <a:rPr lang="hr-HR" dirty="0" smtClean="0"/>
              <a:t>njime </a:t>
            </a:r>
            <a:r>
              <a:rPr lang="hr-HR" dirty="0" smtClean="0"/>
              <a:t>je Francuska izgubila svoje kolonije u Americi) – </a:t>
            </a:r>
            <a:r>
              <a:rPr lang="hr-HR" dirty="0" smtClean="0"/>
              <a:t>unatoč miru, ostaje suparništvo</a:t>
            </a:r>
            <a:r>
              <a:rPr lang="hr-HR" dirty="0" smtClean="0"/>
              <a:t> </a:t>
            </a:r>
            <a:r>
              <a:rPr lang="hr-HR" dirty="0" smtClean="0"/>
              <a:t>Pruske i </a:t>
            </a:r>
            <a:r>
              <a:rPr lang="hr-HR" dirty="0" smtClean="0"/>
              <a:t>Austrije.</a:t>
            </a:r>
            <a:endParaRPr lang="hr-HR" dirty="0" smtClean="0"/>
          </a:p>
          <a:p>
            <a:r>
              <a:rPr lang="hr-HR" dirty="0" smtClean="0"/>
              <a:t>Kasnije će Austrija, zajedno s Pruskom i Rusijom sudjelovati u podjeli Poljske – prva podjela Poljske 1772. godine </a:t>
            </a:r>
            <a:r>
              <a:rPr lang="hr-HR" dirty="0" smtClean="0"/>
              <a:t> </a:t>
            </a:r>
            <a:r>
              <a:rPr lang="hr-HR" dirty="0" smtClean="0"/>
              <a:t>– pritom je Austrija dobila kraljevinu Galiciju i </a:t>
            </a:r>
            <a:r>
              <a:rPr lang="hr-HR" dirty="0" err="1" smtClean="0"/>
              <a:t>Lodomeriju</a:t>
            </a:r>
            <a:r>
              <a:rPr lang="hr-HR" dirty="0" smtClean="0"/>
              <a:t> čije se središte nalazilo u gradu </a:t>
            </a:r>
            <a:r>
              <a:rPr lang="hr-HR" dirty="0" err="1" smtClean="0"/>
              <a:t>Lembergu</a:t>
            </a:r>
            <a:r>
              <a:rPr lang="hr-HR" dirty="0" smtClean="0"/>
              <a:t>, a protezala se od istočne Šleske do </a:t>
            </a:r>
            <a:r>
              <a:rPr lang="hr-HR" dirty="0" err="1" smtClean="0"/>
              <a:t>Buga</a:t>
            </a:r>
            <a:r>
              <a:rPr lang="hr-HR" dirty="0" smtClean="0"/>
              <a:t>; nešto kasnije Austrija je stekla i Bukovinu.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896046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Damask</Template>
  <TotalTime>393</TotalTime>
  <Words>1095</Words>
  <Application>Microsoft Office PowerPoint</Application>
  <PresentationFormat>Widescreen</PresentationFormat>
  <Paragraphs>72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Bookman Old Style</vt:lpstr>
      <vt:lpstr>Rockwell</vt:lpstr>
      <vt:lpstr>Damask</vt:lpstr>
      <vt:lpstr>Povijest Austrije</vt:lpstr>
      <vt:lpstr>Marija Terezija</vt:lpstr>
      <vt:lpstr>Austrijski rat za nasljedstvo</vt:lpstr>
      <vt:lpstr>Problem lojalnosti</vt:lpstr>
      <vt:lpstr>Gubitak šleske</vt:lpstr>
      <vt:lpstr>Kraj rata</vt:lpstr>
      <vt:lpstr>Sedmogodišnji rat</vt:lpstr>
      <vt:lpstr>rezultati</vt:lpstr>
      <vt:lpstr>Mir</vt:lpstr>
      <vt:lpstr>Reforme</vt:lpstr>
      <vt:lpstr>Kontinuitet</vt:lpstr>
      <vt:lpstr>Granice reformi</vt:lpstr>
      <vt:lpstr>1. kolokvij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Povijest Austrije</dc:title>
  <dc:creator>korisnik</dc:creator>
  <cp:lastModifiedBy>korisnik</cp:lastModifiedBy>
  <cp:revision>27</cp:revision>
  <dcterms:created xsi:type="dcterms:W3CDTF">2016-04-27T05:31:53Z</dcterms:created>
  <dcterms:modified xsi:type="dcterms:W3CDTF">2020-05-14T07:35:02Z</dcterms:modified>
</cp:coreProperties>
</file>