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378" r:id="rId4"/>
    <p:sldId id="379" r:id="rId5"/>
    <p:sldId id="384" r:id="rId6"/>
    <p:sldId id="388" r:id="rId7"/>
    <p:sldId id="389" r:id="rId8"/>
    <p:sldId id="380" r:id="rId9"/>
    <p:sldId id="385" r:id="rId10"/>
    <p:sldId id="387" r:id="rId11"/>
    <p:sldId id="382" r:id="rId12"/>
    <p:sldId id="390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156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449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377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06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918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59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572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926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237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100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115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77F82-EE3D-41B9-9C27-D3EF90521531}" type="datetimeFigureOut">
              <a:rPr lang="hr-HR" smtClean="0"/>
              <a:t>26.2.2026.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DB6A1-7FC4-414F-AE51-868D7F70EC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266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Povijesna demografija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Uvodno predavanje</a:t>
            </a:r>
          </a:p>
        </p:txBody>
      </p:sp>
    </p:spTree>
    <p:extLst>
      <p:ext uri="{BB962C8B-B14F-4D97-AF65-F5344CB8AC3E}">
        <p14:creationId xmlns:p14="http://schemas.microsoft.com/office/powerpoint/2010/main" val="1891534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 dirty="0"/>
              <a:t>Dopunska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003" y="1674422"/>
            <a:ext cx="11519065" cy="50885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dirty="0">
              <a:latin typeface="Trebuchet MS" panose="020B0603020202020204" pitchFamily="34" charset="0"/>
            </a:endParaRPr>
          </a:p>
          <a:p>
            <a:r>
              <a:rPr lang="hr-HR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Nenad </a:t>
            </a:r>
            <a:r>
              <a:rPr lang="hr-HR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Vekarić</a:t>
            </a:r>
            <a:r>
              <a:rPr lang="hr-HR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, »Metoda “reprezentativne kapi” i genealoška metoda u povijesnoj demografiji« </a:t>
            </a:r>
            <a:r>
              <a:rPr lang="hr-HR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Povijesni prilozi </a:t>
            </a:r>
            <a:r>
              <a:rPr lang="hr-HR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29/39 (2010): 23-38.</a:t>
            </a:r>
          </a:p>
          <a:p>
            <a:r>
              <a:rPr lang="hr-HR" dirty="0">
                <a:latin typeface="Trebuchet MS" panose="020B0603020202020204" pitchFamily="34" charset="0"/>
              </a:rPr>
              <a:t>Miroslav </a:t>
            </a:r>
            <a:r>
              <a:rPr lang="hr-HR" dirty="0" err="1">
                <a:latin typeface="Trebuchet MS" panose="020B0603020202020204" pitchFamily="34" charset="0"/>
              </a:rPr>
              <a:t>Bertoša</a:t>
            </a:r>
            <a:r>
              <a:rPr lang="hr-HR" dirty="0">
                <a:latin typeface="Trebuchet MS" panose="020B0603020202020204" pitchFamily="34" charset="0"/>
              </a:rPr>
              <a:t>, »Matične knjige – arhivsko vrelo o demografskim previranjima predindustrijske Europe« Vjesnik Državnog arhiva u Rijeci 41-42 (2000): 315-352.</a:t>
            </a:r>
          </a:p>
          <a:p>
            <a:r>
              <a:rPr lang="hr-HR" dirty="0">
                <a:latin typeface="Trebuchet MS" panose="020B0603020202020204" pitchFamily="34" charset="0"/>
              </a:rPr>
              <a:t>Početak demografske tranzicije u Hrvatskoj (zbornik). Zagreb-Dubrovnik: Zavod za povijesne znanosti HAZU u Dubrovniku, 2009.</a:t>
            </a:r>
          </a:p>
        </p:txBody>
      </p:sp>
    </p:spTree>
    <p:extLst>
      <p:ext uri="{BB962C8B-B14F-4D97-AF65-F5344CB8AC3E}">
        <p14:creationId xmlns:p14="http://schemas.microsoft.com/office/powerpoint/2010/main" val="3313451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Sadržaj kolegija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2729" y="1425388"/>
            <a:ext cx="9992693" cy="549552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dirty="0"/>
              <a:t> </a:t>
            </a:r>
            <a:endParaRPr lang="hr-HR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Uvodno predavanje: Povijesna demografija, osvrt na literaturu i obveze studenata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Demografija i povijesna demografija: </a:t>
            </a:r>
            <a:r>
              <a:rPr lang="hr-H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pluridisciplinarne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značajke i metode istraživanja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hr-H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Predmoderni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izvori (1): matične knjige i druga crkvena vrela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hr-H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Predmoderni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izvori (2): genealogije, popisi, </a:t>
            </a:r>
            <a:r>
              <a:rPr lang="hr-H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anagrafi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ostali arhivski izvori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Moderni izvori: popisi stanovništva i ostali statistički izvori XIX. i XX. stoljeća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Istraživački primjeri ‘reprezentativne kapi’ i genealoške metode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Strukture stanovništva: primjeri iz hrvatske demografske povijesti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Seminar: Izlaganje i komentar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66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Sadržaj kolegija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2729" y="1425388"/>
            <a:ext cx="9992693" cy="549552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dirty="0"/>
              <a:t> </a:t>
            </a:r>
            <a:endParaRPr lang="hr-HR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Odlazak u Hrvatski državni arhiv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Odlazak u Državni arhiv grada Zagreba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Seminar: Izlaganje i komentar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Seminar: Izlaganje i komentar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</a:t>
            </a: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Seminar: Izlaganje i komentar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Povijesna demografija – Republika Hrvatska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Povijesna demografij</a:t>
            </a: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– Republika Hrvatska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endParaRPr lang="hr-HR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r>
              <a:rPr lang="hr-HR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790700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5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Predstavljanje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doc. dr. sc. Danijel Jurković</a:t>
            </a:r>
          </a:p>
          <a:p>
            <a:r>
              <a:rPr lang="hr-HR" dirty="0"/>
              <a:t>Konzultacije: ponedjeljkom, od 13 do 14 sati ili na e-adresu: djurkovic@fhs.unizg.hr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Prava i 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Aktivnost studenata pratit će se tijekom čitavoga semestra. Nastavu je obavezno pohađati, najmanje 12 predavanja.</a:t>
            </a:r>
          </a:p>
          <a:p>
            <a:r>
              <a:rPr lang="hr-HR" dirty="0"/>
              <a:t>Ispit je pismeni (i usmeni), uz mogućnost polaganja putem kolokvija (oba moraju biti ocijenjeno pozitivnom ocjenom).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980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Prava i 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/>
          </a:bodyPr>
          <a:lstStyle/>
          <a:p>
            <a:r>
              <a:rPr lang="hr-HR" dirty="0"/>
              <a:t>Studenti imaju pravo pristupiti parcijalnom polaganju ispita po sljedećim uvjetima:</a:t>
            </a:r>
          </a:p>
          <a:p>
            <a:r>
              <a:rPr lang="hr-HR" dirty="0"/>
              <a:t>Parcijalnom ispitu (kolokviju) mogu pristupiti samo studenti koji redovito pohađaju predavanja. Provjera nazočnosti izvršit će se potpisivanjem na listu.</a:t>
            </a:r>
          </a:p>
          <a:p>
            <a:r>
              <a:rPr lang="hr-HR" dirty="0"/>
              <a:t>Parcijalno polaganje obavit će se pisanjem dvaju kolokvija.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244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 dirty="0">
                <a:solidFill>
                  <a:srgbClr val="FFC000"/>
                </a:solidFill>
              </a:rPr>
              <a:t>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613" y="1550894"/>
            <a:ext cx="10195570" cy="5117919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hr-HR" dirty="0">
              <a:solidFill>
                <a:prstClr val="white"/>
              </a:solidFill>
              <a:latin typeface="Trebuchet MS" panose="020B0603020202020204"/>
            </a:endParaRP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it-IT" sz="2400" dirty="0" err="1">
                <a:solidFill>
                  <a:prstClr val="black"/>
                </a:solidFill>
                <a:latin typeface="Gill Sans MT" panose="020B0502020104020203"/>
              </a:rPr>
              <a:t>Struktura</a:t>
            </a:r>
            <a:r>
              <a:rPr lang="it-IT" sz="2400" dirty="0">
                <a:solidFill>
                  <a:prstClr val="black"/>
                </a:solidFill>
                <a:latin typeface="Gill Sans MT" panose="020B0502020104020203"/>
              </a:rPr>
              <a:t>: 15 sati </a:t>
            </a:r>
            <a:r>
              <a:rPr lang="it-IT" sz="2400" dirty="0" err="1">
                <a:solidFill>
                  <a:prstClr val="black"/>
                </a:solidFill>
                <a:latin typeface="Gill Sans MT" panose="020B0502020104020203"/>
              </a:rPr>
              <a:t>predavanja</a:t>
            </a:r>
            <a:r>
              <a:rPr lang="it-IT" sz="2400" dirty="0">
                <a:solidFill>
                  <a:prstClr val="black"/>
                </a:solidFill>
                <a:latin typeface="Gill Sans MT" panose="020B0502020104020203"/>
              </a:rPr>
              <a:t> + 15 sati </a:t>
            </a:r>
            <a:r>
              <a:rPr lang="it-IT" sz="2400" dirty="0" err="1">
                <a:solidFill>
                  <a:prstClr val="black"/>
                </a:solidFill>
                <a:latin typeface="Gill Sans MT" panose="020B0502020104020203"/>
              </a:rPr>
              <a:t>seminara</a:t>
            </a:r>
            <a:endParaRPr lang="hr-HR" sz="2400" dirty="0">
              <a:solidFill>
                <a:prstClr val="black"/>
              </a:solidFill>
              <a:latin typeface="Gill Sans MT" panose="020B0502020104020203"/>
            </a:endParaRP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it-IT" sz="2400" dirty="0" err="1">
                <a:solidFill>
                  <a:prstClr val="black"/>
                </a:solidFill>
                <a:latin typeface="Gill Sans MT" panose="020B0502020104020203"/>
              </a:rPr>
              <a:t>Predavanja</a:t>
            </a:r>
            <a:r>
              <a:rPr lang="it-IT" sz="2400" dirty="0">
                <a:solidFill>
                  <a:prstClr val="black"/>
                </a:solidFill>
                <a:latin typeface="Gill Sans MT" panose="020B0502020104020203"/>
              </a:rPr>
              <a:t> – termini:</a:t>
            </a:r>
            <a:r>
              <a:rPr lang="hr-HR" sz="2400" dirty="0">
                <a:solidFill>
                  <a:prstClr val="black"/>
                </a:solidFill>
                <a:latin typeface="Gill Sans MT" panose="020B0502020104020203"/>
              </a:rPr>
              <a:t> </a:t>
            </a: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hr-HR" sz="2400" dirty="0">
                <a:solidFill>
                  <a:prstClr val="black"/>
                </a:solidFill>
                <a:latin typeface="Gill Sans MT" panose="020B0502020104020203"/>
              </a:rPr>
              <a:t>Seminari – termini:</a:t>
            </a: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hr-HR" sz="2400" dirty="0">
                <a:solidFill>
                  <a:prstClr val="black"/>
                </a:solidFill>
                <a:latin typeface="Gill Sans MT" panose="020B0502020104020203"/>
              </a:rPr>
              <a:t>Raspored izlaganja bit će dostavljen nakon dogovora seminarskih tema – javiti se s prijedlogom do 17. 3.</a:t>
            </a: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hr-HR" sz="2400" dirty="0">
                <a:solidFill>
                  <a:prstClr val="black"/>
                </a:solidFill>
                <a:latin typeface="Gill Sans MT" panose="020B0502020104020203"/>
              </a:rPr>
              <a:t>Izlaganje seminarske teme – </a:t>
            </a:r>
            <a:r>
              <a:rPr lang="hr-HR" sz="2400" dirty="0">
                <a:solidFill>
                  <a:srgbClr val="FF0000"/>
                </a:solidFill>
                <a:latin typeface="Gill Sans MT" panose="020B0502020104020203"/>
              </a:rPr>
              <a:t>mora (!) trajati od 25 minuta do pola sata</a:t>
            </a: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hr-HR" sz="2400" dirty="0">
                <a:solidFill>
                  <a:prstClr val="black"/>
                </a:solidFill>
                <a:latin typeface="Gill Sans MT" panose="020B0502020104020203"/>
              </a:rPr>
              <a:t>Predaja pisanoga seminarskog rada – rok 26.5.2026. u ponoć</a:t>
            </a:r>
          </a:p>
          <a:p>
            <a:pPr lvl="0">
              <a:lnSpc>
                <a:spcPct val="120000"/>
              </a:lnSpc>
              <a:buClr>
                <a:srgbClr val="B71E42"/>
              </a:buClr>
              <a:buSzPct val="100000"/>
            </a:pPr>
            <a:endParaRPr lang="hr-HR" sz="2400" dirty="0">
              <a:solidFill>
                <a:prstClr val="black"/>
              </a:solidFill>
              <a:latin typeface="Gill Sans MT" panose="020B0502020104020203"/>
            </a:endParaRP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967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Prijedlozi tema za seminarski rad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5153" y="1828800"/>
            <a:ext cx="11138647" cy="4663440"/>
          </a:xfrm>
        </p:spPr>
        <p:txBody>
          <a:bodyPr/>
          <a:lstStyle/>
          <a:p>
            <a:r>
              <a:rPr lang="hr-HR" dirty="0"/>
              <a:t>Demografske promjene nakon velikih ratnih operacija, promjena granica, odlaska domorodačkog i dolaska stranog stanovništva u hrvatskim zemljama od kasnog srednjeg vijeka do kraja 19. stoljeća na području neke pokrajine, grada, župe i slično. To znači da možete obraditi kakve su se promjene na nekom području (Dalmatinska zagora, priobalni dio Dalmacije, Slavonija, središnji dijelovi Hrvatske, pojedini dijelovi Bosne i Hercegovine itd.) zbile nakon bijega domaćeg stanovništva pred Osmanlijama i naseljavanja Vlaha, zatim promjene nakon velikih ratova Habsburške Monarhije i Mletačke Republike protiv Osmanskog Carstva krajem 17. i početkom 18. stoljeća te u ostatku 18. i do kraja 19. stoljeća (recimo koloniziranje Slavonije).</a:t>
            </a:r>
          </a:p>
        </p:txBody>
      </p:sp>
    </p:spTree>
    <p:extLst>
      <p:ext uri="{BB962C8B-B14F-4D97-AF65-F5344CB8AC3E}">
        <p14:creationId xmlns:p14="http://schemas.microsoft.com/office/powerpoint/2010/main" val="2563202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682" y="708212"/>
            <a:ext cx="11932024" cy="6024282"/>
          </a:xfrm>
        </p:spPr>
        <p:txBody>
          <a:bodyPr>
            <a:normAutofit/>
          </a:bodyPr>
          <a:lstStyle/>
          <a:p>
            <a:r>
              <a:rPr lang="hr-HR" dirty="0"/>
              <a:t>Demografske promjene manjinskih zajednica u hrvatskim zemljama od kasnog srednjeg vijeka do kraja 20. stoljeća na razini teritorija današnje Republike Hrvatske ili na području neke pokrajine, grada, župe i slično (ako ima dovoljno literature). Tu u obzir dolaze Židovi, Talijani, Nijemci, Mađari, Česi, Rusini, Slovaci itd. Pitanje Vlaha i Srba obrađuje se unutar prethodno navedene teme.</a:t>
            </a:r>
          </a:p>
          <a:p>
            <a:r>
              <a:rPr lang="hr-HR" dirty="0"/>
              <a:t>Demografske promjene hrvatskih zajednica u susjednim zemljama od kasnog srednjeg vijeka do kraja 20. stoljeća.</a:t>
            </a:r>
          </a:p>
          <a:p>
            <a:r>
              <a:rPr lang="hr-HR" dirty="0"/>
              <a:t>Demografske i druge </a:t>
            </a:r>
            <a:r>
              <a:rPr lang="hr-HR" dirty="0" err="1"/>
              <a:t>socio</a:t>
            </a:r>
            <a:r>
              <a:rPr lang="hr-HR" dirty="0"/>
              <a:t>-ekonomske promjene unutar nekog društvenog sloja (plemstvo, građanstvo, seljaštvo; stanovništvo Vojne krajine) u određenom periodu na području neke pokrajine, grada, župe i slično. Ako nekoga više zanima društvena povijest, onda bih mu preporučio ovu temu, pogotovo da izabere plemstvo npr. u Dubrovačkoj Republici ili u Dalmaciji, jer o tome ima literature. Također, i o Vojnoj krajini. Ako vas više zanima građanstvo, onda je tu najzanimljiviji period od sredine 19. do početka 20. stoljeća.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402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 dirty="0">
                <a:solidFill>
                  <a:srgbClr val="FFC000"/>
                </a:solidFill>
              </a:rPr>
              <a:t>Kolokvij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/>
          </a:bodyPr>
          <a:lstStyle/>
          <a:p>
            <a:r>
              <a:rPr lang="hr-HR" dirty="0"/>
              <a:t>Prvi kolokvij piše se 21. travnja 2026. s početkom u 14.20 sati. </a:t>
            </a:r>
          </a:p>
          <a:p>
            <a:r>
              <a:rPr lang="hr-HR" dirty="0"/>
              <a:t>Drugi kolokvij piše se 2. lipnja 2026. s početkom u 14.20 sati.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7936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 dirty="0">
                <a:solidFill>
                  <a:srgbClr val="FFC000"/>
                </a:solidFill>
              </a:rPr>
              <a:t>Obavezna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097742"/>
            <a:ext cx="11976847" cy="4697506"/>
          </a:xfrm>
        </p:spPr>
        <p:txBody>
          <a:bodyPr>
            <a:noAutofit/>
          </a:bodyPr>
          <a:lstStyle/>
          <a:p>
            <a:endParaRPr lang="hr-HR" sz="1200" dirty="0"/>
          </a:p>
          <a:p>
            <a:r>
              <a:rPr lang="hr-HR" sz="2400" dirty="0">
                <a:latin typeface="Trebuchet MS" panose="020B0603020202020204" pitchFamily="34" charset="0"/>
              </a:rPr>
              <a:t>Vladimir Stipetić; Nenad </a:t>
            </a:r>
            <a:r>
              <a:rPr lang="hr-HR" sz="2400" dirty="0" err="1">
                <a:latin typeface="Trebuchet MS" panose="020B0603020202020204" pitchFamily="34" charset="0"/>
              </a:rPr>
              <a:t>Vekarić</a:t>
            </a:r>
            <a:r>
              <a:rPr lang="hr-HR" sz="2400" dirty="0">
                <a:latin typeface="Trebuchet MS" panose="020B0603020202020204" pitchFamily="34" charset="0"/>
              </a:rPr>
              <a:t>. </a:t>
            </a:r>
            <a:r>
              <a:rPr lang="hr-HR" sz="2400" b="1" dirty="0">
                <a:latin typeface="Trebuchet MS" panose="020B0603020202020204" pitchFamily="34" charset="0"/>
              </a:rPr>
              <a:t>Povijesna demografija Hrvatske</a:t>
            </a:r>
            <a:r>
              <a:rPr lang="hr-HR" sz="2400" dirty="0">
                <a:latin typeface="Trebuchet MS" panose="020B0603020202020204" pitchFamily="34" charset="0"/>
              </a:rPr>
              <a:t>. Zagreb – Dubrovnik: HAZU, Zavod za povijesne znanosti u Dubrovniku, 2004.</a:t>
            </a:r>
          </a:p>
          <a:p>
            <a:r>
              <a:rPr lang="hr-HR" sz="2400" dirty="0" err="1">
                <a:latin typeface="Trebuchet MS" panose="020B0603020202020204" pitchFamily="34" charset="0"/>
              </a:rPr>
              <a:t>Tado</a:t>
            </a:r>
            <a:r>
              <a:rPr lang="hr-HR" sz="2400" dirty="0">
                <a:latin typeface="Trebuchet MS" panose="020B0603020202020204" pitchFamily="34" charset="0"/>
              </a:rPr>
              <a:t> Jurić. „Koliko je bilo Hrvata kroz povijest: pristup povijesne demografije“. </a:t>
            </a:r>
            <a:r>
              <a:rPr lang="hr-HR" sz="2400" b="1" dirty="0">
                <a:latin typeface="Trebuchet MS" panose="020B0603020202020204" pitchFamily="34" charset="0"/>
              </a:rPr>
              <a:t>Obnova</a:t>
            </a:r>
            <a:r>
              <a:rPr lang="hr-HR" sz="2400" dirty="0">
                <a:latin typeface="Trebuchet MS" panose="020B0603020202020204" pitchFamily="34" charset="0"/>
              </a:rPr>
              <a:t> 19, br. 1 (2024): 155–169.</a:t>
            </a:r>
            <a:endParaRPr lang="hr-HR" altLang="sr-Latn-RS" sz="2400" dirty="0">
              <a:latin typeface="Trebuchet MS" panose="020B0603020202020204" pitchFamily="34" charset="0"/>
            </a:endParaRPr>
          </a:p>
          <a:p>
            <a:r>
              <a:rPr lang="hr-HR" altLang="sr-Latn-RS" sz="2400" dirty="0">
                <a:latin typeface="Trebuchet MS" panose="020B0603020202020204" pitchFamily="34" charset="0"/>
              </a:rPr>
              <a:t>Bilješke s predavanja</a:t>
            </a:r>
          </a:p>
        </p:txBody>
      </p:sp>
    </p:spTree>
    <p:extLst>
      <p:ext uri="{BB962C8B-B14F-4D97-AF65-F5344CB8AC3E}">
        <p14:creationId xmlns:p14="http://schemas.microsoft.com/office/powerpoint/2010/main" val="15550258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806</Words>
  <Application>Microsoft Office PowerPoint</Application>
  <PresentationFormat>Široki zaslon</PresentationFormat>
  <Paragraphs>64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MT</vt:lpstr>
      <vt:lpstr>Trebuchet MS</vt:lpstr>
      <vt:lpstr>Tema sustava Office</vt:lpstr>
      <vt:lpstr>Povijesna demografija</vt:lpstr>
      <vt:lpstr>Predstavljanje</vt:lpstr>
      <vt:lpstr>Prava i obaveze studenata</vt:lpstr>
      <vt:lpstr>Prava i obaveze studenata</vt:lpstr>
      <vt:lpstr>Obaveze studenata</vt:lpstr>
      <vt:lpstr>Prijedlozi tema za seminarski rad</vt:lpstr>
      <vt:lpstr>PowerPoint prezentacija</vt:lpstr>
      <vt:lpstr>Kolokvij</vt:lpstr>
      <vt:lpstr>Obavezna literatura</vt:lpstr>
      <vt:lpstr>Dopunska literatura</vt:lpstr>
      <vt:lpstr>Sadržaj kolegija</vt:lpstr>
      <vt:lpstr>Sadržaj kolegija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Povijesna demografija</dc:title>
  <dc:creator>krasicw@gmail.com</dc:creator>
  <cp:lastModifiedBy>Danijel Jurković</cp:lastModifiedBy>
  <cp:revision>16</cp:revision>
  <dcterms:created xsi:type="dcterms:W3CDTF">2023-02-20T10:57:32Z</dcterms:created>
  <dcterms:modified xsi:type="dcterms:W3CDTF">2026-02-26T11:41:44Z</dcterms:modified>
</cp:coreProperties>
</file>