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0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8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8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309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94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46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77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60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4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9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9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30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8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9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31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8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3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406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630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Zemlja i selo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Zemlja – temelj moći u srednjem vijeku</a:t>
            </a:r>
          </a:p>
          <a:p>
            <a:r>
              <a:rPr lang="hr-HR" dirty="0" smtClean="0"/>
              <a:t>Sela su nastavljala kontinuitet rimske naseljenosti</a:t>
            </a:r>
          </a:p>
          <a:p>
            <a:r>
              <a:rPr lang="hr-HR" dirty="0" smtClean="0"/>
              <a:t>Drugu kolonizaciju predvodili su zemaljski gospodari</a:t>
            </a:r>
          </a:p>
          <a:p>
            <a:r>
              <a:rPr lang="hr-HR" dirty="0" smtClean="0"/>
              <a:t>U selu je postojala niža </a:t>
            </a:r>
            <a:r>
              <a:rPr lang="hr-HR" dirty="0" err="1" smtClean="0"/>
              <a:t>sudbenost</a:t>
            </a:r>
            <a:r>
              <a:rPr lang="hr-HR" dirty="0" smtClean="0"/>
              <a:t> koju su obavljali gospodari</a:t>
            </a:r>
          </a:p>
          <a:p>
            <a:r>
              <a:rPr lang="hr-HR" dirty="0" smtClean="0"/>
              <a:t>Kolektivni posjed: livade, šume, vode</a:t>
            </a:r>
          </a:p>
          <a:p>
            <a:r>
              <a:rPr lang="hr-HR" dirty="0" smtClean="0"/>
              <a:t>Sela su se najčešće sastojala od 20-30 kuća koje su grupirane oko male drvene crkve ili oko dvora; nije postojala </a:t>
            </a:r>
            <a:r>
              <a:rPr lang="hr-HR" dirty="0"/>
              <a:t>s</a:t>
            </a:r>
            <a:r>
              <a:rPr lang="hr-HR" dirty="0" smtClean="0"/>
              <a:t>ocijalna jednakost</a:t>
            </a:r>
          </a:p>
          <a:p>
            <a:r>
              <a:rPr lang="hr-HR" dirty="0" smtClean="0"/>
              <a:t>(Literatura: </a:t>
            </a:r>
            <a:r>
              <a:rPr lang="hr-HR" i="1" dirty="0" err="1" smtClean="0"/>
              <a:t>Oesterreich</a:t>
            </a:r>
            <a:r>
              <a:rPr lang="hr-HR" i="1" dirty="0" smtClean="0"/>
              <a:t> </a:t>
            </a:r>
            <a:r>
              <a:rPr lang="hr-HR" i="1" dirty="0" err="1" smtClean="0"/>
              <a:t>in</a:t>
            </a:r>
            <a:r>
              <a:rPr lang="hr-HR" i="1" dirty="0" smtClean="0"/>
              <a:t> </a:t>
            </a:r>
            <a:r>
              <a:rPr lang="hr-HR" i="1" dirty="0" err="1"/>
              <a:t>M</a:t>
            </a:r>
            <a:r>
              <a:rPr lang="hr-HR" i="1" dirty="0" err="1" smtClean="0"/>
              <a:t>ittelalter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749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Stvaranje moći – prostor, društvo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Utvrde – </a:t>
            </a:r>
            <a:r>
              <a:rPr lang="hr-HR" dirty="0" err="1" smtClean="0"/>
              <a:t>najočuvaniji</a:t>
            </a:r>
            <a:r>
              <a:rPr lang="hr-HR" dirty="0" smtClean="0"/>
              <a:t> objekti iz srednjovjekovlja; na granici prema istoku mjesta moraju biti osigurana utvrdama</a:t>
            </a:r>
          </a:p>
          <a:p>
            <a:r>
              <a:rPr lang="hr-HR" dirty="0" err="1" smtClean="0"/>
              <a:t>Civitas</a:t>
            </a:r>
            <a:r>
              <a:rPr lang="hr-HR" dirty="0" smtClean="0"/>
              <a:t> – </a:t>
            </a:r>
            <a:r>
              <a:rPr lang="hr-HR" dirty="0" err="1" smtClean="0"/>
              <a:t>oppidum</a:t>
            </a:r>
            <a:r>
              <a:rPr lang="hr-HR" dirty="0" smtClean="0"/>
              <a:t> – tako se naziva sve što je jače utvrđeno</a:t>
            </a:r>
          </a:p>
          <a:p>
            <a:r>
              <a:rPr lang="hr-HR" dirty="0" smtClean="0"/>
              <a:t>Dvorovi – upravni centri, mjesta gdje se skuplja vojska</a:t>
            </a:r>
          </a:p>
          <a:p>
            <a:r>
              <a:rPr lang="hr-HR" dirty="0" smtClean="0"/>
              <a:t>Malo se zna o njihovoj izgradnji – vjerojatno je većina građevine bila od drveta</a:t>
            </a:r>
          </a:p>
          <a:p>
            <a:r>
              <a:rPr lang="hr-HR" dirty="0" smtClean="0"/>
              <a:t>Od 12. st. tim se utvrdama dodaju i kameni tornjevi</a:t>
            </a:r>
          </a:p>
          <a:p>
            <a:r>
              <a:rPr lang="hr-HR" dirty="0" smtClean="0"/>
              <a:t>Od 12. </a:t>
            </a:r>
            <a:r>
              <a:rPr lang="hr-HR" dirty="0" smtClean="0"/>
              <a:t>st. </a:t>
            </a:r>
            <a:r>
              <a:rPr lang="hr-HR" dirty="0" smtClean="0"/>
              <a:t>javljaju se utvrde koje imaju vodene opkope i utvrde kvadratnoga ili pravocrtnoga tlocrta s tornjevima – tom tipu pripada i bečka utvrda, izgrađena za vrijeme </a:t>
            </a:r>
            <a:r>
              <a:rPr lang="hr-HR" dirty="0" err="1" smtClean="0"/>
              <a:t>Otokara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146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utvrda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13. st. napredak oružja i tehnike </a:t>
            </a:r>
            <a:r>
              <a:rPr lang="hr-HR" dirty="0" smtClean="0"/>
              <a:t>opsade uvjetuje da se </a:t>
            </a:r>
            <a:r>
              <a:rPr lang="hr-HR" dirty="0" smtClean="0"/>
              <a:t>javlja </a:t>
            </a:r>
            <a:r>
              <a:rPr lang="hr-HR" dirty="0" smtClean="0"/>
              <a:t>poseban </a:t>
            </a:r>
            <a:r>
              <a:rPr lang="hr-HR" dirty="0" smtClean="0"/>
              <a:t>tip utvrde („</a:t>
            </a:r>
            <a:r>
              <a:rPr lang="hr-HR" dirty="0" err="1" smtClean="0"/>
              <a:t>Ritterburg</a:t>
            </a:r>
            <a:r>
              <a:rPr lang="hr-HR" dirty="0" smtClean="0"/>
              <a:t>”) – gradi se na strateški važnim </a:t>
            </a:r>
            <a:r>
              <a:rPr lang="hr-HR" dirty="0" smtClean="0"/>
              <a:t>mjestima, </a:t>
            </a:r>
            <a:r>
              <a:rPr lang="hr-HR" dirty="0" smtClean="0"/>
              <a:t>primjerice, na početku neke osobito plodne nizine ili kod prijelaza rijeka</a:t>
            </a:r>
          </a:p>
          <a:p>
            <a:r>
              <a:rPr lang="hr-HR" dirty="0" smtClean="0"/>
              <a:t>Pravo izgradnje utvrda pripada vladaru – međutim, on je to pravo mogao od početka 13. st. i delegirati – posljedica toga je bila brojnost utvrda koje su mogle imati razne funkcije</a:t>
            </a:r>
          </a:p>
          <a:p>
            <a:r>
              <a:rPr lang="hr-HR" dirty="0" smtClean="0"/>
              <a:t>Glavni dio utvrde </a:t>
            </a:r>
            <a:r>
              <a:rPr lang="hr-HR" dirty="0" smtClean="0"/>
              <a:t>je toranj </a:t>
            </a:r>
            <a:r>
              <a:rPr lang="hr-HR" dirty="0" smtClean="0"/>
              <a:t>– zidovi su bili debeli 1 metar – u slučaju napada na utvrdu to je bilo zadnje mjesto za obranu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120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Izgled utvrda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Utvrda je morala biti opremljena svime što je potrebno za život, mjestom za stanovanje, štalama, a osobito su bili važni bunari ili cisterne</a:t>
            </a:r>
          </a:p>
          <a:p>
            <a:r>
              <a:rPr lang="hr-HR" dirty="0" smtClean="0"/>
              <a:t>Život u utvrdama nije bio tako neudoban „kako bi to danas dali naslutiti goli kameni zidovi”</a:t>
            </a:r>
          </a:p>
          <a:p>
            <a:r>
              <a:rPr lang="hr-HR" dirty="0" smtClean="0"/>
              <a:t>Na zidovima je bilo drvo ili tekstilni ukrasi, a na podovima su bile cigle ili tepisi</a:t>
            </a:r>
          </a:p>
          <a:p>
            <a:r>
              <a:rPr lang="hr-HR" dirty="0" smtClean="0"/>
              <a:t>Na prozorima je bio pergament ili prozorsko staklo, kreveti su često bili luksuzni, te su imali baldahine koji su štitili od insekata koji su padali s krovova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17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moć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Postojale su i velike sale gdje se slavilo, a gosti su nakon slavlja mogli prespavati</a:t>
            </a:r>
          </a:p>
          <a:p>
            <a:r>
              <a:rPr lang="hr-HR" dirty="0" smtClean="0"/>
              <a:t>Ovdje se također nalazila i stoka te konji i psi za lov</a:t>
            </a:r>
          </a:p>
          <a:p>
            <a:r>
              <a:rPr lang="hr-HR" dirty="0" smtClean="0"/>
              <a:t>Utvrde – mjesta stanovanja, ujedno i riznice za čuvanje blaga, arhivi, mjesta za trgovanje, suđenje, turnire itd.</a:t>
            </a:r>
          </a:p>
          <a:p>
            <a:r>
              <a:rPr lang="hr-HR" dirty="0" smtClean="0"/>
              <a:t>Grade ih stručnjaci; njihova je gradnja skupa, no vojnička vrijednost im je ipak bila upitna – tako su i Habsburgovci znali da utvrde brane samo male posjede, tj. kako se izrazio jedan od pripadnika te obitelji: „kolikogod velika bila moja utvrda, ona ne bi pomogla da u zemlji nisam imao </a:t>
            </a:r>
            <a:r>
              <a:rPr lang="hr-HR" dirty="0" smtClean="0"/>
              <a:t>saveznika.”</a:t>
            </a:r>
            <a:endParaRPr lang="hr-HR" dirty="0" smtClean="0"/>
          </a:p>
          <a:p>
            <a:r>
              <a:rPr lang="hr-HR" dirty="0" smtClean="0"/>
              <a:t>Moć u srednjem vijeku su predstavljali obitelj i saveznici – „Utvrde su bile samo vidljivi i jasni znakovi vlasti.”</a:t>
            </a:r>
          </a:p>
        </p:txBody>
      </p:sp>
    </p:spTree>
    <p:extLst>
      <p:ext uri="{BB962C8B-B14F-4D97-AF65-F5344CB8AC3E}">
        <p14:creationId xmlns:p14="http://schemas.microsoft.com/office/powerpoint/2010/main" val="221863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Dvor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Dvor– centar plemstva</a:t>
            </a:r>
          </a:p>
          <a:p>
            <a:r>
              <a:rPr lang="hr-HR" dirty="0" smtClean="0"/>
              <a:t>U </a:t>
            </a:r>
            <a:r>
              <a:rPr lang="hr-HR" dirty="0" err="1" smtClean="0"/>
              <a:t>unutrašnjoaustrijskim</a:t>
            </a:r>
            <a:r>
              <a:rPr lang="hr-HR" dirty="0" smtClean="0"/>
              <a:t> zemljama </a:t>
            </a:r>
            <a:r>
              <a:rPr lang="hr-HR" dirty="0" smtClean="0"/>
              <a:t>dvorovi se </a:t>
            </a:r>
            <a:r>
              <a:rPr lang="hr-HR" dirty="0" smtClean="0"/>
              <a:t>nalaze u Beču, Bečkom Novom Mjestu, </a:t>
            </a:r>
            <a:r>
              <a:rPr lang="hr-HR" dirty="0" err="1" smtClean="0"/>
              <a:t>Grazu</a:t>
            </a:r>
            <a:r>
              <a:rPr lang="hr-HR" dirty="0" smtClean="0"/>
              <a:t>, </a:t>
            </a:r>
            <a:r>
              <a:rPr lang="hr-HR" dirty="0" err="1" smtClean="0"/>
              <a:t>Freisachu</a:t>
            </a:r>
            <a:r>
              <a:rPr lang="hr-HR" dirty="0"/>
              <a:t>;</a:t>
            </a:r>
            <a:r>
              <a:rPr lang="hr-HR" dirty="0" smtClean="0"/>
              <a:t> </a:t>
            </a:r>
            <a:r>
              <a:rPr lang="hr-HR" dirty="0" smtClean="0"/>
              <a:t>također su bili utvrđeni</a:t>
            </a:r>
          </a:p>
          <a:p>
            <a:r>
              <a:rPr lang="hr-HR" dirty="0" smtClean="0"/>
              <a:t>Najvažniju funkciju imao je komornik koji se bavio financijama – on je ujedno bio i osoba od najvećega povjerenja vladara</a:t>
            </a:r>
          </a:p>
          <a:p>
            <a:r>
              <a:rPr lang="hr-HR" dirty="0" smtClean="0"/>
              <a:t>U vrijeme kad su Habsburgovci bili na vrhuncu moći, upravitelj dvora je držao ključeve dvora te nadzirao kuhinju i podrum</a:t>
            </a:r>
          </a:p>
          <a:p>
            <a:r>
              <a:rPr lang="hr-HR" dirty="0" smtClean="0"/>
              <a:t>Dvor – centar uprave, ali i kulturnoga života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481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Život na dvoru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je gospodar bio darežljiv na dvoru je bilo dosta pjesnika i pjevača – posebno je u tom smislu bio važan bečki dvor</a:t>
            </a:r>
          </a:p>
          <a:p>
            <a:r>
              <a:rPr lang="hr-HR" dirty="0" smtClean="0"/>
              <a:t>Kod </a:t>
            </a:r>
            <a:r>
              <a:rPr lang="hr-HR" dirty="0" smtClean="0"/>
              <a:t>održavanja raznih svečanosti </a:t>
            </a:r>
            <a:r>
              <a:rPr lang="hr-HR" dirty="0" smtClean="0"/>
              <a:t>nije se štedjelo na hrani</a:t>
            </a:r>
          </a:p>
          <a:p>
            <a:r>
              <a:rPr lang="hr-HR" dirty="0" smtClean="0"/>
              <a:t>Dvorovi također imaju obrazovnu funkciju – mladi plemićki sinovi ovdje se obrazuju, služe na dvorovima kao paževi ili štitonoše te dobivaju viteški odgoj</a:t>
            </a:r>
          </a:p>
          <a:p>
            <a:r>
              <a:rPr lang="hr-HR" dirty="0" smtClean="0"/>
              <a:t>Za vrijeme Habsburgovaca – dvor je postao centar uprave</a:t>
            </a:r>
          </a:p>
          <a:p>
            <a:r>
              <a:rPr lang="hr-HR" dirty="0" smtClean="0"/>
              <a:t>Plemstvo je dolazilo na dvor i često preuzimalo određene službe; vladar također želi imati „na oku” plemstvo kako se ne bi pobunilo</a:t>
            </a:r>
          </a:p>
        </p:txBody>
      </p:sp>
    </p:spTree>
    <p:extLst>
      <p:ext uri="{BB962C8B-B14F-4D97-AF65-F5344CB8AC3E}">
        <p14:creationId xmlns:p14="http://schemas.microsoft.com/office/powerpoint/2010/main" val="354657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„Srednji </a:t>
            </a:r>
            <a:r>
              <a:rPr lang="hr-HR" dirty="0"/>
              <a:t>vijek je vrijeme gradova.”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Nastanak grada na austrijskom se području nalazio na kraju procesa </a:t>
            </a:r>
            <a:r>
              <a:rPr lang="hr-HR" dirty="0" smtClean="0"/>
              <a:t>naseljavanja</a:t>
            </a:r>
          </a:p>
          <a:p>
            <a:r>
              <a:rPr lang="hr-HR" dirty="0" smtClean="0"/>
              <a:t>Gradovi su jednim dijelom nastajali na mjestima stare rimske naseljenosti</a:t>
            </a:r>
          </a:p>
          <a:p>
            <a:r>
              <a:rPr lang="hr-HR" dirty="0" smtClean="0"/>
              <a:t>Bilo je i novih mjesta koja su bila planski građena s pravokutnim prostorom u centru</a:t>
            </a:r>
          </a:p>
          <a:p>
            <a:r>
              <a:rPr lang="hr-HR" dirty="0" smtClean="0"/>
              <a:t>2 funkcije grada u srednjovjekovlju: - obrambena i trgovačk</a:t>
            </a:r>
            <a:r>
              <a:rPr lang="hr-HR" dirty="0" smtClean="0"/>
              <a:t>a – skoro su svi srednjovjekovni gradovi ležali na trgovačkim putevima; gradovi su ujedno bili i centri za lokalnu trgovinu – primjerice, za Beč je bila izuzetno važna trgovina vinom</a:t>
            </a:r>
          </a:p>
          <a:p>
            <a:r>
              <a:rPr lang="hr-HR" dirty="0" smtClean="0"/>
              <a:t>Gradovim</a:t>
            </a:r>
            <a:r>
              <a:rPr lang="hr-HR" dirty="0" smtClean="0"/>
              <a:t>a su upravljali i zemaljski knezovi, no gradovi, posebno bogatiji, su težili čim većoj samostalnosti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553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Život u gradu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Obični građani su temeljem svoga bogatstva dospijevali do mjesta u gradskim vijećima</a:t>
            </a:r>
          </a:p>
          <a:p>
            <a:r>
              <a:rPr lang="hr-HR" dirty="0" smtClean="0"/>
              <a:t>Gradovi su imali gradskoga suca, koji je zapravo bio predstavnik gospodara grada, a kasnije i gradonačelnika</a:t>
            </a:r>
          </a:p>
          <a:p>
            <a:r>
              <a:rPr lang="hr-HR" dirty="0" smtClean="0"/>
              <a:t>Gradovi su pružali sigurnost; noću su se vrata zatvarala</a:t>
            </a:r>
          </a:p>
          <a:p>
            <a:r>
              <a:rPr lang="hr-HR" dirty="0" smtClean="0"/>
              <a:t>Život u gradu pružao je određenu razinu slobode i anonimnosti</a:t>
            </a:r>
          </a:p>
          <a:p>
            <a:r>
              <a:rPr lang="hr-HR" dirty="0" smtClean="0"/>
              <a:t>Gradovi su pružali priliku za bogaćenje</a:t>
            </a:r>
          </a:p>
          <a:p>
            <a:r>
              <a:rPr lang="hr-HR" dirty="0" smtClean="0"/>
              <a:t>Bili su ujedno i mjesta za razmjenu znanja; </a:t>
            </a:r>
            <a:r>
              <a:rPr lang="hr-HR" dirty="0"/>
              <a:t>Grad je predstavljao </a:t>
            </a:r>
            <a:r>
              <a:rPr lang="hr-HR" dirty="0" smtClean="0"/>
              <a:t> model uspješnog </a:t>
            </a:r>
            <a:r>
              <a:rPr lang="hr-HR" dirty="0"/>
              <a:t>društva; privlačio je brojne naseljenike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35878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909</TotalTime>
  <Words>853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Povijest Austrije</vt:lpstr>
      <vt:lpstr>Stvaranje moći – prostor, društvo</vt:lpstr>
      <vt:lpstr>utvrda</vt:lpstr>
      <vt:lpstr>Izgled utvrda</vt:lpstr>
      <vt:lpstr>moć</vt:lpstr>
      <vt:lpstr>Dvor</vt:lpstr>
      <vt:lpstr>Život na dvoru</vt:lpstr>
      <vt:lpstr>„Srednji vijek je vrijeme gradova.”</vt:lpstr>
      <vt:lpstr>Život u gradu</vt:lpstr>
      <vt:lpstr>Zemlja i selo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34</cp:revision>
  <dcterms:created xsi:type="dcterms:W3CDTF">2020-04-01T09:22:14Z</dcterms:created>
  <dcterms:modified xsi:type="dcterms:W3CDTF">2020-04-02T07:22:20Z</dcterms:modified>
</cp:coreProperties>
</file>