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7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6" r:id="rId14"/>
    <p:sldId id="27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2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72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3885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93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33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667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09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9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5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14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5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5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91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9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84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8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359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Austrije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</a:t>
            </a:r>
            <a:r>
              <a:rPr lang="hr-HR" dirty="0"/>
              <a:t> </a:t>
            </a:r>
            <a:r>
              <a:rPr lang="hr-HR" dirty="0" smtClean="0"/>
              <a:t>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6572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Nov način uređenja i novo društvo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/>
              <a:t>Preduvjeti za nastanak novoga društva: 1.) potpuna devastacija, depopulacija i ponovno naseljavanje; 2.) nestanak administrativne i gospodarske strukture vlastelinstava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/>
              <a:t>Postupno ustrojavanje Vojne krajine – kralj preuzima utvrde koje hrvatsko plemstvo ne može braniti, a s vremenom i okolni teritorij dolazi u ruke fiska – najvećim dijelom kao tzv. ošasno dobro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/>
              <a:t>Ustrojavanje Krajine – u početku improvizacija, zamišljeno kao provizorij</a:t>
            </a:r>
          </a:p>
        </p:txBody>
      </p:sp>
    </p:spTree>
    <p:extLst>
      <p:ext uri="{BB962C8B-B14F-4D97-AF65-F5344CB8AC3E}">
        <p14:creationId xmlns:p14="http://schemas.microsoft.com/office/powerpoint/2010/main" val="3977878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Počeci organiziranja Krajine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 dirty="0"/>
              <a:t>Kralj </a:t>
            </a:r>
            <a:r>
              <a:rPr lang="hr-HR" altLang="sr-Latn-RS" sz="2800" dirty="0" smtClean="0"/>
              <a:t>Matija </a:t>
            </a:r>
            <a:r>
              <a:rPr lang="hr-HR" altLang="sr-Latn-RS" sz="2800" dirty="0"/>
              <a:t>Korvin je prvi počeo organizirati Krajinu – osnovao Senjsku kapetaniju na prostoru koji je oduzeo od Frankopana – najstarija kapetanija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 b="1" dirty="0"/>
              <a:t>1527. izbor Ferdinanda za hrvatsko-ugarskoga kralja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 dirty="0"/>
              <a:t>Sabor u </a:t>
            </a:r>
            <a:r>
              <a:rPr lang="hr-HR" altLang="sr-Latn-RS" sz="2800" dirty="0" err="1"/>
              <a:t>Brucku</a:t>
            </a:r>
            <a:r>
              <a:rPr lang="hr-HR" altLang="sr-Latn-RS" sz="2800" dirty="0"/>
              <a:t> na Muri 1578. – </a:t>
            </a:r>
            <a:r>
              <a:rPr lang="hr-HR" altLang="sr-Latn-RS" sz="2800" dirty="0" err="1"/>
              <a:t>unutrašnjoaustrijski</a:t>
            </a:r>
            <a:r>
              <a:rPr lang="hr-HR" altLang="sr-Latn-RS" sz="2800" dirty="0"/>
              <a:t> staleži preuzimaju financiranje Krajine i organiziraju Dvorsko ratno vijeće kao najvišu zapovjednu </a:t>
            </a:r>
            <a:r>
              <a:rPr lang="hr-HR" altLang="sr-Latn-RS" sz="2800" dirty="0" smtClean="0"/>
              <a:t>instanciju – počeci institucionalizacije</a:t>
            </a:r>
            <a:endParaRPr lang="hr-HR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2310694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Stvaranje novoga društva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dirty="0" smtClean="0"/>
              <a:t>Vojna uprava preuzima i civilnu s obzirom da je nestalo vlastelinstva, a time i upravnih struktura</a:t>
            </a:r>
          </a:p>
          <a:p>
            <a:r>
              <a:rPr lang="hr-HR" altLang="sr-Latn-RS" dirty="0" smtClean="0"/>
              <a:t>Naseljavanje novog, uglavnom vlaškog, stanovništva</a:t>
            </a:r>
          </a:p>
          <a:p>
            <a:endParaRPr lang="hr-HR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542010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Habsburgovci i organizacija vojne Krajine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>
                <a:latin typeface="Times New Roman" panose="02020603050405020304" pitchFamily="18" charset="0"/>
              </a:rPr>
              <a:t>cca. 1530.-1881. – postoji Vojna krajina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>
                <a:latin typeface="Times New Roman" panose="02020603050405020304" pitchFamily="18" charset="0"/>
              </a:rPr>
              <a:t>Specifično povijesno iskustvo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>
                <a:latin typeface="Times New Roman" panose="02020603050405020304" pitchFamily="18" charset="0"/>
              </a:rPr>
              <a:t>Granica/granice – sastavni su dio individualnoga i kolektivnoga </a:t>
            </a:r>
            <a:r>
              <a:rPr lang="hr-HR" altLang="sr-Latn-RS" dirty="0" smtClean="0">
                <a:latin typeface="Times New Roman" panose="02020603050405020304" pitchFamily="18" charset="0"/>
              </a:rPr>
              <a:t>iskustva</a:t>
            </a:r>
            <a:endParaRPr lang="hr-HR" altLang="sr-Latn-RS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>
                <a:latin typeface="Times New Roman" panose="02020603050405020304" pitchFamily="18" charset="0"/>
              </a:rPr>
              <a:t>Granica i/ili Krajina – pojam i koncept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>
                <a:latin typeface="Times New Roman" panose="02020603050405020304" pitchFamily="18" charset="0"/>
              </a:rPr>
              <a:t>Javljaju se u dva značenja: </a:t>
            </a:r>
            <a:r>
              <a:rPr lang="hr-HR" altLang="sr-Latn-RS" dirty="0" err="1">
                <a:latin typeface="Times New Roman" panose="02020603050405020304" pitchFamily="18" charset="0"/>
              </a:rPr>
              <a:t>frontier</a:t>
            </a:r>
            <a:r>
              <a:rPr lang="hr-HR" altLang="sr-Latn-RS" dirty="0">
                <a:latin typeface="Times New Roman" panose="02020603050405020304" pitchFamily="18" charset="0"/>
              </a:rPr>
              <a:t> – </a:t>
            </a:r>
            <a:r>
              <a:rPr lang="hr-HR" altLang="sr-Latn-RS" dirty="0" err="1">
                <a:latin typeface="Times New Roman" panose="02020603050405020304" pitchFamily="18" charset="0"/>
              </a:rPr>
              <a:t>border</a:t>
            </a:r>
            <a:r>
              <a:rPr lang="hr-HR" altLang="sr-Latn-RS" dirty="0">
                <a:latin typeface="Times New Roman" panose="02020603050405020304" pitchFamily="18" charset="0"/>
              </a:rPr>
              <a:t> – tj. (po)granično područje – granična CRTA (moderno poimanje granice)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9261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vojna krajina?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/>
              <a:t>Vojna krajina – ima višestruka značenja: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/>
              <a:t>Mjesto-teritorij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/>
              <a:t>Organizacija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/>
              <a:t>Mit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/>
              <a:t>Sva njezina značenja podjednako su važna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/>
              <a:t>Važnost ljudi – za </a:t>
            </a:r>
            <a:r>
              <a:rPr lang="hr-HR" altLang="sr-Latn-RS" dirty="0" err="1"/>
              <a:t>ranonovovjekovnu</a:t>
            </a:r>
            <a:r>
              <a:rPr lang="hr-HR" altLang="sr-Latn-RS" dirty="0"/>
              <a:t> povijest je izuzetno važno da je teritorij bez ljudi, zapravo, bezvrijedan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/>
              <a:t>U tom smislu kasnosrednjovjekovnu književnost koja govori o opasnosti od “Turaka” treba vrlo ozbiljno shvatiti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/>
              <a:t>U istraživačkome smislu još je uvijek otvoreno pitanje – u kojoj je mjeri pogranično područje (</a:t>
            </a:r>
            <a:r>
              <a:rPr lang="hr-HR" altLang="sr-Latn-RS" dirty="0" err="1"/>
              <a:t>frontier</a:t>
            </a:r>
            <a:r>
              <a:rPr lang="hr-HR" altLang="sr-Latn-RS" dirty="0"/>
              <a:t>) bilo </a:t>
            </a:r>
            <a:r>
              <a:rPr lang="hr-HR" altLang="sr-Latn-RS" dirty="0" err="1"/>
              <a:t>terra</a:t>
            </a:r>
            <a:r>
              <a:rPr lang="hr-HR" altLang="sr-Latn-RS" dirty="0"/>
              <a:t> deserta (opustošena zemlja)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722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 smtClean="0"/>
              <a:t>Hrvatsko kraljevstvo i odabir habsburgovaca</a:t>
            </a:r>
            <a:endParaRPr lang="hr-HR" altLang="sr-Latn-R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dirty="0" smtClean="0"/>
              <a:t>Opći kontekst:</a:t>
            </a:r>
          </a:p>
          <a:p>
            <a:r>
              <a:rPr lang="hr-HR" altLang="sr-Latn-RS" dirty="0" smtClean="0"/>
              <a:t>Osmanska </a:t>
            </a:r>
            <a:r>
              <a:rPr lang="hr-HR" altLang="sr-Latn-RS" dirty="0" smtClean="0"/>
              <a:t>osvajanja: u posljednjim desetljećima 15. stoljeća osmanska osvajanja idu u dva smjera:</a:t>
            </a:r>
          </a:p>
          <a:p>
            <a:r>
              <a:rPr lang="hr-HR" altLang="sr-Latn-RS" dirty="0" smtClean="0"/>
              <a:t>Prema Slavoniji</a:t>
            </a:r>
          </a:p>
          <a:p>
            <a:r>
              <a:rPr lang="hr-HR" altLang="sr-Latn-RS" dirty="0" smtClean="0"/>
              <a:t>Prema Hrvatskoj</a:t>
            </a:r>
          </a:p>
        </p:txBody>
      </p:sp>
    </p:spTree>
    <p:extLst>
      <p:ext uri="{BB962C8B-B14F-4D97-AF65-F5344CB8AC3E}">
        <p14:creationId xmlns:p14="http://schemas.microsoft.com/office/powerpoint/2010/main" val="386715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Razlozi osvajačkih uspjeha osmanske vojske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Slab obrambeni sustav Kraljevina Slavonije i Hrvatske – zasniva se na feudalnim utvrdama koje ne mogu izdržati pritisak artiljerije; male utvrde – ne mogu primiti veći broj vojnika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Feudalna vojska: nema strogo hijerarhiziranu zapovjednu strukturu – nije dovoljno učinkovita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Osmanska država – na vrhuncu svoje moći: njen je uspjeh i organizacija temeljena na konstantnim novim osvajanjima; krajem 15. i početkom 16. stoljeća nalazi se na vrhuncu svoje moći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Osmanska vojska: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Regularna – redovna carska vojska – pješaštvo – janjičari i pridruženi rodovi: topnici, konjanici i oružari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Redovna vojska: dobro izvježbana, disciplinirana, žive u vojarnama, dobro su plaćeni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Neregularna: spahije – teški konjanici, uživaju nadarbine prema čijoj veličini moraju novačiti određen broj vojnika; akindžije, martolozi</a:t>
            </a:r>
          </a:p>
        </p:txBody>
      </p:sp>
    </p:spTree>
    <p:extLst>
      <p:ext uri="{BB962C8B-B14F-4D97-AF65-F5344CB8AC3E}">
        <p14:creationId xmlns:p14="http://schemas.microsoft.com/office/powerpoint/2010/main" val="3010198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Neregularna vojska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400" dirty="0"/>
              <a:t>Akindžije – laki konjanici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400" dirty="0"/>
              <a:t>Martolozi – pješaštvo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400" dirty="0"/>
              <a:t>Neplaćena vojska koja uzima plijen umjesto vojne plaće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400" dirty="0"/>
              <a:t>T. Smičiklas je opisao tu vojsku kao “burne kiše” i “poplave”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400" dirty="0"/>
              <a:t>Martolozi – nomadsko, stočarsko stanovništvo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400" dirty="0"/>
              <a:t>U rat se polazilo u proljeće “kad je trava zazelenjela”, a  vojsku su pratili odredi koji su se brinuli za puteve i mostove, za prehranu i opskrbu; ratne operacije su trajale do jeseni, a potom se vojska vraćala natrag bez obzira jesu li ili nisu ostvarili vojne ciljeve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400" dirty="0"/>
              <a:t>Osmanska je vojska mogla okupiti oko 250.000 vojnika – impresivan broj – europskim vladarima nedostižan </a:t>
            </a:r>
          </a:p>
        </p:txBody>
      </p:sp>
    </p:spTree>
    <p:extLst>
      <p:ext uri="{BB962C8B-B14F-4D97-AF65-F5344CB8AC3E}">
        <p14:creationId xmlns:p14="http://schemas.microsoft.com/office/powerpoint/2010/main" val="352400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Osmanska vs. feudalna vojska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/>
              <a:t>Na čelu osmanske vojske nalazio se slutan, vojskom je zapovijedao veliki vezir kao njegov zamjenik, a carski je divan imao ulogu ratnoga savjeta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/>
              <a:t>S druge strane: kralj Matija Korvin i Jagelovići (Vladislav II i Ludovik) nisu uspjeli organizirati učinkovitu obranu – slabosti predmoderne feudalne države – Slavonija i Hrvatska ne shvaćaju vlastiti zajednički interes u obrani od Osmanlija; sukob velikoga i malog plemstva oko poreznoga tereta za obranu</a:t>
            </a:r>
          </a:p>
        </p:txBody>
      </p:sp>
    </p:spTree>
    <p:extLst>
      <p:ext uri="{BB962C8B-B14F-4D97-AF65-F5344CB8AC3E}">
        <p14:creationId xmlns:p14="http://schemas.microsoft.com/office/powerpoint/2010/main" val="1119728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Osvajanja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 dirty="0"/>
              <a:t>Osvajanjem Beograda (1521.) bila je uništena sva obrana koju je kralj Matija Korvin organizirao na istoku zemlje te su tada bila otvorena vrata Slavonije i Ugarske za napredovanje 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 dirty="0"/>
              <a:t>Osmanlije napreduju dolinama Save i Dunava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 dirty="0"/>
              <a:t>Nakon pada Knina i Skradina 1522., austrijski car Ferdinad I. počinje financirati obranu pojedinih utvrda u Hrvatskoj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 dirty="0"/>
              <a:t>Vrhunac osmanske moći bila je bitka na Mohačkome polju, osvajanje i pljačkanje Budima</a:t>
            </a:r>
          </a:p>
        </p:txBody>
      </p:sp>
    </p:spTree>
    <p:extLst>
      <p:ext uri="{BB962C8B-B14F-4D97-AF65-F5344CB8AC3E}">
        <p14:creationId xmlns:p14="http://schemas.microsoft.com/office/powerpoint/2010/main" val="2396562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“ostaci ostataka”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 smtClean="0"/>
              <a:t>Velik dio teritorija Kraljevine Hrvatske i Kraljevine Slavonije bio je pod osmanskom vlašću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 smtClean="0"/>
              <a:t>70-ih godina 15. </a:t>
            </a:r>
            <a:r>
              <a:rPr lang="hr-HR" altLang="sr-Latn-RS" dirty="0" smtClean="0"/>
              <a:t>stoljeća pustoše područje oko Zagreba, Zagorje, Turopolje te </a:t>
            </a:r>
            <a:r>
              <a:rPr lang="hr-HR" altLang="sr-Latn-RS" dirty="0" smtClean="0"/>
              <a:t>okolicu </a:t>
            </a:r>
            <a:r>
              <a:rPr lang="hr-HR" altLang="sr-Latn-RS" dirty="0" smtClean="0"/>
              <a:t>Križevaca; osobito je Križevačka županija predstavljala područje pustošenja – na tom prostoru više se stanovništva zadržalo jedino u gradovima Križevcima i Koprivnici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 smtClean="0"/>
              <a:t>Posljedica: gubitak kmetskih selišta na vlastelinstvima 40-50%, dok su ona koja su na izravnome udaru potpuno izbrisana s lica zemlje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 smtClean="0"/>
              <a:t>Opustošeno područje prema Hrvatskoj bilo je mnogo dulje, te s druge strane na rijeci Uni – snažno iseljavanje s tog prostora bilo je sredinom 16. stoljeća; Bihać se držao do 1592. godine kada se predao nakon što je sva njegova okolica bila osvojena; tijekom 16. stoljeća zona osvajanja pomicala se sve više prema rijeci Kupi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dirty="0" smtClean="0"/>
              <a:t>Od posve opustošenoga prostora i očuvanoga prostora ne ide postupna gradacija nego je ta granica vrlo oštra </a:t>
            </a:r>
          </a:p>
        </p:txBody>
      </p:sp>
    </p:spTree>
    <p:extLst>
      <p:ext uri="{BB962C8B-B14F-4D97-AF65-F5344CB8AC3E}">
        <p14:creationId xmlns:p14="http://schemas.microsoft.com/office/powerpoint/2010/main" val="137729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Posljedice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Psihološki učinak ratovanja: strah od “Turaka” – okrutnost u ratovanju, odvođenje zarobljenika – muškaraca, žena i djece u ropstvo; iako su novovjekovna društva općenito bila društva nasilja – osmanska je vojska ratovala “ognjem i mačem”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Gospodarski učinak ratovanja: pustošenje prostora – nestanak gospodarske osnovice za život; nestanak trgovačkih aktivnosti, prometa i gradskih središta i trgovišta – promjena demografske i socioekonomske strukture prostora izloženoga osmanskim osvajanjima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Tradicionalne seljačke ekonomije: stalno se iznova nalaze pred opasnošću od gladi – od vremenskih nepogoda, bolesti ratova</a:t>
            </a:r>
          </a:p>
          <a:p>
            <a:pPr>
              <a:lnSpc>
                <a:spcPct val="8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mtClean="0"/>
              <a:t>Posljedica: “terra deserta” (opustošena zemlja) – velike migracije stanovništva – dugoročni učinak migracija stanovništva</a:t>
            </a:r>
          </a:p>
        </p:txBody>
      </p:sp>
    </p:spTree>
    <p:extLst>
      <p:ext uri="{BB962C8B-B14F-4D97-AF65-F5344CB8AC3E}">
        <p14:creationId xmlns:p14="http://schemas.microsoft.com/office/powerpoint/2010/main" val="2112583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Gospodarska i društvena struktura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/>
              <a:t>Najjače plemstvo poput Zrinskih i Frankopana najlakše je uspjelo kompenzirati svoje gubitke; najviše je pogođeno plemstvo koje je imalo posjede isključivo na prostorima pustošenja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/>
              <a:t>Plemići ne uspijevaju sami braniti svoja vlastelinstva i utvrde – većina obrambenih građevina su bile drvene kule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hr-HR" altLang="sr-Latn-RS" sz="2800"/>
              <a:t>Slabost obrambenih građevina: slaba gradnja, mala površina (jedno povjerenstvo iz 1570. god. primjećuje da unutar slunjske utvrde nemaju dovoljno mjesta niti da zajedno ručaju)</a:t>
            </a:r>
          </a:p>
        </p:txBody>
      </p:sp>
    </p:spTree>
    <p:extLst>
      <p:ext uri="{BB962C8B-B14F-4D97-AF65-F5344CB8AC3E}">
        <p14:creationId xmlns:p14="http://schemas.microsoft.com/office/powerpoint/2010/main" val="2359099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16</TotalTime>
  <Words>1069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Bookman Old Style</vt:lpstr>
      <vt:lpstr>Rockwell</vt:lpstr>
      <vt:lpstr>Times New Roman</vt:lpstr>
      <vt:lpstr>Wingdings 3</vt:lpstr>
      <vt:lpstr>Damask</vt:lpstr>
      <vt:lpstr>Povijest Austrije</vt:lpstr>
      <vt:lpstr>Hrvatsko kraljevstvo i odabir habsburgovaca</vt:lpstr>
      <vt:lpstr>Razlozi osvajačkih uspjeha osmanske vojske</vt:lpstr>
      <vt:lpstr>Neregularna vojska</vt:lpstr>
      <vt:lpstr>Osmanska vs. feudalna vojska</vt:lpstr>
      <vt:lpstr>Osvajanja</vt:lpstr>
      <vt:lpstr>“ostaci ostataka”</vt:lpstr>
      <vt:lpstr>Posljedice</vt:lpstr>
      <vt:lpstr>Gospodarska i društvena struktura</vt:lpstr>
      <vt:lpstr>Nov način uređenja i novo društvo</vt:lpstr>
      <vt:lpstr>Počeci organiziranja Krajine</vt:lpstr>
      <vt:lpstr>Stvaranje novoga društva</vt:lpstr>
      <vt:lpstr>Habsburgovci i organizacija vojne Krajine</vt:lpstr>
      <vt:lpstr>Što je vojna krajina?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Austrije</dc:title>
  <dc:creator>korisnik</dc:creator>
  <cp:lastModifiedBy>korisnik</cp:lastModifiedBy>
  <cp:revision>2</cp:revision>
  <dcterms:created xsi:type="dcterms:W3CDTF">2020-04-09T00:59:07Z</dcterms:created>
  <dcterms:modified xsi:type="dcterms:W3CDTF">2020-04-09T01:15:12Z</dcterms:modified>
</cp:coreProperties>
</file>