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032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233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0240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532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402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6804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7203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0464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974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420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278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738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029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7023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178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539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5154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9EB80-715E-4CB5-9240-2C528D4328F9}" type="datetimeFigureOut">
              <a:rPr lang="hr-HR" smtClean="0"/>
              <a:t>26.3.2020.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57558-E043-4313-BDD7-DE4F736EF4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02086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  <p:sldLayoutId id="2147483976" r:id="rId16"/>
    <p:sldLayoutId id="21474839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Austrije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 Kristina 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467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Ugovor o podjeli iz 1379. god.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Još za vrijeme vladavine </a:t>
            </a:r>
            <a:r>
              <a:rPr lang="hr-HR" dirty="0" err="1" smtClean="0"/>
              <a:t>Albrechta</a:t>
            </a:r>
            <a:r>
              <a:rPr lang="hr-HR" dirty="0" smtClean="0"/>
              <a:t> </a:t>
            </a:r>
            <a:r>
              <a:rPr lang="hr-HR" dirty="0" smtClean="0"/>
              <a:t>II. </a:t>
            </a:r>
            <a:r>
              <a:rPr lang="hr-HR" dirty="0" smtClean="0"/>
              <a:t>bila je ustanovljena jedinstvenost habsburških zemalja</a:t>
            </a:r>
          </a:p>
          <a:p>
            <a:r>
              <a:rPr lang="hr-HR" dirty="0" smtClean="0"/>
              <a:t>Nakon smrti Rudolfa IV. zemlju su podijelili </a:t>
            </a:r>
            <a:r>
              <a:rPr lang="hr-HR" dirty="0" err="1" smtClean="0"/>
              <a:t>Albrecht</a:t>
            </a:r>
            <a:r>
              <a:rPr lang="hr-HR" dirty="0" smtClean="0"/>
              <a:t> III. (1349.-1395.) i Leopold III. (1351.-1386.) – trzavice između braće su završile ugovorom o podjeli </a:t>
            </a:r>
            <a:r>
              <a:rPr lang="hr-HR" b="1" dirty="0" smtClean="0"/>
              <a:t>1379. godine u Neubergu</a:t>
            </a:r>
            <a:r>
              <a:rPr lang="hr-HR" dirty="0" smtClean="0"/>
              <a:t>, s tim – ukoliko bi se jedna grana Habsburgovaca ugasila čitav bi posjed pripao drugoj grani</a:t>
            </a:r>
          </a:p>
          <a:p>
            <a:r>
              <a:rPr lang="hr-HR" dirty="0" smtClean="0"/>
              <a:t>Albrechtu - kao predstavniku austrijske grane – ostale su austrijske središnje zemlje s Gornjom i Donjom Austrijom, a Leopoldu – koji je predstavnik štajerske linije – Štajerska, Koruška, Kranjska i </a:t>
            </a:r>
            <a:r>
              <a:rPr lang="hr-HR" dirty="0"/>
              <a:t>T</a:t>
            </a:r>
            <a:r>
              <a:rPr lang="hr-HR" dirty="0" smtClean="0"/>
              <a:t>irol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65068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Nova podjela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 narednom periodu Habsburgovci su stalno povećavali svoj teritorij – u posljednjoj su četvrtini 14. stoljeća stekli Istru, a potom i Trst</a:t>
            </a:r>
          </a:p>
          <a:p>
            <a:r>
              <a:rPr lang="hr-HR" dirty="0" smtClean="0"/>
              <a:t>1386. godine Leopold III. je pognuo u bici kod Sempacha (sa Švicarcima), a njegove su zemlje pripale Albrechtu, no i on je bio poražen – u tim su sukobima Habsburgovci izgubili staro sjedište </a:t>
            </a:r>
            <a:r>
              <a:rPr lang="hr-HR" dirty="0" smtClean="0"/>
              <a:t>Habsburgovaca; sklopio je mir  </a:t>
            </a:r>
            <a:r>
              <a:rPr lang="hr-HR" dirty="0" smtClean="0"/>
              <a:t>na 77 godina kako bi se mogao koncentrirati na najvažnije – na sjever, istok, Češku i Ugarsku</a:t>
            </a:r>
          </a:p>
          <a:p>
            <a:r>
              <a:rPr lang="hr-HR" dirty="0" smtClean="0"/>
              <a:t>Nakon njegove smrti došlo je do podjele habsburških posjeda na 3 dijela:</a:t>
            </a:r>
          </a:p>
          <a:p>
            <a:r>
              <a:rPr lang="hr-HR" dirty="0" err="1" smtClean="0"/>
              <a:t>Albrecht</a:t>
            </a:r>
            <a:r>
              <a:rPr lang="hr-HR" dirty="0" smtClean="0"/>
              <a:t> IV (1277.-1404.) – gornja i donja Austrija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788437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Osmanlije dolaze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Wilhelm</a:t>
            </a:r>
            <a:r>
              <a:rPr lang="hr-HR" dirty="0" smtClean="0"/>
              <a:t> (1370.-1406.) – Štajerska, Koruška, Kranjska, </a:t>
            </a:r>
            <a:r>
              <a:rPr lang="hr-HR" dirty="0" err="1" smtClean="0"/>
              <a:t>Friaul</a:t>
            </a:r>
            <a:r>
              <a:rPr lang="hr-HR" dirty="0" smtClean="0"/>
              <a:t> i obalno područje</a:t>
            </a:r>
          </a:p>
          <a:p>
            <a:r>
              <a:rPr lang="hr-HR" dirty="0" smtClean="0"/>
              <a:t>Leopold IV (1371.-1411.) Tirol i dio habsburškoga </a:t>
            </a:r>
            <a:r>
              <a:rPr lang="hr-HR" dirty="0" err="1" smtClean="0"/>
              <a:t>Vorlanda</a:t>
            </a:r>
            <a:endParaRPr lang="hr-HR" dirty="0" smtClean="0"/>
          </a:p>
          <a:p>
            <a:r>
              <a:rPr lang="hr-HR" dirty="0" smtClean="0"/>
              <a:t>Pojava Osmanlija na Balkanu – sastaju se na staleškoj skupštini – </a:t>
            </a:r>
            <a:r>
              <a:rPr lang="hr-HR" dirty="0" smtClean="0"/>
              <a:t>rješavaju pitanje </a:t>
            </a:r>
            <a:r>
              <a:rPr lang="hr-HR" dirty="0" smtClean="0"/>
              <a:t>poreza, obrane, staleži se ističu kao važan politički faktor</a:t>
            </a:r>
          </a:p>
          <a:p>
            <a:r>
              <a:rPr lang="hr-HR" dirty="0" smtClean="0"/>
              <a:t>Među Habsburgovcima postojali su stalni sukobi oko teritorija</a:t>
            </a:r>
          </a:p>
          <a:p>
            <a:r>
              <a:rPr lang="hr-HR" dirty="0" smtClean="0"/>
              <a:t>Nakon smrti </a:t>
            </a:r>
            <a:r>
              <a:rPr lang="hr-HR" dirty="0" err="1" smtClean="0"/>
              <a:t>Albrechta</a:t>
            </a:r>
            <a:r>
              <a:rPr lang="hr-HR" dirty="0" smtClean="0"/>
              <a:t> IV. njegov je malodobni sin </a:t>
            </a:r>
            <a:r>
              <a:rPr lang="hr-HR" dirty="0" err="1" smtClean="0"/>
              <a:t>Albrecht</a:t>
            </a:r>
            <a:r>
              <a:rPr lang="hr-HR" dirty="0" smtClean="0"/>
              <a:t> V. (1397.-1439.) bio pod starateljstvom štajerske linije, a nakon smrti </a:t>
            </a:r>
            <a:r>
              <a:rPr lang="hr-HR" dirty="0" err="1" smtClean="0"/>
              <a:t>Wilhelma</a:t>
            </a:r>
            <a:r>
              <a:rPr lang="hr-HR" dirty="0" smtClean="0"/>
              <a:t> </a:t>
            </a:r>
            <a:r>
              <a:rPr lang="hr-HR" dirty="0" smtClean="0"/>
              <a:t>ponovo su se podijelile habsburške zemlje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03965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Albrecht</a:t>
            </a:r>
            <a:r>
              <a:rPr lang="hr-HR" dirty="0" smtClean="0"/>
              <a:t> V.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Leopold IV. „Debeli” (1371.-1411.) vlada gornjom i donjom Austrijom, Koruškom, Kranjskom</a:t>
            </a:r>
          </a:p>
          <a:p>
            <a:r>
              <a:rPr lang="hr-HR" dirty="0" smtClean="0"/>
              <a:t>Ernst „Željezni” (1377.-1424.) </a:t>
            </a:r>
            <a:r>
              <a:rPr lang="hr-HR" dirty="0" smtClean="0"/>
              <a:t>Štajerskom</a:t>
            </a:r>
            <a:endParaRPr lang="hr-HR" dirty="0" smtClean="0"/>
          </a:p>
          <a:p>
            <a:r>
              <a:rPr lang="hr-HR" dirty="0" smtClean="0"/>
              <a:t>Friedrich IV. (1382.-1439.) </a:t>
            </a:r>
            <a:r>
              <a:rPr lang="hr-HR" dirty="0" smtClean="0"/>
              <a:t>Tirolom </a:t>
            </a:r>
            <a:r>
              <a:rPr lang="hr-HR" dirty="0" smtClean="0"/>
              <a:t>i </a:t>
            </a:r>
            <a:r>
              <a:rPr lang="hr-HR" dirty="0" err="1" smtClean="0"/>
              <a:t>Vorlandom</a:t>
            </a:r>
            <a:r>
              <a:rPr lang="hr-HR" dirty="0" smtClean="0"/>
              <a:t>– </a:t>
            </a:r>
            <a:r>
              <a:rPr lang="hr-HR" dirty="0" smtClean="0"/>
              <a:t>car mu oduzeo zemlje, ali je </a:t>
            </a:r>
            <a:r>
              <a:rPr lang="hr-HR" dirty="0" smtClean="0"/>
              <a:t>povratio </a:t>
            </a:r>
            <a:r>
              <a:rPr lang="hr-HR" dirty="0" smtClean="0"/>
              <a:t>moć uz pomoć staleža</a:t>
            </a:r>
          </a:p>
          <a:p>
            <a:r>
              <a:rPr lang="hr-HR" dirty="0" smtClean="0"/>
              <a:t>No, staleži proglašavaju četrnaestgodišnjeg Albrechta  vojvodom Austrije</a:t>
            </a:r>
          </a:p>
          <a:p>
            <a:r>
              <a:rPr lang="hr-HR" dirty="0" err="1" smtClean="0"/>
              <a:t>Albrecht</a:t>
            </a:r>
            <a:r>
              <a:rPr lang="hr-HR" dirty="0" smtClean="0"/>
              <a:t> V. se sukobio s husitima, no imao je velike gubitke – posebno u gornjem dijelu donje Austrije – mir je zaključen tek 1436. godine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07870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Povijesno sjećanje i</a:t>
            </a:r>
            <a:br>
              <a:rPr lang="hr-HR" dirty="0" smtClean="0"/>
            </a:br>
            <a:r>
              <a:rPr lang="hr-HR" dirty="0" smtClean="0"/>
              <a:t>povijesni zaborav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Oženio se kćerkom češkoga kralja Žigmunda</a:t>
            </a:r>
          </a:p>
          <a:p>
            <a:r>
              <a:rPr lang="hr-HR" dirty="0" smtClean="0"/>
              <a:t>1438. okrunjen je kao Albrecht II. u Fraknkfurtu kao njemački kralj; umro je u vojnom logoru tijekom vojnoga pohoda na Osmanlije</a:t>
            </a:r>
          </a:p>
          <a:p>
            <a:r>
              <a:rPr lang="hr-HR" dirty="0" smtClean="0"/>
              <a:t>Nije ostao zapamćen u kolektivnome sjećanju; osim po prvom planski provedenom progonu Židova</a:t>
            </a:r>
          </a:p>
          <a:p>
            <a:r>
              <a:rPr lang="hr-HR" dirty="0" smtClean="0"/>
              <a:t>Iza njega je ostao sin Ladislav Posthumus – čiji je skrbnik bio štajerski vojvoda Fridrik V. – vladao kao car Fridrik III. – u početku je dijelio vlast s Albrechtom VI., no uspio ga je potisnuti – nije uspio vladati Češkom i Ugarskom umjesto malodobnoga Ladislava – na kraju se morao odreći skrbništva, a </a:t>
            </a:r>
            <a:r>
              <a:rPr lang="hr-HR" dirty="0" smtClean="0"/>
              <a:t>Ladislav </a:t>
            </a:r>
            <a:r>
              <a:rPr lang="hr-HR" dirty="0" smtClean="0"/>
              <a:t>je umro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53061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Fridrik</a:t>
            </a:r>
            <a:r>
              <a:rPr lang="hr-HR" dirty="0" smtClean="0"/>
              <a:t> III.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Austriji je izbio rat između Fridrika i Albrechta VI. – nakon Albrechtove smrti Fridrik je zavladao čitavim austrijskim područjem</a:t>
            </a:r>
          </a:p>
          <a:p>
            <a:r>
              <a:rPr lang="hr-HR" dirty="0" smtClean="0"/>
              <a:t>Nakon smrti </a:t>
            </a:r>
            <a:r>
              <a:rPr lang="hr-HR" dirty="0" err="1" smtClean="0"/>
              <a:t>Fridrika</a:t>
            </a:r>
            <a:r>
              <a:rPr lang="hr-HR" dirty="0" smtClean="0"/>
              <a:t> </a:t>
            </a:r>
            <a:r>
              <a:rPr lang="hr-HR" dirty="0" smtClean="0"/>
              <a:t>III. 1493. godine ponovo je bio ujedinjen čitav austrijski prostor – te je stvoren temelj za sina i nasljednika Maksimijijana I. – koji je utemeljio bazu za carstvo „u kojem sunce ne zalazi”</a:t>
            </a:r>
          </a:p>
          <a:p>
            <a:r>
              <a:rPr lang="hr-HR" dirty="0" smtClean="0"/>
              <a:t>Zaključno: vladavina Fridrika III. nije bila sretna, tijekom nje je propao gospodarski život; sukob interesa među staležima i gradovima dovodio je do stalnih sukoba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21789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Kraj srednjovjekovlja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Plaćenićke vojske poharale su zemlju</a:t>
            </a:r>
          </a:p>
          <a:p>
            <a:r>
              <a:rPr lang="hr-HR" dirty="0" smtClean="0"/>
              <a:t>S nastupom </a:t>
            </a:r>
            <a:r>
              <a:rPr lang="hr-HR" dirty="0" smtClean="0"/>
              <a:t>Maksimilijana </a:t>
            </a:r>
            <a:r>
              <a:rPr lang="hr-HR" dirty="0" smtClean="0"/>
              <a:t>I. (1493.-1519.) te kasnije Ferdinanda I. označava se kraj srednjovjekovlja u austrijskim zemljama</a:t>
            </a:r>
          </a:p>
          <a:p>
            <a:r>
              <a:rPr lang="hr-HR" dirty="0" smtClean="0"/>
              <a:t>Maksimijijan je dijelom bio još srednjovjekovni vladar, a dijelom je vodio novu politiku</a:t>
            </a:r>
          </a:p>
          <a:p>
            <a:r>
              <a:rPr lang="hr-HR" dirty="0" smtClean="0"/>
              <a:t>Novi element: uspon staleža koji s vladarem dijele vlast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8752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Vojvodstvo Štajerska kao temelj austrijske politike cara </a:t>
            </a:r>
            <a:r>
              <a:rPr lang="hr-HR" dirty="0" err="1"/>
              <a:t>Fridrika</a:t>
            </a:r>
            <a:r>
              <a:rPr lang="hr-HR" dirty="0"/>
              <a:t> III.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Austrijska </a:t>
            </a:r>
            <a:r>
              <a:rPr lang="hr-HR" dirty="0"/>
              <a:t>povijest je puna proturječja – nije ju jednostavno objasniti u znanstvenome </a:t>
            </a:r>
            <a:r>
              <a:rPr lang="hr-HR" dirty="0" smtClean="0"/>
              <a:t>smislu</a:t>
            </a:r>
          </a:p>
          <a:p>
            <a:r>
              <a:rPr lang="hr-HR" dirty="0" smtClean="0"/>
              <a:t>Jedan </a:t>
            </a:r>
            <a:r>
              <a:rPr lang="hr-HR" dirty="0"/>
              <a:t>od takvih primjera je carska ličnost cara </a:t>
            </a:r>
            <a:r>
              <a:rPr lang="hr-HR" dirty="0" err="1"/>
              <a:t>Fridrika</a:t>
            </a:r>
            <a:r>
              <a:rPr lang="hr-HR" dirty="0"/>
              <a:t> III. (1436/40-1493) kojeg je historiografija predstavljala kao slabića i budalu, </a:t>
            </a:r>
            <a:r>
              <a:rPr lang="hr-HR" dirty="0" smtClean="0"/>
              <a:t>za </a:t>
            </a:r>
            <a:r>
              <a:rPr lang="hr-HR" dirty="0"/>
              <a:t>mnoge je još uvijek utjelovljenje nesposobnoga vladara, koji se istodobno slavi kao utemeljitelj austrijske </a:t>
            </a:r>
            <a:r>
              <a:rPr lang="hr-HR" dirty="0" smtClean="0"/>
              <a:t>samosvijesti</a:t>
            </a:r>
          </a:p>
          <a:p>
            <a:r>
              <a:rPr lang="hr-HR" dirty="0" err="1" smtClean="0"/>
              <a:t>Fridrik</a:t>
            </a:r>
            <a:r>
              <a:rPr lang="hr-HR" dirty="0" smtClean="0"/>
              <a:t> III. – pripremio je uvjete za stvaranje austrijskoga Carstva</a:t>
            </a:r>
          </a:p>
          <a:p>
            <a:r>
              <a:rPr lang="hr-HR" dirty="0" smtClean="0"/>
              <a:t>Kako se ta činjenica može uskladiti sa široko rasprostranjenim negativnim predodžbama o njegovoj osobi?</a:t>
            </a:r>
          </a:p>
        </p:txBody>
      </p:sp>
    </p:spTree>
    <p:extLst>
      <p:ext uri="{BB962C8B-B14F-4D97-AF65-F5344CB8AC3E}">
        <p14:creationId xmlns:p14="http://schemas.microsoft.com/office/powerpoint/2010/main" val="3327460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Povijesni prijepori oko </a:t>
            </a:r>
            <a:r>
              <a:rPr lang="hr-HR" dirty="0" err="1" smtClean="0"/>
              <a:t>Fridrika</a:t>
            </a:r>
            <a:r>
              <a:rPr lang="hr-HR" dirty="0" smtClean="0"/>
              <a:t> III.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Prvi istraživač koji se </a:t>
            </a:r>
            <a:r>
              <a:rPr lang="hr-HR" dirty="0" smtClean="0"/>
              <a:t>sredinom 19. stoljeća bavio </a:t>
            </a:r>
            <a:r>
              <a:rPr lang="hr-HR" dirty="0"/>
              <a:t>ovom vladarskom osobom i epohom, </a:t>
            </a:r>
            <a:r>
              <a:rPr lang="hr-HR" dirty="0" smtClean="0"/>
              <a:t>ocijenio je njegovu djelatnost na temelju prikupljenih akata kao vrijednog i svjesnog obveza vladara – on ga je, iz perspektive svoga vremena, kao pripadnika vladajuće kuće ocijenio pozitivno</a:t>
            </a:r>
          </a:p>
          <a:p>
            <a:r>
              <a:rPr lang="hr-HR" dirty="0" smtClean="0"/>
              <a:t>Istodobno je u njegovoj ocjeni i proturječje – antimonarhistički stavovi i stavovi neprijateljski Habsburgovcima koje je oblikovala historiografija 19. stoljeća</a:t>
            </a:r>
          </a:p>
          <a:p>
            <a:r>
              <a:rPr lang="hr-HR" dirty="0" smtClean="0"/>
              <a:t>Glasnogovornici takvih stavova bili su humanist Eneja Silvije </a:t>
            </a:r>
            <a:r>
              <a:rPr lang="hr-HR" dirty="0" err="1" smtClean="0"/>
              <a:t>Piccolomini</a:t>
            </a:r>
            <a:r>
              <a:rPr lang="hr-HR" dirty="0" smtClean="0"/>
              <a:t> (kasniji papa Pio II.) i Thomas </a:t>
            </a:r>
            <a:r>
              <a:rPr lang="hr-HR" dirty="0" err="1" smtClean="0"/>
              <a:t>Ebendorfer</a:t>
            </a:r>
            <a:r>
              <a:rPr lang="hr-HR" dirty="0" smtClean="0"/>
              <a:t> – profesor Bečkoga sveučilišta – obojica su bili zaposleni na habsburškome dvoru te su imali uvid iz prve ruke – no nisu imali mnogo toga pozitivnog za reći </a:t>
            </a:r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09178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Promjena povijesne perspektive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Njihovi su stavovi bili osnova za kritike – osobito humanista </a:t>
            </a:r>
            <a:r>
              <a:rPr lang="hr-HR" dirty="0" err="1" smtClean="0"/>
              <a:t>Georga</a:t>
            </a:r>
            <a:r>
              <a:rPr lang="hr-HR" dirty="0" smtClean="0"/>
              <a:t> </a:t>
            </a:r>
            <a:r>
              <a:rPr lang="hr-HR" dirty="0" err="1" smtClean="0"/>
              <a:t>Voigta</a:t>
            </a:r>
            <a:r>
              <a:rPr lang="hr-HR" dirty="0" smtClean="0"/>
              <a:t> – čiji su stavovi za povjesničare 19. stoljeća bili neprikosnoveni</a:t>
            </a:r>
          </a:p>
          <a:p>
            <a:r>
              <a:rPr lang="hr-HR" dirty="0" smtClean="0"/>
              <a:t>Promjena je nastupila oko 1900. godine kada se više cijenila gotička kultura – koju je </a:t>
            </a:r>
            <a:r>
              <a:rPr lang="hr-HR" dirty="0" err="1" smtClean="0"/>
              <a:t>Fridrik</a:t>
            </a:r>
            <a:r>
              <a:rPr lang="hr-HR" dirty="0" smtClean="0"/>
              <a:t> osobito poticao – o čemu svjedoči njegov nadgrobni spomenik u </a:t>
            </a:r>
            <a:r>
              <a:rPr lang="hr-HR" dirty="0" err="1" smtClean="0"/>
              <a:t>katedarli</a:t>
            </a:r>
            <a:r>
              <a:rPr lang="hr-HR" dirty="0" smtClean="0"/>
              <a:t> Sv. Stjepana</a:t>
            </a:r>
          </a:p>
          <a:p>
            <a:r>
              <a:rPr lang="hr-HR" dirty="0" smtClean="0"/>
              <a:t>Počevši od toga, kasniji su istraživači obratili pozornost na umjetničke artefakte ostale iza toga razdoblja</a:t>
            </a:r>
          </a:p>
          <a:p>
            <a:r>
              <a:rPr lang="hr-HR" dirty="0" smtClean="0"/>
              <a:t>Ebendorfer je ostavio kritičke zapise o vladaru – o poteškoćama u Carstvu, kaotičnome stanju na Dunavu, o carevoj nesposobnosti da izađe na kraj sa zahtjevima njegovoga brata Albrechta VI. te neuspješnoj obrani od Osmanlija na jugoistoku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44937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Nasljednici </a:t>
            </a:r>
            <a:r>
              <a:rPr lang="hr-HR" dirty="0" err="1" smtClean="0"/>
              <a:t>Babenbergovaca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- smrću </a:t>
            </a:r>
            <a:r>
              <a:rPr lang="hr-HR" dirty="0" err="1" smtClean="0"/>
              <a:t>Fridrika</a:t>
            </a:r>
            <a:r>
              <a:rPr lang="hr-HR" dirty="0" smtClean="0"/>
              <a:t> II austrijske su zemlje ostale bez vladara</a:t>
            </a:r>
          </a:p>
          <a:p>
            <a:r>
              <a:rPr lang="hr-HR" dirty="0" smtClean="0"/>
              <a:t>2 nasljednice iz obitelji </a:t>
            </a:r>
            <a:r>
              <a:rPr lang="hr-HR" dirty="0" err="1" smtClean="0"/>
              <a:t>Babenberg</a:t>
            </a:r>
            <a:r>
              <a:rPr lang="hr-HR" dirty="0" smtClean="0"/>
              <a:t>: Margareta (sestra vojvode </a:t>
            </a:r>
            <a:r>
              <a:rPr lang="hr-HR" dirty="0" err="1" smtClean="0"/>
              <a:t>Fridrika</a:t>
            </a:r>
            <a:r>
              <a:rPr lang="hr-HR" dirty="0" smtClean="0"/>
              <a:t>) i njena nećakinja Gertruda; Gertruda se udala za Hermana Badenskog, kasnije (nakon njegove smrti) za ugarskog kralja Belu IV. – zatražio nasljedstvo Babenbergovaca – austrijsko plemstvo poziva u pomoć češkoga kralja Otokara II, koji se oženio Margaretom;</a:t>
            </a:r>
          </a:p>
          <a:p>
            <a:r>
              <a:rPr lang="hr-HR" dirty="0" err="1" smtClean="0"/>
              <a:t>Otokar</a:t>
            </a:r>
            <a:r>
              <a:rPr lang="hr-HR" dirty="0" smtClean="0"/>
              <a:t> skalpa mir s Belom IV.  - prepušta mu Štajersku, a kasnije je zaratio s njim</a:t>
            </a:r>
          </a:p>
          <a:p>
            <a:r>
              <a:rPr lang="hr-HR" dirty="0" smtClean="0"/>
              <a:t>Napustio je Margaretu i oženio se </a:t>
            </a:r>
            <a:r>
              <a:rPr lang="hr-HR" dirty="0" err="1" smtClean="0"/>
              <a:t>Kunigundom</a:t>
            </a:r>
            <a:r>
              <a:rPr lang="hr-HR" dirty="0" smtClean="0"/>
              <a:t> – unukom Bele IV.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6987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karakteristike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Stoga su kasniji povjesničari ocjenjivali </a:t>
            </a:r>
            <a:r>
              <a:rPr lang="hr-HR" dirty="0" err="1" smtClean="0"/>
              <a:t>Fridrika</a:t>
            </a:r>
            <a:r>
              <a:rPr lang="hr-HR" dirty="0" smtClean="0"/>
              <a:t> kao obrazovanog, ali introvertiranog čovjeka, neodlučnoga i nedovoljno aktivnog – te u stvari neprikladnog za zadaće koje mu je namijenila sudbina</a:t>
            </a:r>
          </a:p>
          <a:p>
            <a:r>
              <a:rPr lang="hr-HR" dirty="0" smtClean="0"/>
              <a:t>No, upravo su novija istraživanja pokazala da je upravo </a:t>
            </a:r>
            <a:r>
              <a:rPr lang="hr-HR" dirty="0" err="1" smtClean="0"/>
              <a:t>Fridrik</a:t>
            </a:r>
            <a:r>
              <a:rPr lang="hr-HR" dirty="0" smtClean="0"/>
              <a:t> III. sebi postavio visoke ciljeve i da je imao imperijalne planove</a:t>
            </a:r>
          </a:p>
          <a:p>
            <a:r>
              <a:rPr lang="hr-HR" dirty="0" smtClean="0"/>
              <a:t>U razdoblju 1440.-1442. Habsburgovci su se skoro svugdje probili</a:t>
            </a:r>
          </a:p>
          <a:p>
            <a:r>
              <a:rPr lang="hr-HR" dirty="0" err="1" smtClean="0"/>
              <a:t>Fridrik</a:t>
            </a:r>
            <a:r>
              <a:rPr lang="hr-HR" dirty="0" smtClean="0"/>
              <a:t> III. ubrzo je spretno nadigrao svoga brata, dobio priznanje u Carstvu no mnogo manje pažnje obraćao je Češkoj i Ugarskoj</a:t>
            </a:r>
          </a:p>
          <a:p>
            <a:r>
              <a:rPr lang="hr-HR" dirty="0" smtClean="0"/>
              <a:t>Dva desetljeća vladao je bez značajnijih uspjeha</a:t>
            </a:r>
          </a:p>
          <a:p>
            <a:r>
              <a:rPr lang="hr-HR" dirty="0" smtClean="0"/>
              <a:t>Svoje protivnike nije samo nadživio nego ih je i pobijedio</a:t>
            </a:r>
          </a:p>
          <a:p>
            <a:r>
              <a:rPr lang="hr-HR" dirty="0" smtClean="0"/>
              <a:t>Pobjede su mu donijele i neprijatelje kao  bratovu mržnju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95440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Kritičari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Cara su optuživali da se brinuo isključivo za Štajersku, a da je Austriju zanemarivao te da je izazvao otpor u Nasljednim zemljama</a:t>
            </a:r>
          </a:p>
          <a:p>
            <a:r>
              <a:rPr lang="hr-HR" dirty="0" smtClean="0"/>
              <a:t>Mnoge negativne ocjene koje je </a:t>
            </a:r>
            <a:r>
              <a:rPr lang="hr-HR" dirty="0" err="1" smtClean="0"/>
              <a:t>Ebendorfer</a:t>
            </a:r>
            <a:r>
              <a:rPr lang="hr-HR" dirty="0" smtClean="0"/>
              <a:t> davao bile su osobne naravi jer je smatrao da ga car mora više respektirati kao savjetnika</a:t>
            </a:r>
          </a:p>
          <a:p>
            <a:r>
              <a:rPr lang="hr-HR" dirty="0" smtClean="0"/>
              <a:t>Isto je i s </a:t>
            </a:r>
            <a:r>
              <a:rPr lang="hr-HR" dirty="0" err="1" smtClean="0"/>
              <a:t>Piccolominijem</a:t>
            </a:r>
            <a:r>
              <a:rPr lang="hr-HR" dirty="0" smtClean="0"/>
              <a:t> kojeg je car proglasio pjesnikom te su njegova očekivanja porasla – niti on nije dobio mjesto koje je očekivao te je i njegove ocjene potrebno uzimati s oprezom</a:t>
            </a:r>
          </a:p>
          <a:p>
            <a:r>
              <a:rPr lang="hr-HR" dirty="0" smtClean="0"/>
              <a:t>Ugovorom u </a:t>
            </a:r>
            <a:r>
              <a:rPr lang="hr-HR" dirty="0" err="1" smtClean="0"/>
              <a:t>Neubergu</a:t>
            </a:r>
            <a:r>
              <a:rPr lang="hr-HR" dirty="0" smtClean="0"/>
              <a:t> iz 1379. Habsburgovci su podijelili interesne sfere</a:t>
            </a:r>
          </a:p>
          <a:p>
            <a:r>
              <a:rPr lang="hr-HR" dirty="0" smtClean="0"/>
              <a:t>Albertinska linija – čije je sj</a:t>
            </a:r>
            <a:r>
              <a:rPr lang="hr-HR" dirty="0"/>
              <a:t>edište bilo u Beču - </a:t>
            </a:r>
            <a:r>
              <a:rPr lang="hr-HR" dirty="0" smtClean="0"/>
              <a:t>vodila je ekspanzionističku politiku prema Ugarskoj i Poljskoj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2234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Podjele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err="1" smtClean="0"/>
              <a:t>Leopoldinska</a:t>
            </a:r>
            <a:r>
              <a:rPr lang="hr-HR" dirty="0" smtClean="0"/>
              <a:t> linija posjedovala je Štajersku, Korušku, Kranjsku, Tirol i </a:t>
            </a:r>
            <a:r>
              <a:rPr lang="hr-HR" dirty="0" err="1" smtClean="0"/>
              <a:t>Vorland</a:t>
            </a:r>
            <a:r>
              <a:rPr lang="hr-HR" dirty="0" smtClean="0"/>
              <a:t> te se angažirala na prostoru gornje Italije i u njemačkom prostoru</a:t>
            </a:r>
          </a:p>
          <a:p>
            <a:r>
              <a:rPr lang="hr-HR" dirty="0" smtClean="0"/>
              <a:t>Takva je podjela trebala biti pozitivna – no, u realnosti nije bilo tako te su se Habsburgovci udaljili</a:t>
            </a:r>
          </a:p>
          <a:p>
            <a:r>
              <a:rPr lang="hr-HR" dirty="0" smtClean="0"/>
              <a:t>Vojvodstvo Austrije  - koje se nalazilo na Dunavu (neovisno o nekim privilegijima bavarskih crkava i samostana te biskupija </a:t>
            </a:r>
            <a:r>
              <a:rPr lang="hr-HR" dirty="0" err="1" smtClean="0"/>
              <a:t>Passau</a:t>
            </a:r>
            <a:r>
              <a:rPr lang="hr-HR" dirty="0" smtClean="0"/>
              <a:t> i </a:t>
            </a:r>
            <a:r>
              <a:rPr lang="hr-HR" dirty="0" err="1" smtClean="0"/>
              <a:t>Freising</a:t>
            </a:r>
            <a:r>
              <a:rPr lang="hr-HR" dirty="0" smtClean="0"/>
              <a:t>) – predstavljalo je zatvorenu i zaokruženu teritorijalnu državu s jasnim pravima zemaljskih vladara</a:t>
            </a:r>
          </a:p>
          <a:p>
            <a:r>
              <a:rPr lang="hr-HR" dirty="0" smtClean="0"/>
              <a:t>S druge strane posjed </a:t>
            </a:r>
            <a:r>
              <a:rPr lang="hr-HR" dirty="0" err="1" smtClean="0"/>
              <a:t>Leopoldinske</a:t>
            </a:r>
            <a:r>
              <a:rPr lang="hr-HR" dirty="0" smtClean="0"/>
              <a:t> linije je bio podijeljen na područja kojima je upravljalo visoko plemstvo ili crkvena vlast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386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Politike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Austrijski su vojvode željeli sačuvati svoju samostalnost pa čak i proširiti svoju vlast</a:t>
            </a:r>
          </a:p>
          <a:p>
            <a:r>
              <a:rPr lang="hr-HR" dirty="0" smtClean="0"/>
              <a:t>U ove dvije linije razlikovali su se dinastijski ciljevi</a:t>
            </a:r>
          </a:p>
          <a:p>
            <a:r>
              <a:rPr lang="hr-HR" dirty="0" err="1" smtClean="0"/>
              <a:t>Privilegium</a:t>
            </a:r>
            <a:r>
              <a:rPr lang="hr-HR" dirty="0" smtClean="0"/>
              <a:t> </a:t>
            </a:r>
            <a:r>
              <a:rPr lang="hr-HR" dirty="0" err="1" smtClean="0"/>
              <a:t>maius</a:t>
            </a:r>
            <a:r>
              <a:rPr lang="hr-HR" dirty="0" smtClean="0"/>
              <a:t> mnogo je više značio za alpske zemlje nego za one na Dunavu</a:t>
            </a:r>
          </a:p>
          <a:p>
            <a:r>
              <a:rPr lang="hr-HR" dirty="0" smtClean="0"/>
              <a:t>Za </a:t>
            </a:r>
            <a:r>
              <a:rPr lang="hr-HR" dirty="0" err="1" smtClean="0"/>
              <a:t>Fridrika</a:t>
            </a:r>
            <a:r>
              <a:rPr lang="hr-HR" dirty="0" smtClean="0"/>
              <a:t> III težište moći bilo je preneseno s dunavskoga prostora na štajerski prostor</a:t>
            </a:r>
          </a:p>
          <a:p>
            <a:r>
              <a:rPr lang="hr-HR" dirty="0" smtClean="0"/>
              <a:t>Albertinska je linija bila u to vrijeme pasivna  - ona je trajala samo do stjecanja ugarske i češke krune (1438.)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83867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Povijesna vrela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Nakon smrti Albrechta II. 1439., novi senior austrijske kuće, kasniji car Fridrik III. </a:t>
            </a:r>
            <a:r>
              <a:rPr lang="hr-HR" dirty="0"/>
              <a:t>o</a:t>
            </a:r>
            <a:r>
              <a:rPr lang="hr-HR" dirty="0" smtClean="0"/>
              <a:t>drekao se Češkoga kraljevstva a čak je i vrlo mlako tražio krunu Sv. Stjepana – razumljivo je da se zbog takve politike usmjerio upravo na Štajersku</a:t>
            </a:r>
          </a:p>
          <a:p>
            <a:r>
              <a:rPr lang="hr-HR" dirty="0" smtClean="0"/>
              <a:t>Postavlja se pitanje kada je Fridrik III. </a:t>
            </a:r>
            <a:r>
              <a:rPr lang="hr-HR" dirty="0"/>
              <a:t>z</a:t>
            </a:r>
            <a:r>
              <a:rPr lang="hr-HR" dirty="0" smtClean="0"/>
              <a:t>apočeo s politikom koju je tako otvoreno slijedio nakon 1453. godine</a:t>
            </a:r>
          </a:p>
          <a:p>
            <a:r>
              <a:rPr lang="hr-HR" dirty="0" smtClean="0"/>
              <a:t>Izvor: Kronika nastala u Beču oko 1400 godine: u nizovima srodstvenika izdvaja se teorija da je Austrija izvorno bila kraljevstvo koje je bilo starije od Češkoga i Ugarskoga kraljevstva te njezini vladari imaju stariju tradiciju – te slobodno koncipirane priče postale su temelj za opsežnu kroniku Thomasa Ebendorfera iza 1440. godine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00375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Wiener</a:t>
            </a:r>
            <a:r>
              <a:rPr lang="hr-HR" dirty="0" smtClean="0"/>
              <a:t> </a:t>
            </a:r>
            <a:r>
              <a:rPr lang="hr-HR" dirty="0" err="1" smtClean="0"/>
              <a:t>Neustadt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Tim je prikazom naglašena prednost Austrije; isto je učinjeno i u drugim manjim kronikama</a:t>
            </a:r>
          </a:p>
          <a:p>
            <a:r>
              <a:rPr lang="hr-HR" dirty="0" smtClean="0"/>
              <a:t>Fridrik je preferirao Wiener Neustadt nad Grazom, a on se nalazio na rubu prostora njegove moći te nije samim tim niti mogao igrati ulogu glavnoga grada</a:t>
            </a:r>
          </a:p>
          <a:p>
            <a:r>
              <a:rPr lang="hr-HR" dirty="0" smtClean="0"/>
              <a:t>Koji su mu bili motivi? Fridrik si je htio sagraditi moderno središte – no to nije mogao biti jedini razlog za gradnju nove i moderne rezidencije</a:t>
            </a:r>
          </a:p>
          <a:p>
            <a:r>
              <a:rPr lang="hr-HR" dirty="0" smtClean="0"/>
              <a:t>Jedan od razloga – građani Wiener Neustadta su mu bili skloniji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50593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obrati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to </a:t>
            </a:r>
            <a:r>
              <a:rPr lang="hr-HR" dirty="0" smtClean="0"/>
              <a:t>vrijeme </a:t>
            </a:r>
            <a:r>
              <a:rPr lang="hr-HR" dirty="0" smtClean="0"/>
              <a:t>u Beču  je vladao vojvoda Albrecht V. (kasniji car Albrecht II.) – imao je samo kćerke</a:t>
            </a:r>
          </a:p>
          <a:p>
            <a:r>
              <a:rPr lang="hr-HR" dirty="0" smtClean="0"/>
              <a:t>U povijesti Habsburgovaca – nepredviđeni smrtni slučajevi izazivaju neočekivane konstelacije – Fridrik se mogao nadati da će naslijediti ovu liniju Habburgovaca – zbog toga mu je novo sjedište bilo prikladno, a također se time mogao zadržati u Štajerskoj koja je bila izvor njegove moći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144148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Štajerska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Carskoj </a:t>
            </a:r>
            <a:r>
              <a:rPr lang="hr-HR" dirty="0" smtClean="0"/>
              <a:t>je kući mnoge prednosti osigurala i careva crkvena politika (ustanovljene su nove biskupije za čije utemeljenje nije bilo osobitoga razloga)</a:t>
            </a:r>
          </a:p>
          <a:p>
            <a:r>
              <a:rPr lang="hr-HR" dirty="0" smtClean="0"/>
              <a:t>Vodio je politiku koja je odgovarala štajerskome plemstvu</a:t>
            </a:r>
          </a:p>
          <a:p>
            <a:r>
              <a:rPr lang="hr-HR" dirty="0" smtClean="0"/>
              <a:t>Kako se </a:t>
            </a:r>
            <a:r>
              <a:rPr lang="hr-HR" dirty="0"/>
              <a:t>razvijao njegov </a:t>
            </a:r>
            <a:r>
              <a:rPr lang="hr-HR" dirty="0" smtClean="0"/>
              <a:t>„vladarski program” </a:t>
            </a:r>
            <a:r>
              <a:rPr lang="hr-HR" dirty="0" smtClean="0"/>
              <a:t> </a:t>
            </a:r>
            <a:r>
              <a:rPr lang="hr-HR" dirty="0" err="1" smtClean="0"/>
              <a:t>Fridrik</a:t>
            </a:r>
            <a:r>
              <a:rPr lang="hr-HR" dirty="0" smtClean="0"/>
              <a:t> </a:t>
            </a:r>
            <a:r>
              <a:rPr lang="hr-HR" dirty="0" smtClean="0"/>
              <a:t>III. </a:t>
            </a:r>
            <a:r>
              <a:rPr lang="hr-HR" dirty="0"/>
              <a:t>m</a:t>
            </a:r>
            <a:r>
              <a:rPr lang="hr-HR" dirty="0" smtClean="0"/>
              <a:t>anje se oslanjao na Privilegium maius, a više na plan da Vojvodstvo Austrije i Štajerske pretvori u kraljevstvo – Štajerska je bila središnja zemlja za moć austrijske kuće</a:t>
            </a:r>
          </a:p>
          <a:p>
            <a:r>
              <a:rPr lang="hr-HR" dirty="0" smtClean="0"/>
              <a:t>Car je od kraja šezdesetih godina pokazivao veći interes za sudjelovanje u Reichstagu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425041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Nadilaženje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Fridrikov sin Maksimilijan – postao je nadvojvoda Austrije i Burgundije te je na taj način zacrtao smjer u kojem će Austrija ići u narednim stoljećima – tj. da je dotadašnja orijentacija na Štajersku bila nadiđena</a:t>
            </a:r>
          </a:p>
          <a:p>
            <a:r>
              <a:rPr lang="hr-HR" dirty="0" smtClean="0"/>
              <a:t>Takva promjena nije bila izraz nagle promjene carevih odluka nego realizacija prije postavljenih ciljeva leopoldinske linije</a:t>
            </a:r>
          </a:p>
          <a:p>
            <a:r>
              <a:rPr lang="hr-HR" dirty="0" smtClean="0"/>
              <a:t>Od tada Brurgundija preuzima ulogu koju je dotad imala Štajerska u politici Habburgovaca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6843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Rudolf habsburški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Nakon smrti Ulricha, koruškoga vojvode, Otokar zaposjeda i Korušku (koju mu je Ulrich i ostavio) – na taj način je zavladao prostorom od Karpata do Jadrana – oslanjao se pritom na samostane i novi sloj nastao u gradovima</a:t>
            </a:r>
          </a:p>
          <a:p>
            <a:r>
              <a:rPr lang="hr-HR" dirty="0" smtClean="0"/>
              <a:t>Oštra politika prema plemstvu: ograničavanje privilegija, zabranjuje im gradnju utvrda</a:t>
            </a:r>
          </a:p>
          <a:p>
            <a:r>
              <a:rPr lang="hr-HR" dirty="0" smtClean="0"/>
              <a:t>Zbog takve politike, , austrijsko, štajersko i koruško plemstvo dalo je podršku grofu </a:t>
            </a:r>
            <a:r>
              <a:rPr lang="hr-HR" b="1" dirty="0" err="1" smtClean="0"/>
              <a:t>Rudlofu</a:t>
            </a:r>
            <a:r>
              <a:rPr lang="hr-HR" b="1" dirty="0" smtClean="0"/>
              <a:t> Habsburškom (1218.-1291. ) </a:t>
            </a:r>
            <a:r>
              <a:rPr lang="hr-HR" dirty="0" smtClean="0"/>
              <a:t>on je izabran za njemačkoga kralja, nakon čega Reichstag odlučuje da Otokar mora vratiti Rudolfu babenberšku baštinu</a:t>
            </a:r>
          </a:p>
          <a:p>
            <a:r>
              <a:rPr lang="hr-HR" dirty="0" smtClean="0"/>
              <a:t>U novom odnosu snaga Otokar se morao odreći babenberške baštine (Bečki mir 1276.)</a:t>
            </a:r>
          </a:p>
          <a:p>
            <a:r>
              <a:rPr lang="hr-HR" dirty="0" smtClean="0"/>
              <a:t>Otokar smatra da je mir privremena mjera dok ne prikupi nove snage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0626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bitka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Godine 1278.  s velikom je vojskom upao u Austriju, podršku mu je dao ugarski kralj Ladislav s 12.000 Kumana koji su se nalazili u njegovoj službi</a:t>
            </a:r>
          </a:p>
          <a:p>
            <a:r>
              <a:rPr lang="hr-HR" dirty="0" smtClean="0"/>
              <a:t>Do bitke dolazi na otvorenom polju, 30 km sjeverno od Beča – bitka kod </a:t>
            </a:r>
            <a:r>
              <a:rPr lang="hr-HR" dirty="0" err="1" smtClean="0"/>
              <a:t>Duernkruta</a:t>
            </a:r>
            <a:r>
              <a:rPr lang="hr-HR" dirty="0" smtClean="0"/>
              <a:t> i </a:t>
            </a:r>
            <a:r>
              <a:rPr lang="hr-HR" dirty="0" err="1" smtClean="0"/>
              <a:t>Jedenspeigena</a:t>
            </a:r>
            <a:endParaRPr lang="hr-HR" dirty="0" smtClean="0"/>
          </a:p>
          <a:p>
            <a:r>
              <a:rPr lang="hr-HR" dirty="0" smtClean="0"/>
              <a:t>Rudolf je vodio vojsku suprotno svim pravilima plemićkoga ratovanja – najprije ih je napao s lako naoružanim Kumanima, bitka se vodila satima, a zatim s teško naoružanim austrijskim i štajerskim plemićima – vojska se razbježala, a </a:t>
            </a:r>
            <a:r>
              <a:rPr lang="hr-HR" dirty="0" err="1" smtClean="0"/>
              <a:t>Otokar</a:t>
            </a:r>
            <a:r>
              <a:rPr lang="hr-HR" dirty="0" smtClean="0"/>
              <a:t> </a:t>
            </a:r>
            <a:r>
              <a:rPr lang="hr-HR" dirty="0" err="1" smtClean="0"/>
              <a:t>poignuo</a:t>
            </a:r>
            <a:r>
              <a:rPr lang="hr-HR" dirty="0" smtClean="0"/>
              <a:t> </a:t>
            </a:r>
            <a:r>
              <a:rPr lang="hr-HR" dirty="0" smtClean="0"/>
              <a:t>pod nerazjašnjenim okolnostima; s njegovim sinom Rudolf sklapa mir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7379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Albrecht</a:t>
            </a:r>
            <a:r>
              <a:rPr lang="hr-HR" dirty="0" smtClean="0"/>
              <a:t> I.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Prije smrti Rudolf je svoju zemlju podijelio među sinovima: </a:t>
            </a:r>
            <a:r>
              <a:rPr lang="hr-HR" dirty="0" err="1" smtClean="0"/>
              <a:t>Albrechtom</a:t>
            </a:r>
            <a:r>
              <a:rPr lang="hr-HR" dirty="0" smtClean="0"/>
              <a:t> I. (vlada Austrijom i Štajerskom, ) i Rudolfom II., a Koruškom je zavladao najvažniji saveznik Rudolfa I. Meinhard od Gorice-Tirola</a:t>
            </a:r>
          </a:p>
          <a:p>
            <a:r>
              <a:rPr lang="hr-HR" b="1" dirty="0" err="1" smtClean="0"/>
              <a:t>Albrecht</a:t>
            </a:r>
            <a:r>
              <a:rPr lang="hr-HR" b="1" dirty="0" smtClean="0"/>
              <a:t> I. (1283.-1308.)</a:t>
            </a:r>
            <a:r>
              <a:rPr lang="hr-HR" dirty="0" smtClean="0"/>
              <a:t> – imao je u početku vladavine mnogo protivnika</a:t>
            </a:r>
          </a:p>
          <a:p>
            <a:r>
              <a:rPr lang="hr-HR" dirty="0" smtClean="0"/>
              <a:t>Njemački su knezovi izabrali za kralja Adolfa od Nassaua, a gradovi su se također okrenuli protiv njega – rješava ih postupno</a:t>
            </a:r>
          </a:p>
          <a:p>
            <a:r>
              <a:rPr lang="hr-HR" dirty="0" smtClean="0"/>
              <a:t>S Ugarskom sklapa mir – i za kralja Andriju III. udaje kćerku Agnezu; napokon sam se proglasio kraljem nakon što je Adolf izgubio podršku kneževa</a:t>
            </a:r>
          </a:p>
          <a:p>
            <a:r>
              <a:rPr lang="hr-HR" dirty="0" smtClean="0"/>
              <a:t>U vojnom sukobu, Adolf je poginuo, dok je s pobunjenicima unutar vlastitoga prostora Albrecht postupao blago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9672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podjela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Nakon smrti češkoga kralja, </a:t>
            </a:r>
            <a:r>
              <a:rPr lang="hr-HR" dirty="0" err="1" smtClean="0"/>
              <a:t>Albrecht</a:t>
            </a:r>
            <a:r>
              <a:rPr lang="hr-HR" dirty="0" smtClean="0"/>
              <a:t> I. je želio svoga sina Rudolfa III. okruniti za češkoga kralja, no on je poginuo u sukobu; potom je sam namjeravao prodrijeti u Češku, no ubio ga je nećak iz nepoznatih razloga</a:t>
            </a:r>
          </a:p>
          <a:p>
            <a:r>
              <a:rPr lang="hr-HR" dirty="0" smtClean="0"/>
              <a:t>Tada dolazi do prve podjele</a:t>
            </a:r>
          </a:p>
          <a:p>
            <a:r>
              <a:rPr lang="hr-HR" dirty="0" err="1" smtClean="0"/>
              <a:t>Fridrik</a:t>
            </a:r>
            <a:r>
              <a:rPr lang="hr-HR" dirty="0" smtClean="0"/>
              <a:t> I. Lijepi (1289.-1330.) – upravlja Austrijom i Štajerskom</a:t>
            </a:r>
          </a:p>
          <a:p>
            <a:r>
              <a:rPr lang="hr-HR" dirty="0" smtClean="0"/>
              <a:t>Leopold I. (1290.-1326.) – upravlja </a:t>
            </a:r>
            <a:r>
              <a:rPr lang="hr-HR" dirty="0" err="1" smtClean="0"/>
              <a:t>Vorlandom</a:t>
            </a:r>
            <a:r>
              <a:rPr lang="hr-HR" dirty="0" smtClean="0"/>
              <a:t> i drugim austrijskim posjedima</a:t>
            </a:r>
          </a:p>
          <a:p>
            <a:r>
              <a:rPr lang="hr-HR" dirty="0" err="1" smtClean="0"/>
              <a:t>Fridrik</a:t>
            </a:r>
            <a:r>
              <a:rPr lang="hr-HR" dirty="0" smtClean="0"/>
              <a:t> I. je ušao u rat za carsku krunu, no </a:t>
            </a:r>
            <a:r>
              <a:rPr lang="hr-HR" dirty="0" err="1" smtClean="0"/>
              <a:t>Ludvig</a:t>
            </a:r>
            <a:r>
              <a:rPr lang="hr-HR" dirty="0" smtClean="0"/>
              <a:t> Bavarski ga je porazio, zarobio i držao tri godine u zarobljeništvu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86822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Albrecht</a:t>
            </a:r>
            <a:r>
              <a:rPr lang="hr-HR" dirty="0" smtClean="0"/>
              <a:t> II.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Albrecht</a:t>
            </a:r>
            <a:r>
              <a:rPr lang="hr-HR" dirty="0" smtClean="0"/>
              <a:t> II. je sklopio s </a:t>
            </a:r>
            <a:r>
              <a:rPr lang="hr-HR" dirty="0" err="1" smtClean="0"/>
              <a:t>Ludvigom</a:t>
            </a:r>
            <a:r>
              <a:rPr lang="hr-HR" dirty="0" smtClean="0"/>
              <a:t> Bavarskim tajni </a:t>
            </a:r>
            <a:r>
              <a:rPr lang="hr-HR" dirty="0" err="1" smtClean="0"/>
              <a:t>spotrazum</a:t>
            </a:r>
            <a:r>
              <a:rPr lang="hr-HR" dirty="0" smtClean="0"/>
              <a:t> po kojemu je Koruška trebala pripasti Habsburgovcima, a </a:t>
            </a:r>
            <a:r>
              <a:rPr lang="hr-HR" dirty="0" err="1" smtClean="0"/>
              <a:t>Ludviga</a:t>
            </a:r>
            <a:r>
              <a:rPr lang="hr-HR" dirty="0" smtClean="0"/>
              <a:t> će podržati u nasljeđivanju Tirola</a:t>
            </a:r>
          </a:p>
          <a:p>
            <a:r>
              <a:rPr lang="hr-HR" dirty="0" smtClean="0"/>
              <a:t>Uspio je učvrstiti habsburšku vlast u Koruškoj</a:t>
            </a:r>
          </a:p>
          <a:p>
            <a:r>
              <a:rPr lang="hr-HR" dirty="0" smtClean="0"/>
              <a:t>Vodi rat na zapadu</a:t>
            </a:r>
          </a:p>
          <a:p>
            <a:r>
              <a:rPr lang="hr-HR" dirty="0" smtClean="0"/>
              <a:t>1349./50. kuga je odnijela četvrtinu njegovih podanika; kad je imao 32 godine pokušali su ga otrovati; nakon toga ostaje težak invalid – vlast predaje sinu Rudolfu IV. (suvremenici su sumnjali u očinstvo)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2145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Rudolf IV.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/>
              <a:t>Rudolf IV (1339.-1365.)</a:t>
            </a:r>
          </a:p>
          <a:p>
            <a:r>
              <a:rPr lang="hr-HR" dirty="0" smtClean="0"/>
              <a:t>Pripisuje mu se </a:t>
            </a:r>
            <a:r>
              <a:rPr lang="hr-HR" dirty="0" smtClean="0"/>
              <a:t>tzv. </a:t>
            </a:r>
            <a:r>
              <a:rPr lang="hr-HR" dirty="0" err="1" smtClean="0"/>
              <a:t>privilegium</a:t>
            </a:r>
            <a:r>
              <a:rPr lang="hr-HR" dirty="0" smtClean="0"/>
              <a:t> </a:t>
            </a:r>
            <a:r>
              <a:rPr lang="hr-HR" dirty="0" err="1" smtClean="0"/>
              <a:t>maius</a:t>
            </a:r>
            <a:r>
              <a:rPr lang="hr-HR" dirty="0" smtClean="0"/>
              <a:t> – falsificirani dokument – kojim utvrđuje poseban položaj Austrije pri kojem je ona nezavisna od carstva</a:t>
            </a:r>
          </a:p>
          <a:p>
            <a:r>
              <a:rPr lang="hr-HR" dirty="0" smtClean="0"/>
              <a:t>Glavni mu je konkurent bio Karlo IV. </a:t>
            </a:r>
            <a:r>
              <a:rPr lang="hr-HR" dirty="0" err="1" smtClean="0"/>
              <a:t>Luksenburški</a:t>
            </a:r>
            <a:r>
              <a:rPr lang="hr-HR" dirty="0" smtClean="0"/>
              <a:t> – koji je izdao carski </a:t>
            </a:r>
            <a:r>
              <a:rPr lang="hr-HR" dirty="0" err="1" smtClean="0"/>
              <a:t>zakon„zlatnu</a:t>
            </a:r>
            <a:r>
              <a:rPr lang="hr-HR" dirty="0" smtClean="0"/>
              <a:t> bulu” – prema kojemu 7 izbornih knezova bira cara – Habsburgovci su izostavljeni – </a:t>
            </a:r>
            <a:r>
              <a:rPr lang="hr-HR" dirty="0" err="1" smtClean="0"/>
              <a:t>privilegium</a:t>
            </a:r>
            <a:r>
              <a:rPr lang="hr-HR" dirty="0" smtClean="0"/>
              <a:t> </a:t>
            </a:r>
            <a:r>
              <a:rPr lang="hr-HR" dirty="0" err="1" smtClean="0"/>
              <a:t>maius</a:t>
            </a:r>
            <a:r>
              <a:rPr lang="hr-HR" dirty="0" smtClean="0"/>
              <a:t> ima svrhu obraniti se od te situacije</a:t>
            </a:r>
          </a:p>
          <a:p>
            <a:r>
              <a:rPr lang="hr-HR" dirty="0" smtClean="0"/>
              <a:t>Od Margarete Maultasch je dobio Tirol 1363., budući da ona nije imala nasljednika temeljem falsificiranoga dokumenta; staleži </a:t>
            </a:r>
            <a:r>
              <a:rPr lang="hr-HR" dirty="0" smtClean="0"/>
              <a:t>su unatoč tome prihvatili </a:t>
            </a:r>
            <a:r>
              <a:rPr lang="hr-HR" dirty="0" smtClean="0"/>
              <a:t>Habsburgovce – budući da su se nadali stabilnosti – a habsburški se posjed ovako protezao od Ugarske do Vorlanda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58682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Bečko sveučilište, Katedrala sv</a:t>
            </a:r>
            <a:r>
              <a:rPr lang="hr-HR" dirty="0" smtClean="0"/>
              <a:t>. </a:t>
            </a:r>
            <a:r>
              <a:rPr lang="hr-HR" dirty="0" err="1" smtClean="0"/>
              <a:t>stjepana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Time su zadobili </a:t>
            </a:r>
            <a:r>
              <a:rPr lang="hr-HR" dirty="0" smtClean="0"/>
              <a:t>kontrolu </a:t>
            </a:r>
            <a:r>
              <a:rPr lang="hr-HR" dirty="0" smtClean="0"/>
              <a:t>nad rutama koje vode prema Italiji koja je predstavljala centar trgovine u srednjem vijeku</a:t>
            </a:r>
          </a:p>
          <a:p>
            <a:r>
              <a:rPr lang="hr-HR" dirty="0" smtClean="0"/>
              <a:t>Rudolf je osnovao Bečko sveučilište – Alma mater </a:t>
            </a:r>
            <a:r>
              <a:rPr lang="hr-HR" dirty="0" err="1" smtClean="0"/>
              <a:t>Rudolphina</a:t>
            </a:r>
            <a:r>
              <a:rPr lang="hr-HR" dirty="0" smtClean="0"/>
              <a:t> kao i </a:t>
            </a:r>
            <a:r>
              <a:rPr lang="hr-HR" dirty="0" smtClean="0"/>
              <a:t>izgradnju </a:t>
            </a:r>
            <a:r>
              <a:rPr lang="hr-HR" dirty="0" smtClean="0"/>
              <a:t>katedrale Sv. Stjepana</a:t>
            </a:r>
          </a:p>
          <a:p>
            <a:r>
              <a:rPr lang="hr-HR" dirty="0" smtClean="0"/>
              <a:t>U njegovome vremenu ukinuto je oslobođenje od poreza za crkvu</a:t>
            </a:r>
          </a:p>
          <a:p>
            <a:r>
              <a:rPr lang="hr-HR" dirty="0" smtClean="0"/>
              <a:t>Za njega je važno da je značajno povećao posjed Habsburgovaca te je smjer utjecaja širio prema jugu i prema istoku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9035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3182</TotalTime>
  <Words>2620</Words>
  <Application>Microsoft Office PowerPoint</Application>
  <PresentationFormat>Widescreen</PresentationFormat>
  <Paragraphs>139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Bookman Old Style</vt:lpstr>
      <vt:lpstr>Rockwell</vt:lpstr>
      <vt:lpstr>Damask</vt:lpstr>
      <vt:lpstr>Povijest Austrije</vt:lpstr>
      <vt:lpstr>Nasljednici Babenbergovaca</vt:lpstr>
      <vt:lpstr>Rudolf habsburški</vt:lpstr>
      <vt:lpstr>bitka</vt:lpstr>
      <vt:lpstr>Albrecht I.</vt:lpstr>
      <vt:lpstr>1. podjela</vt:lpstr>
      <vt:lpstr>Albrecht II.</vt:lpstr>
      <vt:lpstr>Rudolf IV.</vt:lpstr>
      <vt:lpstr>Bečko sveučilište, Katedrala sv. stjepana</vt:lpstr>
      <vt:lpstr>Ugovor o podjeli iz 1379. god.</vt:lpstr>
      <vt:lpstr>Nova podjela</vt:lpstr>
      <vt:lpstr>Osmanlije dolaze</vt:lpstr>
      <vt:lpstr>Albrecht V.</vt:lpstr>
      <vt:lpstr>Povijesno sjećanje i povijesni zaborav</vt:lpstr>
      <vt:lpstr>Fridrik III.</vt:lpstr>
      <vt:lpstr>Kraj srednjovjekovlja</vt:lpstr>
      <vt:lpstr>Vojvodstvo Štajerska kao temelj austrijske politike cara Fridrika III.  </vt:lpstr>
      <vt:lpstr>Povijesni prijepori oko Fridrika III.</vt:lpstr>
      <vt:lpstr>Promjena povijesne perspektive</vt:lpstr>
      <vt:lpstr>karakteristike</vt:lpstr>
      <vt:lpstr>Kritičari</vt:lpstr>
      <vt:lpstr>Podjele</vt:lpstr>
      <vt:lpstr>Politike</vt:lpstr>
      <vt:lpstr>Povijesna vrela</vt:lpstr>
      <vt:lpstr>Wiener Neustadt</vt:lpstr>
      <vt:lpstr>obrati</vt:lpstr>
      <vt:lpstr>Štajerska</vt:lpstr>
      <vt:lpstr>Nadilaženje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40</cp:revision>
  <dcterms:created xsi:type="dcterms:W3CDTF">2019-03-27T03:38:55Z</dcterms:created>
  <dcterms:modified xsi:type="dcterms:W3CDTF">2020-03-26T07:48:00Z</dcterms:modified>
</cp:coreProperties>
</file>