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Lovelo" charset="1" panose="02000000000000000000"/>
      <p:regular r:id="rId20"/>
    </p:embeddedFont>
    <p:embeddedFont>
      <p:font typeface="Alata" charset="1" panose="00000500000000000000"/>
      <p:regular r:id="rId21"/>
    </p:embeddedFont>
    <p:embeddedFont>
      <p:font typeface="DM Sans" charset="1" panose="00000000000000000000"/>
      <p:regular r:id="rId22"/>
    </p:embeddedFont>
    <p:embeddedFont>
      <p:font typeface="DM Sans Italics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jpe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78735" y="-622633"/>
            <a:ext cx="3680434" cy="3722310"/>
          </a:xfrm>
          <a:custGeom>
            <a:avLst/>
            <a:gdLst/>
            <a:ahLst/>
            <a:cxnLst/>
            <a:rect r="r" b="b" t="t" l="l"/>
            <a:pathLst>
              <a:path h="3722310" w="3680434">
                <a:moveTo>
                  <a:pt x="0" y="0"/>
                </a:moveTo>
                <a:lnTo>
                  <a:pt x="3680434" y="0"/>
                </a:lnTo>
                <a:lnTo>
                  <a:pt x="3680434" y="3722310"/>
                </a:lnTo>
                <a:lnTo>
                  <a:pt x="0" y="372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461800" y="1884456"/>
            <a:ext cx="10509038" cy="1050903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  <a:ln w="247650" cap="sq">
              <a:solidFill>
                <a:srgbClr val="095A5D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642871" y="-3817639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825273" y="-622633"/>
            <a:ext cx="4080572" cy="2443518"/>
            <a:chOff x="0" y="0"/>
            <a:chExt cx="1074718" cy="6435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74719" cy="643560"/>
            </a:xfrm>
            <a:custGeom>
              <a:avLst/>
              <a:gdLst/>
              <a:ahLst/>
              <a:cxnLst/>
              <a:rect r="r" b="b" t="t" l="l"/>
              <a:pathLst>
                <a:path h="643560" w="1074719">
                  <a:moveTo>
                    <a:pt x="189726" y="0"/>
                  </a:moveTo>
                  <a:lnTo>
                    <a:pt x="884992" y="0"/>
                  </a:lnTo>
                  <a:cubicBezTo>
                    <a:pt x="989775" y="0"/>
                    <a:pt x="1074719" y="84943"/>
                    <a:pt x="1074719" y="189726"/>
                  </a:cubicBezTo>
                  <a:lnTo>
                    <a:pt x="1074719" y="453834"/>
                  </a:lnTo>
                  <a:cubicBezTo>
                    <a:pt x="1074719" y="558617"/>
                    <a:pt x="989775" y="643560"/>
                    <a:pt x="884992" y="643560"/>
                  </a:cubicBezTo>
                  <a:lnTo>
                    <a:pt x="189726" y="643560"/>
                  </a:lnTo>
                  <a:cubicBezTo>
                    <a:pt x="84943" y="643560"/>
                    <a:pt x="0" y="558617"/>
                    <a:pt x="0" y="453834"/>
                  </a:cubicBezTo>
                  <a:lnTo>
                    <a:pt x="0" y="189726"/>
                  </a:lnTo>
                  <a:cubicBezTo>
                    <a:pt x="0" y="84943"/>
                    <a:pt x="84943" y="0"/>
                    <a:pt x="189726" y="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074718" cy="6721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382901" y="4312094"/>
            <a:ext cx="4381729" cy="6259613"/>
          </a:xfrm>
          <a:custGeom>
            <a:avLst/>
            <a:gdLst/>
            <a:ahLst/>
            <a:cxnLst/>
            <a:rect r="r" b="b" t="t" l="l"/>
            <a:pathLst>
              <a:path h="6259613" w="4381729">
                <a:moveTo>
                  <a:pt x="0" y="0"/>
                </a:moveTo>
                <a:lnTo>
                  <a:pt x="4381729" y="0"/>
                </a:lnTo>
                <a:lnTo>
                  <a:pt x="4381729" y="6259613"/>
                </a:lnTo>
                <a:lnTo>
                  <a:pt x="0" y="6259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70197" y="347086"/>
            <a:ext cx="11320645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POČETAK SELJAČKOG POKRETA U HRVATSKOJ (1904.–1918.)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20620" y="5086350"/>
            <a:ext cx="8567380" cy="3347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Sveučilište u Zagrebu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Fakultet hrvatskih studija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Odsjek za povijest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Hrvatska politička povijest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Profesor: doc. dr. sc. Danijel Jurković</a:t>
            </a:r>
          </a:p>
          <a:p>
            <a:pPr algn="just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Izradile: Nika Mihanović i Ivona Habulin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74982" y="6980091"/>
            <a:ext cx="19914262" cy="4249751"/>
            <a:chOff x="0" y="0"/>
            <a:chExt cx="2557655" cy="545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57655" cy="545810"/>
            </a:xfrm>
            <a:custGeom>
              <a:avLst/>
              <a:gdLst/>
              <a:ahLst/>
              <a:cxnLst/>
              <a:rect r="r" b="b" t="t" l="l"/>
              <a:pathLst>
                <a:path h="545810" w="2557655">
                  <a:moveTo>
                    <a:pt x="19438" y="0"/>
                  </a:moveTo>
                  <a:lnTo>
                    <a:pt x="2538216" y="0"/>
                  </a:lnTo>
                  <a:cubicBezTo>
                    <a:pt x="2548952" y="0"/>
                    <a:pt x="2557655" y="8703"/>
                    <a:pt x="2557655" y="19438"/>
                  </a:cubicBezTo>
                  <a:lnTo>
                    <a:pt x="2557655" y="526372"/>
                  </a:lnTo>
                  <a:cubicBezTo>
                    <a:pt x="2557655" y="537107"/>
                    <a:pt x="2548952" y="545810"/>
                    <a:pt x="2538216" y="545810"/>
                  </a:cubicBezTo>
                  <a:lnTo>
                    <a:pt x="19438" y="545810"/>
                  </a:lnTo>
                  <a:cubicBezTo>
                    <a:pt x="8703" y="545810"/>
                    <a:pt x="0" y="537107"/>
                    <a:pt x="0" y="526372"/>
                  </a:cubicBezTo>
                  <a:lnTo>
                    <a:pt x="0" y="19438"/>
                  </a:lnTo>
                  <a:cubicBezTo>
                    <a:pt x="0" y="8703"/>
                    <a:pt x="8703" y="0"/>
                    <a:pt x="19438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05955" r="0" b="-105955"/>
              </a:stretch>
            </a:blipFill>
            <a:ln w="38100" cap="rnd">
              <a:solidFill>
                <a:srgbClr val="095A5D"/>
              </a:solidFill>
              <a:prstDash val="solid"/>
              <a:round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149461" y="6094923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true" rot="5400000">
            <a:off x="12111304" y="-459347"/>
            <a:ext cx="5397634" cy="7710905"/>
          </a:xfrm>
          <a:custGeom>
            <a:avLst/>
            <a:gdLst/>
            <a:ahLst/>
            <a:cxnLst/>
            <a:rect r="r" b="b" t="t" l="l"/>
            <a:pathLst>
              <a:path h="7710905" w="5397634">
                <a:moveTo>
                  <a:pt x="5397634" y="7710906"/>
                </a:moveTo>
                <a:lnTo>
                  <a:pt x="0" y="7710906"/>
                </a:lnTo>
                <a:lnTo>
                  <a:pt x="0" y="0"/>
                </a:lnTo>
                <a:lnTo>
                  <a:pt x="5397634" y="0"/>
                </a:lnTo>
                <a:lnTo>
                  <a:pt x="5397634" y="7710906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190792" y="-2751171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539779" y="1970633"/>
            <a:ext cx="16957217" cy="479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većina se okreće prema jugoslavenstvu, HPSS ne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velika cenzura i restrikcije u djelovanju - nadzor, uznemiravanje i odlazak u zatvor u prve dvije godine rata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1917. je prekretnica - ratna situacija dozvoljava da se smanji kontrola i poveća stranačka aktivnost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Radić skeptičan prema Svibanjskoj deklaraciji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zadnje dvije godine rata seljački pokret postaje masovan pokret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 raspadom monarhije, kreće se ubrzano prema stvaranju Države SHS s čime se Radić nije slagao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7475" y="936909"/>
            <a:ext cx="16481825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0"/>
              </a:lnSpc>
            </a:pPr>
            <a:r>
              <a:rPr lang="en-US" sz="6000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Hpss za vrijeme prvog svjetskog rata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4952667" y="-558809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0"/>
                </a:moveTo>
                <a:lnTo>
                  <a:pt x="0" y="0"/>
                </a:lnTo>
                <a:lnTo>
                  <a:pt x="0" y="4900998"/>
                </a:lnTo>
                <a:lnTo>
                  <a:pt x="3430699" y="4900998"/>
                </a:lnTo>
                <a:lnTo>
                  <a:pt x="3430699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53814" y="51435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3313170" y="-3246773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true" rot="-5400000">
            <a:off x="219042" y="3354894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4900998"/>
                </a:moveTo>
                <a:lnTo>
                  <a:pt x="0" y="4900998"/>
                </a:lnTo>
                <a:lnTo>
                  <a:pt x="0" y="0"/>
                </a:lnTo>
                <a:lnTo>
                  <a:pt x="3430699" y="0"/>
                </a:lnTo>
                <a:lnTo>
                  <a:pt x="3430699" y="4900998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3082718" y="-382785"/>
            <a:ext cx="12136302" cy="11262489"/>
          </a:xfrm>
          <a:custGeom>
            <a:avLst/>
            <a:gdLst/>
            <a:ahLst/>
            <a:cxnLst/>
            <a:rect r="r" b="b" t="t" l="l"/>
            <a:pathLst>
              <a:path h="11262489" w="12136302">
                <a:moveTo>
                  <a:pt x="0" y="0"/>
                </a:moveTo>
                <a:lnTo>
                  <a:pt x="12136303" y="0"/>
                </a:lnTo>
                <a:lnTo>
                  <a:pt x="12136303" y="11262489"/>
                </a:lnTo>
                <a:lnTo>
                  <a:pt x="0" y="11262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70482" y="4357034"/>
            <a:ext cx="10147035" cy="130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9"/>
              </a:lnSpc>
            </a:pPr>
            <a:r>
              <a:rPr lang="en-US" sz="9000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RASPRAVA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4927179" y="-582733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0"/>
                </a:moveTo>
                <a:lnTo>
                  <a:pt x="0" y="0"/>
                </a:lnTo>
                <a:lnTo>
                  <a:pt x="0" y="4900999"/>
                </a:lnTo>
                <a:lnTo>
                  <a:pt x="3430699" y="4900999"/>
                </a:lnTo>
                <a:lnTo>
                  <a:pt x="3430699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53814" y="51435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3313170" y="-3246773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true" rot="-5400000">
            <a:off x="219042" y="3354894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4900998"/>
                </a:moveTo>
                <a:lnTo>
                  <a:pt x="0" y="4900998"/>
                </a:lnTo>
                <a:lnTo>
                  <a:pt x="0" y="0"/>
                </a:lnTo>
                <a:lnTo>
                  <a:pt x="3430699" y="0"/>
                </a:lnTo>
                <a:lnTo>
                  <a:pt x="3430699" y="4900998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4044994" y="2334263"/>
            <a:ext cx="10147035" cy="95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1"/>
              </a:lnSpc>
            </a:pPr>
            <a:r>
              <a:rPr lang="en-US" sz="6382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IZVORI FOTOGRAFIJA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05570" y="4032893"/>
            <a:ext cx="15459635" cy="364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7191" indent="-318596" lvl="1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slika 1: https://radnickaprava.org/tekstovi/intervjui/polozaj-danasnjih-radnika-slican-je-onome-radnika-iz-19-stoljeca </a:t>
            </a:r>
          </a:p>
          <a:p>
            <a:pPr algn="l" marL="637191" indent="-318596" lvl="1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slika 2: https://www.antikvarijatzz.hr/knjige/stjepan-radic-i-srbi-1871-1918/231/</a:t>
            </a:r>
          </a:p>
          <a:p>
            <a:pPr algn="l" marL="637191" indent="-318596" lvl="1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slika 3: https://www.zuzi.hr/kategorija-proizvoda/knjizevnost/stjepan-radic-uznicke-uspomene</a:t>
            </a:r>
          </a:p>
          <a:p>
            <a:pPr algn="l" marL="637191" indent="-318596" lvl="1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slika 4: https://hrcak.srce.hr/file/492194</a:t>
            </a:r>
          </a:p>
          <a:p>
            <a:pPr algn="l" marL="637191" indent="-318596" lvl="1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slika 5: https://enciklopedija.hr/clanak/radic-stjepan-1871-1928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5A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8424235" y="-1652651"/>
            <a:ext cx="8985489" cy="12836413"/>
          </a:xfrm>
          <a:custGeom>
            <a:avLst/>
            <a:gdLst/>
            <a:ahLst/>
            <a:cxnLst/>
            <a:rect r="r" b="b" t="t" l="l"/>
            <a:pathLst>
              <a:path h="12836413" w="8985489">
                <a:moveTo>
                  <a:pt x="0" y="0"/>
                </a:moveTo>
                <a:lnTo>
                  <a:pt x="8985489" y="0"/>
                </a:lnTo>
                <a:lnTo>
                  <a:pt x="8985489" y="12836413"/>
                </a:lnTo>
                <a:lnTo>
                  <a:pt x="0" y="1283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52830" y="1356419"/>
            <a:ext cx="6964150" cy="130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9"/>
              </a:lnSpc>
            </a:pPr>
            <a:r>
              <a:rPr lang="en-US" sz="9000">
                <a:solidFill>
                  <a:srgbClr val="F8F4EB"/>
                </a:solidFill>
                <a:latin typeface="Lovelo"/>
                <a:ea typeface="Lovelo"/>
                <a:cs typeface="Lovelo"/>
                <a:sym typeface="Lovelo"/>
              </a:rPr>
              <a:t>lITERATURA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2786815"/>
            <a:ext cx="18288000" cy="5956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BIONDICH, Mark. </a:t>
            </a:r>
            <a:r>
              <a:rPr lang="en-US" sz="3000" i="true">
                <a:solidFill>
                  <a:srgbClr val="F8F4EB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Stjepan Radic, the Croat Peasant Party, and the Politics of Mass Mobilization, 1904-1928</a:t>
            </a: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. Toronto: University of Toronto Press, 2000. </a:t>
            </a:r>
          </a:p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KARAULA, Željko. “Naš vođa - Stvaranje kulta Vlatka Mačeka.” 110 Godina Hrvatske Seljačke Stranke, 2015.</a:t>
            </a:r>
          </a:p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PETRIĆ, Hrvoje. “O Braći Radić i Počecima Hrvatske Pučke Seljačke Stranke.” 110 Godina Hrvatske Seljačke Stranke, 2015.</a:t>
            </a:r>
          </a:p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SILKIN, Alexander. “Stjepan Radić and Nikola Pašić as Heralds of Liberal Democracy in Croatia and Serbia”. </a:t>
            </a:r>
            <a:r>
              <a:rPr lang="en-US" sz="3000" i="true">
                <a:solidFill>
                  <a:srgbClr val="F8F4EB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The Hungarian Historical Review </a:t>
            </a: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12 (2023), br. 1: 87-117. https://www.jstor.org/stable/27296855. </a:t>
            </a:r>
          </a:p>
          <a:p>
            <a:pPr algn="l" marL="647700" indent="-323850" lvl="1">
              <a:lnSpc>
                <a:spcPts val="432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ŠADEK, Vladimir. “Politička situacija i i izbori u opčini Molve od 1871. do 1914. godine”. </a:t>
            </a:r>
            <a:r>
              <a:rPr lang="en-US" sz="3000" i="true">
                <a:solidFill>
                  <a:srgbClr val="F8F4EB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Podravina </a:t>
            </a:r>
            <a:r>
              <a:rPr lang="en-US" sz="3000">
                <a:solidFill>
                  <a:srgbClr val="F8F4EB"/>
                </a:solidFill>
                <a:latin typeface="DM Sans"/>
                <a:ea typeface="DM Sans"/>
                <a:cs typeface="DM Sans"/>
                <a:sym typeface="DM Sans"/>
              </a:rPr>
              <a:t>5 (2006), br. 10: 112 - 129.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4001" y="-2535015"/>
            <a:ext cx="12132393" cy="12270435"/>
          </a:xfrm>
          <a:custGeom>
            <a:avLst/>
            <a:gdLst/>
            <a:ahLst/>
            <a:cxnLst/>
            <a:rect r="r" b="b" t="t" l="l"/>
            <a:pathLst>
              <a:path h="12270435" w="12132393">
                <a:moveTo>
                  <a:pt x="0" y="0"/>
                </a:moveTo>
                <a:lnTo>
                  <a:pt x="12132393" y="0"/>
                </a:lnTo>
                <a:lnTo>
                  <a:pt x="12132393" y="12270435"/>
                </a:lnTo>
                <a:lnTo>
                  <a:pt x="0" y="1227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-10800000">
            <a:off x="-1474750" y="-1969110"/>
            <a:ext cx="12647919" cy="14844656"/>
            <a:chOff x="0" y="0"/>
            <a:chExt cx="5268566" cy="6183630"/>
          </a:xfrm>
        </p:grpSpPr>
        <p:sp>
          <p:nvSpPr>
            <p:cNvPr name="Freeform 4" id="4"/>
            <p:cNvSpPr/>
            <p:nvPr/>
          </p:nvSpPr>
          <p:spPr>
            <a:xfrm flipH="true" flipV="true" rot="0">
              <a:off x="-10685" y="123"/>
              <a:ext cx="5293172" cy="6183206"/>
            </a:xfrm>
            <a:custGeom>
              <a:avLst/>
              <a:gdLst/>
              <a:ahLst/>
              <a:cxnLst/>
              <a:rect r="r" b="b" t="t" l="l"/>
              <a:pathLst>
                <a:path h="6183206" w="5293172">
                  <a:moveTo>
                    <a:pt x="2375616" y="5487368"/>
                  </a:moveTo>
                  <a:cubicBezTo>
                    <a:pt x="2764082" y="4826968"/>
                    <a:pt x="2717731" y="4264358"/>
                    <a:pt x="3155859" y="3964639"/>
                  </a:cubicBezTo>
                  <a:cubicBezTo>
                    <a:pt x="4038735" y="3358848"/>
                    <a:pt x="4943684" y="3936699"/>
                    <a:pt x="5221790" y="2897838"/>
                  </a:cubicBezTo>
                  <a:cubicBezTo>
                    <a:pt x="5540298" y="1833578"/>
                    <a:pt x="4777041" y="804878"/>
                    <a:pt x="3249664" y="160988"/>
                  </a:cubicBezTo>
                  <a:cubicBezTo>
                    <a:pt x="1468461" y="-592122"/>
                    <a:pt x="-405179" y="1457658"/>
                    <a:pt x="76826" y="2982928"/>
                  </a:cubicBezTo>
                  <a:cubicBezTo>
                    <a:pt x="429977" y="4246578"/>
                    <a:pt x="-210869" y="4800298"/>
                    <a:pt x="186082" y="5487368"/>
                  </a:cubicBezTo>
                  <a:cubicBezTo>
                    <a:pt x="788646" y="6611318"/>
                    <a:pt x="1959561" y="6196028"/>
                    <a:pt x="2375616" y="5487368"/>
                  </a:cubicBezTo>
                  <a:close/>
                </a:path>
              </a:pathLst>
            </a:custGeom>
            <a:blipFill>
              <a:blip r:embed="rId3"/>
              <a:stretch>
                <a:fillRect l="-1430" t="-1" r="-1369" b="-1"/>
              </a:stretch>
            </a:blipFill>
            <a:ln w="85725" cap="sq">
              <a:solidFill>
                <a:srgbClr val="095A5D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-5400000">
            <a:off x="13107522" y="-1393436"/>
            <a:ext cx="4491719" cy="6416742"/>
          </a:xfrm>
          <a:custGeom>
            <a:avLst/>
            <a:gdLst/>
            <a:ahLst/>
            <a:cxnLst/>
            <a:rect r="r" b="b" t="t" l="l"/>
            <a:pathLst>
              <a:path h="6416742" w="4491719">
                <a:moveTo>
                  <a:pt x="4491719" y="0"/>
                </a:moveTo>
                <a:lnTo>
                  <a:pt x="0" y="0"/>
                </a:lnTo>
                <a:lnTo>
                  <a:pt x="0" y="6416742"/>
                </a:lnTo>
                <a:lnTo>
                  <a:pt x="4491719" y="6416742"/>
                </a:lnTo>
                <a:lnTo>
                  <a:pt x="4491719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true" rot="-5400000">
            <a:off x="2883116" y="8093937"/>
            <a:ext cx="2558797" cy="3655425"/>
          </a:xfrm>
          <a:custGeom>
            <a:avLst/>
            <a:gdLst/>
            <a:ahLst/>
            <a:cxnLst/>
            <a:rect r="r" b="b" t="t" l="l"/>
            <a:pathLst>
              <a:path h="3655425" w="2558797">
                <a:moveTo>
                  <a:pt x="0" y="3655425"/>
                </a:moveTo>
                <a:lnTo>
                  <a:pt x="2558797" y="3655425"/>
                </a:lnTo>
                <a:lnTo>
                  <a:pt x="2558797" y="0"/>
                </a:lnTo>
                <a:lnTo>
                  <a:pt x="0" y="0"/>
                </a:lnTo>
                <a:lnTo>
                  <a:pt x="0" y="3655425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6856853" y="7333516"/>
            <a:ext cx="10402447" cy="130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69"/>
              </a:lnSpc>
            </a:pPr>
            <a:r>
              <a:rPr lang="en-US" sz="9000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HVALA NA PAŽNJI!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82928" y="336395"/>
            <a:ext cx="961072" cy="3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038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Slika 5.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5A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79065" y="3465636"/>
            <a:ext cx="3281088" cy="4687268"/>
          </a:xfrm>
          <a:custGeom>
            <a:avLst/>
            <a:gdLst/>
            <a:ahLst/>
            <a:cxnLst/>
            <a:rect r="r" b="b" t="t" l="l"/>
            <a:pathLst>
              <a:path h="4687268" w="3281088">
                <a:moveTo>
                  <a:pt x="0" y="0"/>
                </a:moveTo>
                <a:lnTo>
                  <a:pt x="3281088" y="0"/>
                </a:lnTo>
                <a:lnTo>
                  <a:pt x="3281088" y="4687268"/>
                </a:lnTo>
                <a:lnTo>
                  <a:pt x="0" y="468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785977" y="3465636"/>
            <a:ext cx="3281088" cy="4687268"/>
          </a:xfrm>
          <a:custGeom>
            <a:avLst/>
            <a:gdLst/>
            <a:ahLst/>
            <a:cxnLst/>
            <a:rect r="r" b="b" t="t" l="l"/>
            <a:pathLst>
              <a:path h="4687268" w="3281088">
                <a:moveTo>
                  <a:pt x="3281088" y="0"/>
                </a:moveTo>
                <a:lnTo>
                  <a:pt x="0" y="0"/>
                </a:lnTo>
                <a:lnTo>
                  <a:pt x="0" y="4687268"/>
                </a:lnTo>
                <a:lnTo>
                  <a:pt x="3281088" y="4687268"/>
                </a:lnTo>
                <a:lnTo>
                  <a:pt x="3281088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52064" y="1057275"/>
            <a:ext cx="10783873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0"/>
              </a:lnSpc>
            </a:pPr>
            <a:r>
              <a:rPr lang="en-US" sz="6000">
                <a:solidFill>
                  <a:srgbClr val="F8F4EB"/>
                </a:solidFill>
                <a:latin typeface="Lovelo"/>
                <a:ea typeface="Lovelo"/>
                <a:cs typeface="Lovelo"/>
                <a:sym typeface="Lovelo"/>
              </a:rPr>
              <a:t>SADRŽAJ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5654" y="2470785"/>
            <a:ext cx="15656692" cy="6787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Kratki kronološki pregled Djelovanja stranke u doba Austro-Ugarske (1904.-1918.)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Seljački pokret u Podravini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Ciljevi HPSS-a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Pristup prema seljacima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Problemi prilikom promicanja stranke među pukom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Seljački pokret i obrazovanje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HPSS za vrijeme Prvog svjetskog rata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Rasprava</a:t>
            </a:r>
          </a:p>
          <a:p>
            <a:pPr algn="ctr">
              <a:lnSpc>
                <a:spcPts val="6030"/>
              </a:lnSpc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 Izvori fotografija i literatura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81712" y="-172162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82622" y="-2302368"/>
            <a:ext cx="13708860" cy="13982231"/>
            <a:chOff x="0" y="0"/>
            <a:chExt cx="6050280" cy="61709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8" y="398"/>
              <a:ext cx="6051399" cy="6171251"/>
            </a:xfrm>
            <a:custGeom>
              <a:avLst/>
              <a:gdLst/>
              <a:ahLst/>
              <a:cxnLst/>
              <a:rect r="r" b="b" t="t" l="l"/>
              <a:pathLst>
                <a:path h="6171251" w="6051399">
                  <a:moveTo>
                    <a:pt x="2231262" y="6101952"/>
                  </a:moveTo>
                  <a:cubicBezTo>
                    <a:pt x="3261232" y="5816202"/>
                    <a:pt x="2603372" y="4900532"/>
                    <a:pt x="3948302" y="3612752"/>
                  </a:cubicBezTo>
                  <a:cubicBezTo>
                    <a:pt x="5211952" y="2403712"/>
                    <a:pt x="6410832" y="2622152"/>
                    <a:pt x="5951092" y="780652"/>
                  </a:cubicBezTo>
                  <a:cubicBezTo>
                    <a:pt x="5577712" y="-706518"/>
                    <a:pt x="1343532" y="65642"/>
                    <a:pt x="358012" y="1963022"/>
                  </a:cubicBezTo>
                  <a:cubicBezTo>
                    <a:pt x="-490348" y="3597512"/>
                    <a:pt x="182752" y="6670912"/>
                    <a:pt x="2231262" y="6101952"/>
                  </a:cubicBezTo>
                  <a:close/>
                </a:path>
              </a:pathLst>
            </a:custGeom>
            <a:blipFill>
              <a:blip r:embed="rId3"/>
              <a:stretch>
                <a:fillRect l="-26437" t="0" r="-26437" b="0"/>
              </a:stretch>
            </a:blipFill>
            <a:ln w="247650" cap="sq">
              <a:solidFill>
                <a:srgbClr val="095A5D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041168" y="6507980"/>
            <a:ext cx="3281088" cy="4687268"/>
          </a:xfrm>
          <a:custGeom>
            <a:avLst/>
            <a:gdLst/>
            <a:ahLst/>
            <a:cxnLst/>
            <a:rect r="r" b="b" t="t" l="l"/>
            <a:pathLst>
              <a:path h="4687268" w="3281088">
                <a:moveTo>
                  <a:pt x="0" y="0"/>
                </a:moveTo>
                <a:lnTo>
                  <a:pt x="3281088" y="0"/>
                </a:lnTo>
                <a:lnTo>
                  <a:pt x="3281088" y="4687269"/>
                </a:lnTo>
                <a:lnTo>
                  <a:pt x="0" y="468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190792" y="650798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556727" y="3989757"/>
            <a:ext cx="9268129" cy="4017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999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''Stranka se neće boriti bunama i batinom, već zakonom, umom i poštenjem, pa će ustati na obranu prava seljaka. Uspjeha će najviše biti kad HPSS u Sabor pošalje više svojih ljudi, kad će tamo svoju ulogu imati i seljak.''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17338" y="8289978"/>
            <a:ext cx="4346907" cy="308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1"/>
              </a:lnSpc>
            </a:pPr>
            <a:r>
              <a:rPr lang="en-US" sz="2151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Peroslav Ljubić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5355" y="-2309395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3752126" y="5954703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-129003" y="5954703"/>
            <a:ext cx="18546005" cy="7418066"/>
            <a:chOff x="0" y="0"/>
            <a:chExt cx="2873262" cy="114925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73262" cy="1149253"/>
            </a:xfrm>
            <a:custGeom>
              <a:avLst/>
              <a:gdLst/>
              <a:ahLst/>
              <a:cxnLst/>
              <a:rect r="r" b="b" t="t" l="l"/>
              <a:pathLst>
                <a:path h="1149253" w="2873262">
                  <a:moveTo>
                    <a:pt x="12106" y="0"/>
                  </a:moveTo>
                  <a:lnTo>
                    <a:pt x="2861156" y="0"/>
                  </a:lnTo>
                  <a:cubicBezTo>
                    <a:pt x="2867842" y="0"/>
                    <a:pt x="2873262" y="5420"/>
                    <a:pt x="2873262" y="12106"/>
                  </a:cubicBezTo>
                  <a:lnTo>
                    <a:pt x="2873262" y="1137147"/>
                  </a:lnTo>
                  <a:cubicBezTo>
                    <a:pt x="2873262" y="1143833"/>
                    <a:pt x="2867842" y="1149253"/>
                    <a:pt x="2861156" y="1149253"/>
                  </a:cubicBezTo>
                  <a:lnTo>
                    <a:pt x="12106" y="1149253"/>
                  </a:lnTo>
                  <a:cubicBezTo>
                    <a:pt x="5420" y="1149253"/>
                    <a:pt x="0" y="1143833"/>
                    <a:pt x="0" y="1137147"/>
                  </a:cubicBezTo>
                  <a:lnTo>
                    <a:pt x="0" y="12106"/>
                  </a:lnTo>
                  <a:cubicBezTo>
                    <a:pt x="0" y="5420"/>
                    <a:pt x="5420" y="0"/>
                    <a:pt x="12106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3363" r="0" b="-33363"/>
              </a:stretch>
            </a:blipFill>
            <a:ln w="38100" cap="rnd">
              <a:solidFill>
                <a:srgbClr val="095A5D"/>
              </a:solidFill>
              <a:prstDash val="solid"/>
              <a:round/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818040"/>
            <a:ext cx="16416120" cy="144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5000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kratki kronološki pregled Djelovanja stranke u doba Austro-Ugarske (1904.-1918.)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2750" y="2537292"/>
            <a:ext cx="16402500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Osnutak 1904.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Program prihvačen 22. prosinca 1904.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Prvo sudjelovanje na izborima 1906.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1908. osvajaju dva zastupnička mandata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1911. osvajaju devet zastupničkih mandata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 Ratno vrijeme - masovan pokret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true" rot="5400000">
            <a:off x="15087561" y="592130"/>
            <a:ext cx="3281088" cy="4687268"/>
          </a:xfrm>
          <a:custGeom>
            <a:avLst/>
            <a:gdLst/>
            <a:ahLst/>
            <a:cxnLst/>
            <a:rect r="r" b="b" t="t" l="l"/>
            <a:pathLst>
              <a:path h="4687268" w="3281088">
                <a:moveTo>
                  <a:pt x="0" y="4687268"/>
                </a:moveTo>
                <a:lnTo>
                  <a:pt x="3281088" y="4687268"/>
                </a:lnTo>
                <a:lnTo>
                  <a:pt x="3281088" y="0"/>
                </a:lnTo>
                <a:lnTo>
                  <a:pt x="0" y="0"/>
                </a:lnTo>
                <a:lnTo>
                  <a:pt x="0" y="4687268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5A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5562676" y="2267388"/>
            <a:ext cx="6754574" cy="9649392"/>
          </a:xfrm>
          <a:custGeom>
            <a:avLst/>
            <a:gdLst/>
            <a:ahLst/>
            <a:cxnLst/>
            <a:rect r="r" b="b" t="t" l="l"/>
            <a:pathLst>
              <a:path h="9649392" w="6754574">
                <a:moveTo>
                  <a:pt x="6754574" y="0"/>
                </a:moveTo>
                <a:lnTo>
                  <a:pt x="0" y="0"/>
                </a:lnTo>
                <a:lnTo>
                  <a:pt x="0" y="9649392"/>
                </a:lnTo>
                <a:lnTo>
                  <a:pt x="6754574" y="9649392"/>
                </a:lnTo>
                <a:lnTo>
                  <a:pt x="6754574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32759" y="2213367"/>
            <a:ext cx="10722488" cy="10935860"/>
            <a:chOff x="0" y="0"/>
            <a:chExt cx="6062980" cy="61836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55" y="123"/>
              <a:ext cx="6062976" cy="6183206"/>
            </a:xfrm>
            <a:custGeom>
              <a:avLst/>
              <a:gdLst/>
              <a:ahLst/>
              <a:cxnLst/>
              <a:rect r="r" b="b" t="t" l="l"/>
              <a:pathLst>
                <a:path h="6183206" w="6062976">
                  <a:moveTo>
                    <a:pt x="3345025" y="695837"/>
                  </a:moveTo>
                  <a:cubicBezTo>
                    <a:pt x="2897985" y="1356237"/>
                    <a:pt x="2951325" y="1918847"/>
                    <a:pt x="2447135" y="2218567"/>
                  </a:cubicBezTo>
                  <a:cubicBezTo>
                    <a:pt x="1431135" y="2824357"/>
                    <a:pt x="389735" y="2246507"/>
                    <a:pt x="69695" y="3285367"/>
                  </a:cubicBezTo>
                  <a:cubicBezTo>
                    <a:pt x="-257965" y="4349627"/>
                    <a:pt x="581505" y="5378327"/>
                    <a:pt x="2339185" y="6022217"/>
                  </a:cubicBezTo>
                  <a:cubicBezTo>
                    <a:pt x="4388965" y="6775327"/>
                    <a:pt x="6481925" y="4725547"/>
                    <a:pt x="5990435" y="3200277"/>
                  </a:cubicBezTo>
                  <a:cubicBezTo>
                    <a:pt x="5584035" y="1936627"/>
                    <a:pt x="6287615" y="1382907"/>
                    <a:pt x="5864705" y="695837"/>
                  </a:cubicBezTo>
                  <a:cubicBezTo>
                    <a:pt x="5171285" y="-428113"/>
                    <a:pt x="3823815" y="-12823"/>
                    <a:pt x="3345025" y="695837"/>
                  </a:cubicBezTo>
                  <a:lnTo>
                    <a:pt x="3345025" y="695837"/>
                  </a:lnTo>
                  <a:close/>
                </a:path>
              </a:pathLst>
            </a:custGeom>
            <a:blipFill>
              <a:blip r:embed="rId4"/>
              <a:stretch>
                <a:fillRect l="-40853" t="0" r="-40853" b="0"/>
              </a:stretch>
            </a:blipFill>
            <a:ln w="38100" cap="rnd">
              <a:solidFill>
                <a:srgbClr val="F8F4EB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6139" y="1719075"/>
            <a:ext cx="5962222" cy="596222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1250" t="0" r="-31250" b="0"/>
              </a:stretch>
            </a:blipFill>
            <a:ln w="247650" cap="sq">
              <a:solidFill>
                <a:srgbClr val="095A5D"/>
              </a:solidFill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1047750"/>
            <a:ext cx="6914728" cy="1866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11"/>
              </a:lnSpc>
            </a:pPr>
            <a:r>
              <a:rPr lang="en-US" sz="6382">
                <a:solidFill>
                  <a:srgbClr val="F8F4EB"/>
                </a:solidFill>
                <a:latin typeface="Lovelo"/>
                <a:ea typeface="Lovelo"/>
                <a:cs typeface="Lovelo"/>
                <a:sym typeface="Lovelo"/>
              </a:rPr>
              <a:t>Seljački pokret u podravini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367809"/>
            <a:ext cx="8422354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već se od 1895. može pratiti djelovanje braće Radić na ovom području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Narodni pokret 1903. u Podravini - nemiri 1904.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osnivanje stranke u Podravini - politička jezgra seljačke stranke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27. veljače 1908. - Radić VS. frankovci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836714" y="6898682"/>
            <a:ext cx="961072" cy="3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038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Slika 1.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5A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0591409" y="-417344"/>
            <a:ext cx="6754574" cy="9649392"/>
          </a:xfrm>
          <a:custGeom>
            <a:avLst/>
            <a:gdLst/>
            <a:ahLst/>
            <a:cxnLst/>
            <a:rect r="r" b="b" t="t" l="l"/>
            <a:pathLst>
              <a:path h="9649392" w="6754574">
                <a:moveTo>
                  <a:pt x="6754574" y="0"/>
                </a:moveTo>
                <a:lnTo>
                  <a:pt x="0" y="0"/>
                </a:lnTo>
                <a:lnTo>
                  <a:pt x="0" y="9649392"/>
                </a:lnTo>
                <a:lnTo>
                  <a:pt x="6754574" y="9649392"/>
                </a:lnTo>
                <a:lnTo>
                  <a:pt x="6754574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5400000">
            <a:off x="-1871628" y="4553796"/>
            <a:ext cx="6754574" cy="9649392"/>
          </a:xfrm>
          <a:custGeom>
            <a:avLst/>
            <a:gdLst/>
            <a:ahLst/>
            <a:cxnLst/>
            <a:rect r="r" b="b" t="t" l="l"/>
            <a:pathLst>
              <a:path h="9649392" w="6754574">
                <a:moveTo>
                  <a:pt x="6754574" y="0"/>
                </a:moveTo>
                <a:lnTo>
                  <a:pt x="0" y="0"/>
                </a:lnTo>
                <a:lnTo>
                  <a:pt x="0" y="9649392"/>
                </a:lnTo>
                <a:lnTo>
                  <a:pt x="6754574" y="9649392"/>
                </a:lnTo>
                <a:lnTo>
                  <a:pt x="6754574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282814">
            <a:off x="9661546" y="1048769"/>
            <a:ext cx="5468103" cy="546810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606" t="-61532" r="-16451" b="-38550"/>
              </a:stretch>
            </a:blipFill>
            <a:ln w="38100" cap="sq">
              <a:solidFill>
                <a:srgbClr val="F8F4EB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461596">
            <a:off x="13609615" y="5664549"/>
            <a:ext cx="4240180" cy="42401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8321" t="-102408" r="-66982" b="-159273"/>
              </a:stretch>
            </a:blipFill>
            <a:ln w="38100" cap="sq">
              <a:solidFill>
                <a:srgbClr val="F8F4EB"/>
              </a:solidFill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2773535"/>
            <a:ext cx="10382888" cy="5301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gospoda vs. puk / narod ili ipak ne?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cilj seljačkog pokreta - politička harmonija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seljačka banka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administrativne komune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žele da bana bira Sabor, a ne mađarski premijer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umjesto tri ministarstva žele osam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industrijalizacija?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protiv kapitalizma - kapitalizam = Židovi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protiv socijalizma 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sinteza kršćanstva i intelekta</a:t>
            </a:r>
          </a:p>
          <a:p>
            <a:pPr algn="l" marL="591193" indent="-295597" lvl="1">
              <a:lnSpc>
                <a:spcPts val="3833"/>
              </a:lnSpc>
              <a:buFont typeface="Arial"/>
              <a:buChar char="•"/>
            </a:pPr>
            <a:r>
              <a:rPr lang="en-US" sz="2738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rješavanje političkih pitanja mirnim putem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122167"/>
            <a:ext cx="11030013" cy="95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11"/>
              </a:lnSpc>
            </a:pPr>
            <a:r>
              <a:rPr lang="en-US" sz="6382">
                <a:solidFill>
                  <a:srgbClr val="F8F4EB"/>
                </a:solidFill>
                <a:latin typeface="Lovelo"/>
                <a:ea typeface="Lovelo"/>
                <a:cs typeface="Lovelo"/>
                <a:sym typeface="Lovelo"/>
              </a:rPr>
              <a:t>ciljevi  hpss-a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58713" y="5963104"/>
            <a:ext cx="961072" cy="3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038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Slika 2.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64537" y="9185300"/>
            <a:ext cx="961072" cy="3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038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Slika 3.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4927179" y="-582733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0"/>
                </a:moveTo>
                <a:lnTo>
                  <a:pt x="0" y="0"/>
                </a:lnTo>
                <a:lnTo>
                  <a:pt x="0" y="4900999"/>
                </a:lnTo>
                <a:lnTo>
                  <a:pt x="3430699" y="4900999"/>
                </a:lnTo>
                <a:lnTo>
                  <a:pt x="3430699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53814" y="51435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3313170" y="-3246773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true" rot="-5400000">
            <a:off x="219042" y="3354894"/>
            <a:ext cx="3430699" cy="4900998"/>
          </a:xfrm>
          <a:custGeom>
            <a:avLst/>
            <a:gdLst/>
            <a:ahLst/>
            <a:cxnLst/>
            <a:rect r="r" b="b" t="t" l="l"/>
            <a:pathLst>
              <a:path h="4900998" w="3430699">
                <a:moveTo>
                  <a:pt x="3430699" y="4900998"/>
                </a:moveTo>
                <a:lnTo>
                  <a:pt x="0" y="4900998"/>
                </a:lnTo>
                <a:lnTo>
                  <a:pt x="0" y="0"/>
                </a:lnTo>
                <a:lnTo>
                  <a:pt x="3430699" y="0"/>
                </a:lnTo>
                <a:lnTo>
                  <a:pt x="3430699" y="4900998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3035007" y="4676981"/>
            <a:ext cx="12217987" cy="95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1"/>
              </a:lnSpc>
            </a:pPr>
            <a:r>
              <a:rPr lang="en-US" sz="6382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pristup prema seljacima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917862"/>
            <a:ext cx="6436304" cy="3172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prisustvovanje seljaka na skupovima bi ih upoznalo s ostalima i vidjeli bi da imaju slične potrebe</a:t>
            </a:r>
          </a:p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uvidjeli bi svoju kolektivnu snagu</a:t>
            </a:r>
          </a:p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neće se više bojati gospode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22996" y="6086119"/>
            <a:ext cx="6436304" cy="3172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sastajanje po kućama u selu</a:t>
            </a:r>
          </a:p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problematika teritorija </a:t>
            </a:r>
          </a:p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manjak komunikacije - loša povezanost, manjak financija</a:t>
            </a:r>
          </a:p>
          <a:p>
            <a:pPr algn="l" marL="647821" indent="-32391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manjak financija i obrazovnog kadra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5A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0591409" y="-417344"/>
            <a:ext cx="6754574" cy="9649392"/>
          </a:xfrm>
          <a:custGeom>
            <a:avLst/>
            <a:gdLst/>
            <a:ahLst/>
            <a:cxnLst/>
            <a:rect r="r" b="b" t="t" l="l"/>
            <a:pathLst>
              <a:path h="9649392" w="6754574">
                <a:moveTo>
                  <a:pt x="6754574" y="0"/>
                </a:moveTo>
                <a:lnTo>
                  <a:pt x="0" y="0"/>
                </a:lnTo>
                <a:lnTo>
                  <a:pt x="0" y="9649392"/>
                </a:lnTo>
                <a:lnTo>
                  <a:pt x="6754574" y="9649392"/>
                </a:lnTo>
                <a:lnTo>
                  <a:pt x="6754574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5400000">
            <a:off x="-1871628" y="4553796"/>
            <a:ext cx="6754574" cy="9649392"/>
          </a:xfrm>
          <a:custGeom>
            <a:avLst/>
            <a:gdLst/>
            <a:ahLst/>
            <a:cxnLst/>
            <a:rect r="r" b="b" t="t" l="l"/>
            <a:pathLst>
              <a:path h="9649392" w="6754574">
                <a:moveTo>
                  <a:pt x="6754574" y="0"/>
                </a:moveTo>
                <a:lnTo>
                  <a:pt x="0" y="0"/>
                </a:lnTo>
                <a:lnTo>
                  <a:pt x="0" y="9649392"/>
                </a:lnTo>
                <a:lnTo>
                  <a:pt x="6754574" y="9649392"/>
                </a:lnTo>
                <a:lnTo>
                  <a:pt x="6754574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34041" y="3374006"/>
            <a:ext cx="9759351" cy="7488184"/>
          </a:xfrm>
          <a:custGeom>
            <a:avLst/>
            <a:gdLst/>
            <a:ahLst/>
            <a:cxnLst/>
            <a:rect r="r" b="b" t="t" l="l"/>
            <a:pathLst>
              <a:path h="7488184" w="9759351">
                <a:moveTo>
                  <a:pt x="0" y="0"/>
                </a:moveTo>
                <a:lnTo>
                  <a:pt x="9759351" y="0"/>
                </a:lnTo>
                <a:lnTo>
                  <a:pt x="9759351" y="7488184"/>
                </a:lnTo>
                <a:lnTo>
                  <a:pt x="0" y="74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3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78612" y="326141"/>
            <a:ext cx="12710858" cy="2780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1"/>
              </a:lnSpc>
            </a:pPr>
            <a:r>
              <a:rPr lang="en-US" sz="6382">
                <a:solidFill>
                  <a:srgbClr val="F8F4EB"/>
                </a:solidFill>
                <a:latin typeface="Lovelo"/>
                <a:ea typeface="Lovelo"/>
                <a:cs typeface="Lovelo"/>
                <a:sym typeface="Lovelo"/>
              </a:rPr>
              <a:t>PROBLEMI PRILIKOM PROMICANJA STRANKE MEĐU PUKOM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86246" y="3498465"/>
            <a:ext cx="8116073" cy="6502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mnogi incidenti zabrane sastajanja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vlada i Crkva zajedno zabranjuju rad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22. 4. 1905. konfiscirano 6600 kopija programa 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u Zagrebu - ismijavanje i ravnodušnost 1909.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između 1905. i 1914. jugoslavensko pitanje je bila centralna politička tema 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pitanje narodnog jedinstva</a:t>
            </a:r>
          </a:p>
          <a:p>
            <a:pPr algn="l">
              <a:lnSpc>
                <a:spcPts val="3060"/>
              </a:lnSpc>
            </a:pPr>
          </a:p>
          <a:p>
            <a:pPr algn="l" marL="667482" indent="-333741" lvl="1">
              <a:lnSpc>
                <a:spcPts val="3060"/>
              </a:lnSpc>
              <a:buFont typeface="Arial"/>
              <a:buChar char="•"/>
            </a:pPr>
            <a:r>
              <a:rPr lang="en-US" sz="3091">
                <a:solidFill>
                  <a:srgbClr val="F8F4EB"/>
                </a:solidFill>
                <a:latin typeface="Alata"/>
                <a:ea typeface="Alata"/>
                <a:cs typeface="Alata"/>
                <a:sym typeface="Alata"/>
              </a:rPr>
              <a:t>Srbi su mu bili sumnjivi, posebice nakon Balkanskih ratova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99119" y="9652486"/>
            <a:ext cx="961072" cy="34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038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Slika 4.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95000" y="-4868391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3496342" y="868027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7" y="0"/>
                </a:lnTo>
                <a:lnTo>
                  <a:pt x="813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5400000">
            <a:off x="285818" y="1168763"/>
            <a:ext cx="3069424" cy="4384891"/>
          </a:xfrm>
          <a:custGeom>
            <a:avLst/>
            <a:gdLst/>
            <a:ahLst/>
            <a:cxnLst/>
            <a:rect r="r" b="b" t="t" l="l"/>
            <a:pathLst>
              <a:path h="4384891" w="3069424">
                <a:moveTo>
                  <a:pt x="3069423" y="0"/>
                </a:moveTo>
                <a:lnTo>
                  <a:pt x="0" y="0"/>
                </a:lnTo>
                <a:lnTo>
                  <a:pt x="0" y="4384891"/>
                </a:lnTo>
                <a:lnTo>
                  <a:pt x="3069423" y="4384891"/>
                </a:lnTo>
                <a:lnTo>
                  <a:pt x="3069423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-371916" y="6462253"/>
            <a:ext cx="19035222" cy="4001234"/>
            <a:chOff x="0" y="0"/>
            <a:chExt cx="2804647" cy="5895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04647" cy="589541"/>
            </a:xfrm>
            <a:custGeom>
              <a:avLst/>
              <a:gdLst/>
              <a:ahLst/>
              <a:cxnLst/>
              <a:rect r="r" b="b" t="t" l="l"/>
              <a:pathLst>
                <a:path h="589541" w="2804647">
                  <a:moveTo>
                    <a:pt x="9354" y="0"/>
                  </a:moveTo>
                  <a:lnTo>
                    <a:pt x="2795292" y="0"/>
                  </a:lnTo>
                  <a:cubicBezTo>
                    <a:pt x="2797773" y="0"/>
                    <a:pt x="2800153" y="986"/>
                    <a:pt x="2801907" y="2740"/>
                  </a:cubicBezTo>
                  <a:cubicBezTo>
                    <a:pt x="2803661" y="4494"/>
                    <a:pt x="2804647" y="6874"/>
                    <a:pt x="2804647" y="9354"/>
                  </a:cubicBezTo>
                  <a:lnTo>
                    <a:pt x="2804647" y="580187"/>
                  </a:lnTo>
                  <a:cubicBezTo>
                    <a:pt x="2804647" y="582668"/>
                    <a:pt x="2803661" y="585047"/>
                    <a:pt x="2801907" y="586801"/>
                  </a:cubicBezTo>
                  <a:cubicBezTo>
                    <a:pt x="2800153" y="588556"/>
                    <a:pt x="2797773" y="589541"/>
                    <a:pt x="2795292" y="589541"/>
                  </a:cubicBezTo>
                  <a:lnTo>
                    <a:pt x="9354" y="589541"/>
                  </a:lnTo>
                  <a:cubicBezTo>
                    <a:pt x="6874" y="589541"/>
                    <a:pt x="4494" y="588556"/>
                    <a:pt x="2740" y="586801"/>
                  </a:cubicBezTo>
                  <a:cubicBezTo>
                    <a:pt x="986" y="585047"/>
                    <a:pt x="0" y="582668"/>
                    <a:pt x="0" y="580187"/>
                  </a:cubicBezTo>
                  <a:lnTo>
                    <a:pt x="0" y="9354"/>
                  </a:lnTo>
                  <a:cubicBezTo>
                    <a:pt x="0" y="6874"/>
                    <a:pt x="986" y="4494"/>
                    <a:pt x="2740" y="2740"/>
                  </a:cubicBezTo>
                  <a:cubicBezTo>
                    <a:pt x="4494" y="986"/>
                    <a:pt x="6874" y="0"/>
                    <a:pt x="9354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56571" r="0" b="-10003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240059" y="1047750"/>
            <a:ext cx="14019241" cy="95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1"/>
              </a:lnSpc>
            </a:pPr>
            <a:r>
              <a:rPr lang="en-US" sz="6382">
                <a:solidFill>
                  <a:srgbClr val="044B4D"/>
                </a:solidFill>
                <a:latin typeface="Lovelo"/>
                <a:ea typeface="Lovelo"/>
                <a:cs typeface="Lovelo"/>
                <a:sym typeface="Lovelo"/>
              </a:rPr>
              <a:t>SELJAČKI POKRET I OBRAZOVANJE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29670" y="2100627"/>
            <a:ext cx="12490729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Poštovanje se ne može legalizirati - tako da će se seljaci obrazovati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1913. -  2000 škola (želja)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praktično školstvo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gimnazija = novi jezici (slavenski)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fakulteti za one koji žele biti znanstvenici i učitelji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gimazije i fakulteti stvaraju beskorisnu masu budućih birokrata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44B4D"/>
                </a:solidFill>
                <a:latin typeface="Alata"/>
                <a:ea typeface="Alata"/>
                <a:cs typeface="Alata"/>
                <a:sym typeface="Alata"/>
              </a:rPr>
              <a:t>obrazovanje seljaka = podizanje njihovog socijalnog statusa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DAHGtc4hedY</dc:identifier>
  <dcterms:modified xsi:type="dcterms:W3CDTF">2011-08-01T06:04:30Z</dcterms:modified>
  <cp:revision>1</cp:revision>
  <dc:title>Početak seljačkog pokreta u Hrvatskoj (1904.–1918.) –</dc:title>
</cp:coreProperties>
</file>