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82" autoAdjust="0"/>
    <p:restoredTop sz="86364" autoAdjust="0"/>
  </p:normalViewPr>
  <p:slideViewPr>
    <p:cSldViewPr snapToGrid="0">
      <p:cViewPr varScale="1">
        <p:scale>
          <a:sx n="53" d="100"/>
          <a:sy n="53" d="100"/>
        </p:scale>
        <p:origin x="102" y="186"/>
      </p:cViewPr>
      <p:guideLst/>
    </p:cSldViewPr>
  </p:slideViewPr>
  <p:outlineViewPr>
    <p:cViewPr>
      <p:scale>
        <a:sx n="33" d="100"/>
        <a:sy n="33" d="100"/>
      </p:scale>
      <p:origin x="0" y="-31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7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6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8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4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1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8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3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77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01A013-48C4-4CC8-9910-80C3863212AC}" type="datetimeFigureOut">
              <a:rPr lang="hr-HR" smtClean="0"/>
              <a:t>30.5.2017.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6A4AA1-1405-4B8B-B710-7DF2A94C6E65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5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38" y="1048409"/>
            <a:ext cx="4065562" cy="54224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8441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hr-HR" sz="11500" b="1" i="1" cap="small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Plinii</a:t>
            </a:r>
            <a:endParaRPr lang="hr-HR" sz="13800" b="1" i="1" cap="sm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311" y="5299551"/>
            <a:ext cx="7186127" cy="1194607"/>
          </a:xfrm>
        </p:spPr>
        <p:txBody>
          <a:bodyPr>
            <a:normAutofit/>
          </a:bodyPr>
          <a:lstStyle/>
          <a:p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At </a:t>
            </a:r>
            <a:r>
              <a:rPr lang="hr-HR" i="1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hoc</a:t>
            </a:r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ipsum</a:t>
            </a:r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scribe</a:t>
            </a:r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nihil</a:t>
            </a:r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esse</a:t>
            </a:r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quod</a:t>
            </a:r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i="1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scribas</a:t>
            </a:r>
            <a:endParaRPr lang="hr-HR" i="1" cap="none" dirty="0" smtClean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hr-HR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HR" cap="none" dirty="0" err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Pl.Min</a:t>
            </a:r>
            <a:r>
              <a:rPr lang="hr-HR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. </a:t>
            </a:r>
            <a:r>
              <a:rPr lang="hr-HR" i="1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Ep. I, </a:t>
            </a:r>
            <a:r>
              <a:rPr lang="hr-HR" cap="none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11, 1)</a:t>
            </a:r>
            <a:endParaRPr lang="hr-HR" cap="none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https://en.wikipedia.org/wiki/Pliny_the_Elder</a:t>
            </a:r>
          </a:p>
          <a:p>
            <a:pPr algn="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Wolfgang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Sauber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Own work, CC BY-SA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3.0,</a:t>
            </a:r>
            <a:r>
              <a:rPr lang="hr-HR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://commons.wikimedia.org/w/index.php?curid=3443931</a:t>
            </a:r>
            <a:endParaRPr lang="hr-HR" sz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0" y="628444"/>
            <a:ext cx="3368783" cy="4504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71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/>
          <a:lstStyle/>
          <a:p>
            <a:r>
              <a:rPr lang="hr-HR" i="1" dirty="0" err="1" smtClean="0">
                <a:latin typeface="Palatino Linotype" panose="02040502050505030304" pitchFamily="18" charset="0"/>
              </a:rPr>
              <a:t>Gaius</a:t>
            </a: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i="1" dirty="0" err="1" smtClean="0">
                <a:latin typeface="Palatino Linotype" panose="02040502050505030304" pitchFamily="18" charset="0"/>
              </a:rPr>
              <a:t>Plinius</a:t>
            </a: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i="1" dirty="0" err="1" smtClean="0">
                <a:latin typeface="Palatino Linotype" panose="02040502050505030304" pitchFamily="18" charset="0"/>
              </a:rPr>
              <a:t>Secundus</a:t>
            </a: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i="1" dirty="0" err="1" smtClean="0">
                <a:latin typeface="Palatino Linotype" panose="02040502050505030304" pitchFamily="18" charset="0"/>
              </a:rPr>
              <a:t>Maior</a:t>
            </a:r>
            <a:r>
              <a:rPr lang="hr-HR" i="1" dirty="0" smtClean="0">
                <a:latin typeface="Palatino Linotype" panose="02040502050505030304" pitchFamily="18" charset="0"/>
              </a:rPr>
              <a:t/>
            </a:r>
            <a:br>
              <a:rPr lang="hr-HR" i="1" dirty="0" smtClean="0">
                <a:latin typeface="Palatino Linotype" panose="02040502050505030304" pitchFamily="18" charset="0"/>
              </a:rPr>
            </a:br>
            <a:r>
              <a:rPr lang="hr-HR" i="1" dirty="0">
                <a:latin typeface="Palatino Linotype" panose="02040502050505030304" pitchFamily="18" charset="0"/>
              </a:rPr>
              <a:t>	</a:t>
            </a:r>
            <a:r>
              <a:rPr lang="hr-HR" i="1" dirty="0" smtClean="0">
                <a:latin typeface="Palatino Linotype" panose="02040502050505030304" pitchFamily="18" charset="0"/>
              </a:rPr>
              <a:t>					</a:t>
            </a:r>
            <a:r>
              <a:rPr lang="hr-HR" dirty="0" smtClean="0">
                <a:latin typeface="Palatino Linotype" panose="02040502050505030304" pitchFamily="18" charset="0"/>
              </a:rPr>
              <a:t>Gaj </a:t>
            </a:r>
            <a:r>
              <a:rPr lang="hr-HR" dirty="0" err="1" smtClean="0">
                <a:latin typeface="Palatino Linotype" panose="02040502050505030304" pitchFamily="18" charset="0"/>
              </a:rPr>
              <a:t>Plinije</a:t>
            </a:r>
            <a:r>
              <a:rPr lang="hr-HR" dirty="0" smtClean="0">
                <a:latin typeface="Palatino Linotype" panose="02040502050505030304" pitchFamily="18" charset="0"/>
              </a:rPr>
              <a:t> </a:t>
            </a:r>
            <a:r>
              <a:rPr lang="hr-HR" dirty="0" err="1" smtClean="0">
                <a:latin typeface="Palatino Linotype" panose="02040502050505030304" pitchFamily="18" charset="0"/>
              </a:rPr>
              <a:t>Sekund</a:t>
            </a:r>
            <a:r>
              <a:rPr lang="hr-HR" dirty="0" smtClean="0">
                <a:latin typeface="Palatino Linotype" panose="02040502050505030304" pitchFamily="18" charset="0"/>
              </a:rPr>
              <a:t> Stariji</a:t>
            </a:r>
            <a:endParaRPr lang="hr-HR" i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1136"/>
            <a:ext cx="12192000" cy="462686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C. 23 .</a:t>
            </a:r>
            <a:r>
              <a:rPr lang="hr-HR" sz="2400" dirty="0" err="1" smtClean="0">
                <a:latin typeface="Palatino Linotype" panose="02040502050505030304" pitchFamily="18" charset="0"/>
              </a:rPr>
              <a:t>g.n.e</a:t>
            </a:r>
            <a:r>
              <a:rPr lang="hr-HR" sz="2400" dirty="0" smtClean="0">
                <a:latin typeface="Palatino Linotype" panose="02040502050505030304" pitchFamily="18" charset="0"/>
              </a:rPr>
              <a:t>.,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Novum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Comum</a:t>
            </a:r>
            <a:r>
              <a:rPr lang="hr-HR" sz="2400" dirty="0" smtClean="0">
                <a:latin typeface="Palatino Linotype" panose="02040502050505030304" pitchFamily="18" charset="0"/>
              </a:rPr>
              <a:t> – 24.VIII.79.g.n.e.,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Stabiae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(</a:t>
            </a:r>
            <a:r>
              <a:rPr lang="hr-HR" sz="2400" dirty="0" err="1" smtClean="0">
                <a:latin typeface="Palatino Linotype" panose="02040502050505030304" pitchFamily="18" charset="0"/>
              </a:rPr>
              <a:t>Stabije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Suae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aetatis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doctissimus</a:t>
            </a:r>
            <a:endParaRPr lang="hr-HR" sz="2400" i="1" dirty="0" smtClean="0">
              <a:latin typeface="Palatino Linotype" panose="020405020505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Časnik u Germaniji (47.-57.g.), Galiji, </a:t>
            </a:r>
            <a:r>
              <a:rPr lang="hr-HR" sz="2400" dirty="0" err="1" smtClean="0">
                <a:latin typeface="Palatino Linotype" panose="02040502050505030304" pitchFamily="18" charset="0"/>
              </a:rPr>
              <a:t>sj.Africi</a:t>
            </a:r>
            <a:r>
              <a:rPr lang="hr-HR" sz="2400" dirty="0" smtClean="0">
                <a:latin typeface="Palatino Linotype" panose="02040502050505030304" pitchFamily="18" charset="0"/>
              </a:rPr>
              <a:t>, </a:t>
            </a:r>
            <a:r>
              <a:rPr lang="hr-HR" sz="2400" dirty="0" err="1" smtClean="0">
                <a:latin typeface="Palatino Linotype" panose="02040502050505030304" pitchFamily="18" charset="0"/>
              </a:rPr>
              <a:t>Hispaniji</a:t>
            </a:r>
            <a:r>
              <a:rPr lang="hr-HR" sz="2400" dirty="0" smtClean="0">
                <a:latin typeface="Palatino Linotype" panose="02040502050505030304" pitchFamily="18" charset="0"/>
              </a:rPr>
              <a:t>; u rimskoj mornarici (u </a:t>
            </a:r>
            <a:r>
              <a:rPr lang="hr-HR" sz="2400" dirty="0" err="1" smtClean="0">
                <a:latin typeface="Palatino Linotype" panose="02040502050505030304" pitchFamily="18" charset="0"/>
              </a:rPr>
              <a:t>Misenu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Naturalis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historia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(„Prirodoslovlje”)</a:t>
            </a:r>
            <a:r>
              <a:rPr lang="hr-HR" sz="2400" i="1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 smtClean="0">
                <a:latin typeface="Palatino Linotype" panose="02040502050505030304" pitchFamily="18" charset="0"/>
              </a:rPr>
              <a:t>37 knjiga, 77.g.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Palatino Linotype" panose="02040502050505030304" pitchFamily="18" charset="0"/>
              </a:rPr>
              <a:t>Enciklopedija tadašnjeg svijeta (doseg Carstva)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 </a:t>
            </a:r>
            <a:r>
              <a:rPr lang="hr-HR" sz="2000" dirty="0" smtClean="0">
                <a:latin typeface="Palatino Linotype" panose="02040502050505030304" pitchFamily="18" charset="0"/>
              </a:rPr>
              <a:t>Zemljopis, etnografija, antropologija, prirodoslovlje (botanika, mineralogija, zoologija), medicina (farmakologija), kozmologija, povijest umjetnosti… (teorija i primjena)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Palatino Linotype" panose="02040502050505030304" pitchFamily="18" charset="0"/>
              </a:rPr>
              <a:t>Korisnost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latin typeface="Palatino Linotype" panose="02040502050505030304" pitchFamily="18" charset="0"/>
              </a:rPr>
              <a:t> </a:t>
            </a:r>
            <a:r>
              <a:rPr lang="hr-HR" sz="2000" dirty="0" smtClean="0">
                <a:latin typeface="Palatino Linotype" panose="02040502050505030304" pitchFamily="18" charset="0"/>
              </a:rPr>
              <a:t>Manirizam, neujednačeni stil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Palatino Linotype" panose="02040502050505030304" pitchFamily="18" charset="0"/>
              </a:rPr>
              <a:t>Pregledao 20 000 podataka iz 2000 svezaka literature tj. preko 500 grčkih i rimskih autora </a:t>
            </a:r>
          </a:p>
        </p:txBody>
      </p:sp>
    </p:spTree>
    <p:extLst>
      <p:ext uri="{BB962C8B-B14F-4D97-AF65-F5344CB8AC3E}">
        <p14:creationId xmlns:p14="http://schemas.microsoft.com/office/powerpoint/2010/main" val="14112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1573"/>
          </a:xfrm>
        </p:spPr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Izgubljeno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845734"/>
            <a:ext cx="12063984" cy="515857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Studiosi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(„Učenjaci”) – 3 knjige priručnika za obrazovanje retora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Dubius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sermo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(„Problemi književnog jezika”) – 8 knjiga problema gramatike i stilistike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smtClean="0">
                <a:latin typeface="Palatino Linotype" panose="02040502050505030304" pitchFamily="18" charset="0"/>
              </a:rPr>
              <a:t>De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iaculatione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equestri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(„O bacanju koplja u konjici”) – vojna monografija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smtClean="0">
                <a:latin typeface="Palatino Linotype" panose="02040502050505030304" pitchFamily="18" charset="0"/>
              </a:rPr>
              <a:t>De vita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Pomponii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Secundi</a:t>
            </a:r>
            <a:r>
              <a:rPr lang="hr-HR" sz="2400" i="1" dirty="0" smtClean="0">
                <a:latin typeface="Palatino Linotype" panose="02040502050505030304" pitchFamily="18" charset="0"/>
              </a:rPr>
              <a:t> – </a:t>
            </a:r>
            <a:r>
              <a:rPr lang="hr-HR" sz="2400" dirty="0" smtClean="0">
                <a:latin typeface="Palatino Linotype" panose="02040502050505030304" pitchFamily="18" charset="0"/>
              </a:rPr>
              <a:t>biografija prijatelja u 2 knjige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i="1" dirty="0">
                <a:latin typeface="Palatino Linotype" panose="02040502050505030304" pitchFamily="18" charset="0"/>
              </a:rPr>
              <a:t> </a:t>
            </a:r>
            <a:r>
              <a:rPr lang="hr-HR" sz="2400" i="1" dirty="0" smtClean="0">
                <a:latin typeface="Palatino Linotype" panose="02040502050505030304" pitchFamily="18" charset="0"/>
              </a:rPr>
              <a:t>Bella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Germaniae</a:t>
            </a:r>
            <a:r>
              <a:rPr lang="hr-HR" sz="2400" dirty="0" smtClean="0">
                <a:latin typeface="Palatino Linotype" panose="02040502050505030304" pitchFamily="18" charset="0"/>
              </a:rPr>
              <a:t> – povijesno djelo u 20 knjiga (možda dio sljedećeg)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i="1" dirty="0" smtClean="0">
                <a:latin typeface="Palatino Linotype" panose="02040502050505030304" pitchFamily="18" charset="0"/>
              </a:rPr>
              <a:t>A fine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Aufidii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Bassi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– (nepristrani) nastavak povijesti </a:t>
            </a:r>
            <a:r>
              <a:rPr lang="hr-HR" sz="2400" dirty="0" err="1" smtClean="0">
                <a:latin typeface="Palatino Linotype" panose="02040502050505030304" pitchFamily="18" charset="0"/>
              </a:rPr>
              <a:t>Aufidija</a:t>
            </a:r>
            <a:r>
              <a:rPr lang="hr-HR" sz="2400" dirty="0" smtClean="0">
                <a:latin typeface="Palatino Linotype" panose="02040502050505030304" pitchFamily="18" charset="0"/>
              </a:rPr>
              <a:t> Basa u 31 knjizi</a:t>
            </a:r>
            <a:endParaRPr lang="hr-H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78" y="176875"/>
            <a:ext cx="11484244" cy="1450757"/>
          </a:xfrm>
        </p:spPr>
        <p:txBody>
          <a:bodyPr>
            <a:normAutofit fontScale="90000"/>
          </a:bodyPr>
          <a:lstStyle/>
          <a:p>
            <a:r>
              <a:rPr lang="hr-HR" i="1" dirty="0" err="1" smtClean="0">
                <a:latin typeface="Palatino Linotype" panose="02040502050505030304" pitchFamily="18" charset="0"/>
              </a:rPr>
              <a:t>Gaius</a:t>
            </a: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i="1" dirty="0" err="1" smtClean="0">
                <a:latin typeface="Palatino Linotype" panose="02040502050505030304" pitchFamily="18" charset="0"/>
              </a:rPr>
              <a:t>Plinius</a:t>
            </a: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i="1" dirty="0" err="1" smtClean="0">
                <a:latin typeface="Palatino Linotype" panose="02040502050505030304" pitchFamily="18" charset="0"/>
              </a:rPr>
              <a:t>Caecilius</a:t>
            </a: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i="1" dirty="0" err="1" smtClean="0">
                <a:latin typeface="Palatino Linotype" panose="02040502050505030304" pitchFamily="18" charset="0"/>
              </a:rPr>
              <a:t>Secundus</a:t>
            </a:r>
            <a:r>
              <a:rPr lang="hr-HR" i="1" dirty="0" smtClean="0">
                <a:latin typeface="Palatino Linotype" panose="02040502050505030304" pitchFamily="18" charset="0"/>
              </a:rPr>
              <a:t> </a:t>
            </a:r>
            <a:r>
              <a:rPr lang="hr-HR" i="1" dirty="0" err="1" smtClean="0">
                <a:latin typeface="Palatino Linotype" panose="02040502050505030304" pitchFamily="18" charset="0"/>
              </a:rPr>
              <a:t>Minor</a:t>
            </a:r>
            <a:r>
              <a:rPr lang="hr-HR" i="1" dirty="0" smtClean="0">
                <a:latin typeface="Palatino Linotype" panose="02040502050505030304" pitchFamily="18" charset="0"/>
              </a:rPr>
              <a:t/>
            </a:r>
            <a:br>
              <a:rPr lang="hr-HR" i="1" dirty="0" smtClean="0">
                <a:latin typeface="Palatino Linotype" panose="02040502050505030304" pitchFamily="18" charset="0"/>
              </a:rPr>
            </a:br>
            <a:r>
              <a:rPr lang="hr-HR" i="1" dirty="0" smtClean="0">
                <a:latin typeface="Palatino Linotype" panose="02040502050505030304" pitchFamily="18" charset="0"/>
              </a:rPr>
              <a:t>			      </a:t>
            </a:r>
            <a:r>
              <a:rPr lang="hr-HR" dirty="0" smtClean="0">
                <a:latin typeface="Palatino Linotype" panose="02040502050505030304" pitchFamily="18" charset="0"/>
              </a:rPr>
              <a:t>Gaj </a:t>
            </a:r>
            <a:r>
              <a:rPr lang="hr-HR" dirty="0" err="1" smtClean="0">
                <a:latin typeface="Palatino Linotype" panose="02040502050505030304" pitchFamily="18" charset="0"/>
              </a:rPr>
              <a:t>Plinije</a:t>
            </a:r>
            <a:r>
              <a:rPr lang="hr-HR" dirty="0" smtClean="0">
                <a:latin typeface="Palatino Linotype" panose="02040502050505030304" pitchFamily="18" charset="0"/>
              </a:rPr>
              <a:t> </a:t>
            </a:r>
            <a:r>
              <a:rPr lang="hr-HR" dirty="0" smtClean="0">
                <a:latin typeface="Palatino Linotype" panose="02040502050505030304" pitchFamily="18" charset="0"/>
              </a:rPr>
              <a:t>Cecilije </a:t>
            </a:r>
            <a:r>
              <a:rPr lang="hr-HR" dirty="0" err="1" smtClean="0">
                <a:latin typeface="Palatino Linotype" panose="02040502050505030304" pitchFamily="18" charset="0"/>
              </a:rPr>
              <a:t>Sekund</a:t>
            </a:r>
            <a:r>
              <a:rPr lang="hr-HR" dirty="0" smtClean="0">
                <a:latin typeface="Palatino Linotype" panose="02040502050505030304" pitchFamily="18" charset="0"/>
              </a:rPr>
              <a:t> Mlađi</a:t>
            </a:r>
            <a:endParaRPr lang="hr-HR" i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78" y="1845734"/>
            <a:ext cx="11838122" cy="5012266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61/62.g.n.e. u Komu – prije 113.g. u </a:t>
            </a:r>
            <a:r>
              <a:rPr lang="hr-HR" sz="2800" dirty="0" err="1" smtClean="0">
                <a:latin typeface="Palatino Linotype" panose="02040502050505030304" pitchFamily="18" charset="0"/>
              </a:rPr>
              <a:t>Bitiniji</a:t>
            </a:r>
            <a:r>
              <a:rPr lang="hr-HR" sz="2800" dirty="0" smtClean="0">
                <a:latin typeface="Palatino Linotype" panose="02040502050505030304" pitchFamily="18" charset="0"/>
              </a:rPr>
              <a:t> ili Italiji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>
                <a:latin typeface="Palatino Linotype" panose="02040502050505030304" pitchFamily="18" charset="0"/>
              </a:rPr>
              <a:t> </a:t>
            </a:r>
            <a:r>
              <a:rPr lang="hr-HR" sz="2600" dirty="0" smtClean="0">
                <a:latin typeface="Palatino Linotype" panose="02040502050505030304" pitchFamily="18" charset="0"/>
              </a:rPr>
              <a:t>Iz viteške obitelji (</a:t>
            </a:r>
            <a:r>
              <a:rPr lang="hr-HR" sz="2600" i="1" dirty="0" err="1" smtClean="0">
                <a:latin typeface="Palatino Linotype" panose="02040502050505030304" pitchFamily="18" charset="0"/>
              </a:rPr>
              <a:t>Gaius</a:t>
            </a:r>
            <a:r>
              <a:rPr lang="hr-HR" sz="2600" i="1" dirty="0" smtClean="0">
                <a:latin typeface="Palatino Linotype" panose="02040502050505030304" pitchFamily="18" charset="0"/>
              </a:rPr>
              <a:t> </a:t>
            </a:r>
            <a:r>
              <a:rPr lang="hr-HR" sz="2600" i="1" dirty="0" err="1" smtClean="0">
                <a:latin typeface="Palatino Linotype" panose="02040502050505030304" pitchFamily="18" charset="0"/>
              </a:rPr>
              <a:t>Caecilius</a:t>
            </a:r>
            <a:r>
              <a:rPr lang="hr-HR" sz="2600" i="1" dirty="0" smtClean="0">
                <a:latin typeface="Palatino Linotype" panose="02040502050505030304" pitchFamily="18" charset="0"/>
              </a:rPr>
              <a:t> </a:t>
            </a:r>
            <a:r>
              <a:rPr lang="hr-HR" sz="2600" i="1" dirty="0" err="1" smtClean="0">
                <a:latin typeface="Palatino Linotype" panose="02040502050505030304" pitchFamily="18" charset="0"/>
              </a:rPr>
              <a:t>Cilo</a:t>
            </a:r>
            <a:r>
              <a:rPr lang="hr-HR" sz="2600" dirty="0" smtClean="0">
                <a:latin typeface="Palatino Linotype" panose="02040502050505030304" pitchFamily="18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 smtClean="0">
                <a:latin typeface="Palatino Linotype" panose="02040502050505030304" pitchFamily="18" charset="0"/>
              </a:rPr>
              <a:t> Ženio se triput, zadnji put </a:t>
            </a:r>
            <a:r>
              <a:rPr lang="hr-HR" sz="2600" dirty="0" err="1" smtClean="0">
                <a:latin typeface="Palatino Linotype" panose="02040502050505030304" pitchFamily="18" charset="0"/>
              </a:rPr>
              <a:t>Kalpurnijom</a:t>
            </a:r>
            <a:r>
              <a:rPr lang="hr-HR" sz="2600" dirty="0" smtClean="0">
                <a:latin typeface="Palatino Linotype" panose="02040502050505030304" pitchFamily="18" charset="0"/>
              </a:rPr>
              <a:t>; nije imao djece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>
                <a:latin typeface="Palatino Linotype" panose="02040502050505030304" pitchFamily="18" charset="0"/>
              </a:rPr>
              <a:t> Posvojio ga je ujak, </a:t>
            </a:r>
            <a:r>
              <a:rPr lang="hr-HR" sz="2800" dirty="0" err="1" smtClean="0">
                <a:latin typeface="Palatino Linotype" panose="02040502050505030304" pitchFamily="18" charset="0"/>
              </a:rPr>
              <a:t>Plinije</a:t>
            </a:r>
            <a:r>
              <a:rPr lang="hr-HR" sz="2800" dirty="0" smtClean="0">
                <a:latin typeface="Palatino Linotype" panose="02040502050505030304" pitchFamily="18" charset="0"/>
              </a:rPr>
              <a:t> Stariji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Učenik</a:t>
            </a:r>
            <a:r>
              <a:rPr lang="hr-HR" sz="2400" baseline="0" dirty="0" smtClean="0">
                <a:latin typeface="Palatino Linotype" panose="02040502050505030304" pitchFamily="18" charset="0"/>
              </a:rPr>
              <a:t> </a:t>
            </a:r>
            <a:r>
              <a:rPr lang="hr-HR" sz="2400" baseline="0" dirty="0" err="1" smtClean="0">
                <a:latin typeface="Palatino Linotype" panose="02040502050505030304" pitchFamily="18" charset="0"/>
              </a:rPr>
              <a:t>Kvintilijanov</a:t>
            </a:r>
            <a:r>
              <a:rPr lang="hr-HR" sz="2400" baseline="0" dirty="0" smtClean="0">
                <a:latin typeface="Palatino Linotype" panose="02040502050505030304" pitchFamily="18" charset="0"/>
              </a:rPr>
              <a:t> u Rimu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S 14 godina napisao tragediju na grčkom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>
                <a:latin typeface="Palatino Linotype" panose="02040502050505030304" pitchFamily="18" charset="0"/>
              </a:rPr>
              <a:t> Visoke državne funkcije za careva </a:t>
            </a:r>
            <a:r>
              <a:rPr lang="hr-HR" sz="2800" dirty="0" err="1" smtClean="0">
                <a:latin typeface="Palatino Linotype" panose="02040502050505030304" pitchFamily="18" charset="0"/>
              </a:rPr>
              <a:t>Domicijana</a:t>
            </a:r>
            <a:r>
              <a:rPr lang="hr-HR" sz="2800" dirty="0" smtClean="0">
                <a:latin typeface="Palatino Linotype" panose="02040502050505030304" pitchFamily="18" charset="0"/>
              </a:rPr>
              <a:t>, Nerve i </a:t>
            </a:r>
            <a:r>
              <a:rPr lang="hr-HR" sz="2800" dirty="0" err="1" smtClean="0">
                <a:latin typeface="Palatino Linotype" panose="02040502050505030304" pitchFamily="18" charset="0"/>
              </a:rPr>
              <a:t>Trajana</a:t>
            </a:r>
            <a:endParaRPr lang="hr-HR" sz="2800" dirty="0" smtClean="0">
              <a:latin typeface="Palatino Linotype" panose="020405020505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Odvjetnik (govorio na sudovima, slučajevi nasljedstva i zloupotrebe položaja)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100.g. konzul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Prokonzul </a:t>
            </a:r>
            <a:r>
              <a:rPr lang="hr-HR" sz="2400" dirty="0" err="1" smtClean="0">
                <a:latin typeface="Palatino Linotype" panose="02040502050505030304" pitchFamily="18" charset="0"/>
              </a:rPr>
              <a:t>Bitinije</a:t>
            </a:r>
            <a:r>
              <a:rPr lang="hr-HR" sz="2400" dirty="0" smtClean="0">
                <a:latin typeface="Palatino Linotype" panose="02040502050505030304" pitchFamily="18" charset="0"/>
              </a:rPr>
              <a:t> 111/112.-112/113.g.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600" dirty="0" smtClean="0">
                <a:latin typeface="Palatino Linotype" panose="02040502050505030304" pitchFamily="18" charset="0"/>
              </a:rPr>
              <a:t> Bogat, ali i velikodušan (donacije ljudima i gradovima</a:t>
            </a:r>
            <a:r>
              <a:rPr lang="hr-HR" sz="2600" smtClean="0">
                <a:latin typeface="Palatino Linotype" panose="02040502050505030304" pitchFamily="18" charset="0"/>
              </a:rPr>
              <a:t>), tradicionalist </a:t>
            </a:r>
            <a:endParaRPr lang="hr-HR" sz="2600" dirty="0" smtClean="0">
              <a:latin typeface="Palatino Linotype" panose="020405020505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Posjedi u Rimu, nekoliko vila u Italiji</a:t>
            </a:r>
            <a:endParaRPr lang="hr-H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5163"/>
            <a:ext cx="10058400" cy="1304453"/>
          </a:xfrm>
        </p:spPr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Djela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60993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Panegyricus</a:t>
            </a: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(</a:t>
            </a:r>
            <a:r>
              <a:rPr lang="hr-HR" sz="2800" i="1" dirty="0" smtClean="0">
                <a:latin typeface="Palatino Linotype" panose="02040502050505030304" pitchFamily="18" charset="0"/>
              </a:rPr>
              <a:t>Panegirik</a:t>
            </a:r>
            <a:r>
              <a:rPr lang="hr-HR" sz="2800" dirty="0" smtClean="0">
                <a:latin typeface="Palatino Linotype" panose="02040502050505030304" pitchFamily="18" charset="0"/>
              </a:rPr>
              <a:t>)</a:t>
            </a: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 err="1" smtClean="0">
                <a:latin typeface="Palatino Linotype" panose="02040502050505030304" pitchFamily="18" charset="0"/>
              </a:rPr>
              <a:t>Trajanu</a:t>
            </a:r>
            <a:r>
              <a:rPr lang="hr-HR" sz="2800" i="1" dirty="0" smtClean="0">
                <a:latin typeface="Palatino Linotype" panose="02040502050505030304" pitchFamily="18" charset="0"/>
              </a:rPr>
              <a:t> – </a:t>
            </a:r>
            <a:r>
              <a:rPr lang="hr-HR" sz="2800" dirty="0" smtClean="0">
                <a:latin typeface="Palatino Linotype" panose="02040502050505030304" pitchFamily="18" charset="0"/>
              </a:rPr>
              <a:t>100.g.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>
                <a:latin typeface="Palatino Linotype" panose="02040502050505030304" pitchFamily="18" charset="0"/>
              </a:rPr>
              <a:t> </a:t>
            </a:r>
            <a:r>
              <a:rPr lang="hr-HR" sz="2600" dirty="0" smtClean="0">
                <a:latin typeface="Palatino Linotype" panose="02040502050505030304" pitchFamily="18" charset="0"/>
              </a:rPr>
              <a:t>u zbirci </a:t>
            </a:r>
            <a:r>
              <a:rPr lang="hr-HR" sz="2600" i="1" dirty="0" err="1" smtClean="0">
                <a:latin typeface="Palatino Linotype" panose="02040502050505030304" pitchFamily="18" charset="0"/>
              </a:rPr>
              <a:t>Panegyrici</a:t>
            </a:r>
            <a:r>
              <a:rPr lang="hr-HR" sz="2600" i="1" dirty="0" smtClean="0">
                <a:latin typeface="Palatino Linotype" panose="02040502050505030304" pitchFamily="18" charset="0"/>
              </a:rPr>
              <a:t> Latini </a:t>
            </a:r>
            <a:r>
              <a:rPr lang="hr-HR" sz="2600" dirty="0" smtClean="0">
                <a:latin typeface="Palatino Linotype" panose="02040502050505030304" pitchFamily="18" charset="0"/>
              </a:rPr>
              <a:t>(12 govora raznih autora)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 smtClean="0">
                <a:latin typeface="Palatino Linotype" panose="02040502050505030304" pitchFamily="18" charset="0"/>
              </a:rPr>
              <a:t> Klasicistički stil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>
                <a:latin typeface="Palatino Linotype" panose="02040502050505030304" pitchFamily="18" charset="0"/>
              </a:rPr>
              <a:t> </a:t>
            </a:r>
            <a:r>
              <a:rPr lang="hr-HR" sz="2600" dirty="0" smtClean="0">
                <a:latin typeface="Palatino Linotype" panose="02040502050505030304" pitchFamily="18" charset="0"/>
              </a:rPr>
              <a:t>Pohvala </a:t>
            </a:r>
            <a:r>
              <a:rPr lang="hr-HR" sz="2600" dirty="0" err="1" smtClean="0">
                <a:latin typeface="Palatino Linotype" panose="02040502050505030304" pitchFamily="18" charset="0"/>
              </a:rPr>
              <a:t>Trajanu</a:t>
            </a:r>
            <a:r>
              <a:rPr lang="hr-HR" sz="2600" dirty="0" smtClean="0">
                <a:latin typeface="Palatino Linotype" panose="02040502050505030304" pitchFamily="18" charset="0"/>
              </a:rPr>
              <a:t> kao zaštitniku umjetnosti &gt; bolji odgoj mladih; sklad riječi i djela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Epistulae</a:t>
            </a:r>
            <a:endParaRPr lang="hr-HR" sz="2800" i="1" dirty="0" smtClean="0">
              <a:latin typeface="Palatino Linotype" panose="0204050205050503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247 u 9 knjiga (96.-109.g.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121 u 10. knjizi (</a:t>
            </a:r>
            <a:r>
              <a:rPr lang="hr-HR" sz="2400" i="1" dirty="0" smtClean="0">
                <a:latin typeface="Palatino Linotype" panose="02040502050505030304" pitchFamily="18" charset="0"/>
              </a:rPr>
              <a:t>ad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Traianum</a:t>
            </a:r>
            <a:r>
              <a:rPr lang="hr-HR" sz="2400" dirty="0" smtClean="0">
                <a:latin typeface="Palatino Linotype" panose="02040502050505030304" pitchFamily="18" charset="0"/>
              </a:rPr>
              <a:t>; 111-113., objavljena posmrtno; ima i </a:t>
            </a:r>
            <a:r>
              <a:rPr lang="hr-HR" sz="2400" dirty="0" err="1" smtClean="0">
                <a:latin typeface="Palatino Linotype" panose="02040502050505030304" pitchFamily="18" charset="0"/>
              </a:rPr>
              <a:t>Trajanovih</a:t>
            </a:r>
            <a:r>
              <a:rPr lang="hr-HR" sz="2400" dirty="0" smtClean="0">
                <a:latin typeface="Palatino Linotype" panose="02040502050505030304" pitchFamily="18" charset="0"/>
              </a:rPr>
              <a:t> odgovora)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800" dirty="0" smtClean="0">
                <a:latin typeface="Palatino Linotype" panose="02040502050505030304" pitchFamily="18" charset="0"/>
              </a:rPr>
              <a:t> Izgubljeni: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Govori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Lirika (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Hendecasyllabi</a:t>
            </a:r>
            <a:r>
              <a:rPr lang="hr-HR" sz="2400" dirty="0" smtClean="0">
                <a:latin typeface="Palatino Linotype" panose="02040502050505030304" pitchFamily="18" charset="0"/>
              </a:rPr>
              <a:t>)</a:t>
            </a:r>
            <a:endParaRPr lang="hr-HR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6437"/>
          </a:xfrm>
        </p:spPr>
        <p:txBody>
          <a:bodyPr/>
          <a:lstStyle/>
          <a:p>
            <a:r>
              <a:rPr lang="hr-HR" i="1" dirty="0" err="1" smtClean="0">
                <a:latin typeface="Palatino Linotype" panose="02040502050505030304" pitchFamily="18" charset="0"/>
              </a:rPr>
              <a:t>Epistulae</a:t>
            </a:r>
            <a:endParaRPr lang="hr-HR" i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845734"/>
            <a:ext cx="10863072" cy="453677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latin typeface="Palatino Linotype" panose="02040502050505030304" pitchFamily="18" charset="0"/>
              </a:rPr>
              <a:t>Upućena prijateljima (?)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Namijenjena objavljivanju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Palatino Linotype" panose="02040502050505030304" pitchFamily="18" charset="0"/>
              </a:rPr>
              <a:t> Razrađeno i ponosno (recitacije)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Eseji</a:t>
            </a:r>
            <a:r>
              <a:rPr lang="hr-HR" sz="2400" baseline="0" dirty="0" smtClean="0">
                <a:latin typeface="Palatino Linotype" panose="02040502050505030304" pitchFamily="18" charset="0"/>
              </a:rPr>
              <a:t> s r</a:t>
            </a:r>
            <a:r>
              <a:rPr lang="hr-HR" sz="2400" dirty="0" smtClean="0">
                <a:latin typeface="Palatino Linotype" panose="02040502050505030304" pitchFamily="18" charset="0"/>
              </a:rPr>
              <a:t>aznolikim temama, promišljeno složeni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latin typeface="Palatino Linotype" panose="02040502050505030304" pitchFamily="18" charset="0"/>
              </a:rPr>
              <a:t> </a:t>
            </a:r>
            <a:r>
              <a:rPr lang="hr-HR" sz="2400" dirty="0" err="1" smtClean="0">
                <a:latin typeface="Palatino Linotype" panose="02040502050505030304" pitchFamily="18" charset="0"/>
              </a:rPr>
              <a:t>Ciceronijanski</a:t>
            </a:r>
            <a:r>
              <a:rPr lang="hr-HR" sz="2400" dirty="0" smtClean="0">
                <a:latin typeface="Palatino Linotype" panose="02040502050505030304" pitchFamily="18" charset="0"/>
              </a:rPr>
              <a:t> stil (u kombinaciji s elementima</a:t>
            </a:r>
            <a:r>
              <a:rPr lang="hr-HR" sz="2400" baseline="0" dirty="0" smtClean="0">
                <a:latin typeface="Palatino Linotype" panose="02040502050505030304" pitchFamily="18" charset="0"/>
              </a:rPr>
              <a:t> „novog”)</a:t>
            </a:r>
            <a:endParaRPr lang="hr-HR" sz="2400" dirty="0" smtClean="0">
              <a:latin typeface="Palatino Linotype" panose="020405020505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Palatino Linotype" panose="02040502050505030304" pitchFamily="18" charset="0"/>
              </a:rPr>
              <a:t> Detaljni i lijepi opisi predmeta, prirode, događaja, ljudskih odnosa…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Palatino Linotype" panose="02040502050505030304" pitchFamily="18" charset="0"/>
              </a:rPr>
              <a:t>Opis vile u </a:t>
            </a:r>
            <a:r>
              <a:rPr lang="hr-HR" sz="2200" dirty="0" err="1" smtClean="0">
                <a:latin typeface="Palatino Linotype" panose="02040502050505030304" pitchFamily="18" charset="0"/>
              </a:rPr>
              <a:t>Laurentu</a:t>
            </a:r>
            <a:r>
              <a:rPr lang="hr-HR" sz="2200" dirty="0" smtClean="0">
                <a:latin typeface="Palatino Linotype" panose="02040502050505030304" pitchFamily="18" charset="0"/>
              </a:rPr>
              <a:t> (II, 17)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Palatino Linotype" panose="02040502050505030304" pitchFamily="18" charset="0"/>
              </a:rPr>
              <a:t>Opis erupcije Vezuva (VI, 16 i 20)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Palatino Linotype" panose="02040502050505030304" pitchFamily="18" charset="0"/>
              </a:rPr>
              <a:t>Svjedočanstva o rimskim sudovima (plaćena publika, npr.)</a:t>
            </a:r>
          </a:p>
        </p:txBody>
      </p:sp>
    </p:spTree>
    <p:extLst>
      <p:ext uri="{BB962C8B-B14F-4D97-AF65-F5344CB8AC3E}">
        <p14:creationId xmlns:p14="http://schemas.microsoft.com/office/powerpoint/2010/main" val="20530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845734"/>
            <a:ext cx="4864608" cy="3860122"/>
          </a:xfrm>
        </p:spPr>
        <p:txBody>
          <a:bodyPr/>
          <a:lstStyle/>
          <a:p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Sum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ex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iis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qui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mirer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antiquos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non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tantum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ut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quidam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)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temporum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nostrorum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ingenia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i="1" dirty="0" err="1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despicio</a:t>
            </a:r>
            <a:endParaRPr lang="hr-BA" altLang="sr-Latn-RS" sz="2800" i="1" dirty="0" smtClean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hr-BA" altLang="sr-Latn-RS" sz="2800" i="1" dirty="0" smtClean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BA" altLang="sr-Latn-RS" sz="28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BA" altLang="sr-Latn-RS" sz="2800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Ep</a:t>
            </a:r>
            <a:r>
              <a:rPr lang="hr-BA" altLang="sr-Latn-RS" sz="28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</a:rPr>
              <a:t>. VI, 21, 1)</a:t>
            </a:r>
          </a:p>
          <a:p>
            <a:pPr marL="0" indent="0">
              <a:buNone/>
            </a:pPr>
            <a:endParaRPr lang="hr-HR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718" y="307065"/>
            <a:ext cx="6651498" cy="5562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1338</TotalTime>
  <Words>537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Courier New</vt:lpstr>
      <vt:lpstr>Palatino Linotype</vt:lpstr>
      <vt:lpstr>Times New Roman</vt:lpstr>
      <vt:lpstr>Retrospect</vt:lpstr>
      <vt:lpstr>Plinii</vt:lpstr>
      <vt:lpstr>Gaius Plinius Secundus Maior       Gaj Plinije Sekund Stariji</vt:lpstr>
      <vt:lpstr>Izgubljeno</vt:lpstr>
      <vt:lpstr>Gaius Plinius Caecilius Secundus Minor          Gaj Plinije Cecilije Sekund Mlađi</vt:lpstr>
      <vt:lpstr>Djela</vt:lpstr>
      <vt:lpstr>Epistulae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Plinii</dc:title>
  <dc:creator>Maja</dc:creator>
  <cp:lastModifiedBy>Maja</cp:lastModifiedBy>
  <cp:revision>45</cp:revision>
  <dcterms:created xsi:type="dcterms:W3CDTF">2017-05-23T12:08:31Z</dcterms:created>
  <dcterms:modified xsi:type="dcterms:W3CDTF">2017-05-30T14:39:06Z</dcterms:modified>
</cp:coreProperties>
</file>