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E38CD-28B7-443B-95D9-17BADE54A50F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2C37F-2FC7-4289-ACEB-4EC582B87B9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https://www.youtube.com/watch?v=GExMFnFakXQ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2C37F-2FC7-4289-ACEB-4EC582B87B91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C1E27F-0BB1-4C83-BE66-9F650D6FF5D5}" type="datetimeFigureOut">
              <a:rPr lang="hr-HR" smtClean="0"/>
              <a:pPr/>
              <a:t>27.5.2025.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251181-B769-4D2B-A2D2-85AA9772807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Mirna reintegracija </a:t>
            </a:r>
            <a:r>
              <a:rPr lang="hr-HR" smtClean="0"/>
              <a:t>hrvatskoga Podunavlja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Constantia" pitchFamily="18" charset="0"/>
              </a:rPr>
              <a:t>Tri dana nakon potpisivanja Sporazuma, Richard Holbrooke uputio je pismo Tuđmanu u kojem je naveo da će Prijelazna uprava biti uspostavljena samo uz suglasnost hrvatske Vlade i da će u njenim odlukama biti zastupljeni interesi Vlade i lokalnog hrvatskog pučanstva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Zadatak prijelaznog upravitelja bit će priprema predaje vlasti Republici Hrvatskoj, tako da će se primjenjivati hrvatski propisi kroz Prijelaznu upravu.</a:t>
            </a:r>
          </a:p>
          <a:p>
            <a:r>
              <a:rPr lang="hr-HR" sz="2000" dirty="0" smtClean="0">
                <a:latin typeface="Constantia" pitchFamily="18" charset="0"/>
              </a:rPr>
              <a:t>To su znali Milošević i najodgovorniji srpski predstavnici u Oblasti, no nisu smjeli Sporazum predstaviti Srbima na takav način zbog opasnosti od demoralizacije stanovništva i egzodusa s podunavskog prostora.</a:t>
            </a:r>
          </a:p>
          <a:p>
            <a:endParaRPr lang="hr-HR" sz="2000" dirty="0">
              <a:latin typeface="Constantia" pitchFamily="18" charset="0"/>
            </a:endParaRPr>
          </a:p>
        </p:txBody>
      </p:sp>
      <p:pic>
        <p:nvPicPr>
          <p:cNvPr id="5" name="Picture 4" descr="b2574b3e-7c80-438f-8011-3f0f6721468a_w1597_n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21088"/>
            <a:ext cx="5108457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Mirna reintegracija dogovorena u Sporazumu nije mogla početi bez rezolucije Vijeća sigurnosti koja će trebati službeno potvrditi mandat novih mirovnih snaga.</a:t>
            </a:r>
          </a:p>
          <a:p>
            <a:r>
              <a:rPr lang="vi-VN" sz="2000" dirty="0" smtClean="0">
                <a:latin typeface="Constantia" pitchFamily="18" charset="0"/>
              </a:rPr>
              <a:t>U međuvremenu se radilo na pitanju pod čijom će ingerencijom djelovati mirovne snage. Hrvatska nije htjela UN-ove snage već one NATO-a koje su već bile stacionirane u Bosni.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hr-HR" sz="2000" dirty="0" smtClean="0"/>
              <a:t>Washington se zbog nesklonosti Kongresa usprotivio proširenju snaga IFOR-a na istočnu Slavoniju.</a:t>
            </a:r>
          </a:p>
          <a:p>
            <a:r>
              <a:rPr lang="hr-HR" sz="2000" dirty="0" smtClean="0">
                <a:latin typeface="Constantia" pitchFamily="18" charset="0"/>
              </a:rPr>
              <a:t>H</a:t>
            </a:r>
            <a:r>
              <a:rPr lang="vi-VN" sz="2000" dirty="0" smtClean="0">
                <a:latin typeface="Constantia" pitchFamily="18" charset="0"/>
              </a:rPr>
              <a:t>rvatska se diplomacija uspjela izboriti da na čelu Prijelazne uprave (samim time i vojnih snaga) bude Amerikanac, na čemu je Tuđman posebno inzistirao, da najmanje polovicu snaga na području čine članice NATO-a i da Sjedinjene države preuzmu ulogu jamca za provedbu Sporazuma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Proces provođenja mirne reintegracije</a:t>
            </a:r>
            <a:endParaRPr lang="hr-H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Sporazum je službeno stupio na snagu 15.siječnja 1996. Rezolucijom 1037 kojom je Vijeće sigurnosti uspostavilo Prijelaznu upravu za istočnu Slavoniju, Baranju i zapadni Srijem (United </a:t>
            </a:r>
            <a:r>
              <a:rPr lang="en-US" sz="2000" dirty="0" smtClean="0"/>
              <a:t>Nations Transitional Authority in Eastern Slavonia, </a:t>
            </a:r>
            <a:r>
              <a:rPr lang="en-US" sz="2000" dirty="0" err="1" smtClean="0"/>
              <a:t>Baranja</a:t>
            </a:r>
            <a:r>
              <a:rPr lang="en-US" sz="2000" dirty="0" smtClean="0"/>
              <a:t> and Western </a:t>
            </a:r>
            <a:r>
              <a:rPr lang="en-US" sz="2000" dirty="0" err="1" smtClean="0"/>
              <a:t>Sirmium</a:t>
            </a:r>
            <a:r>
              <a:rPr lang="en-US" sz="2000" dirty="0" smtClean="0"/>
              <a:t> – UNTAES)</a:t>
            </a:r>
            <a:r>
              <a:rPr lang="hr-HR" sz="2000" dirty="0" smtClean="0"/>
              <a:t>.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Uspostava i funkcioniranje prijelazne uprave</a:t>
            </a:r>
            <a:endParaRPr lang="hr-HR" sz="3200" dirty="0"/>
          </a:p>
        </p:txBody>
      </p:sp>
      <p:pic>
        <p:nvPicPr>
          <p:cNvPr id="5" name="Picture 4" descr="UN7771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84984"/>
            <a:ext cx="4716016" cy="32776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Klein je odredio da obuka mješovite prijelazne policije započne odmah u Budimpešti, kako bi bili spremni na preuzimanje kontrole nad crtom razgraničenja koju će preuzeti od srpske vojske koja je trebala biti u potpunosti demilitarizirana 30 dana nakon dolaska posljednjeg UN-ova vojnika u Podunavlje, što se trebalo dogoditi najkasnije u svibnju.</a:t>
            </a:r>
          </a:p>
          <a:p>
            <a:r>
              <a:rPr lang="hr-HR" sz="2000" dirty="0" smtClean="0">
                <a:latin typeface="Constantia" pitchFamily="18" charset="0"/>
              </a:rPr>
              <a:t>U</a:t>
            </a:r>
            <a:r>
              <a:rPr lang="vi-VN" sz="2000" dirty="0" smtClean="0">
                <a:latin typeface="Constantia" pitchFamily="18" charset="0"/>
              </a:rPr>
              <a:t> siječnju 1996.</a:t>
            </a:r>
            <a:r>
              <a:rPr lang="hr-HR" sz="2000" dirty="0" smtClean="0">
                <a:latin typeface="Constantia" pitchFamily="18" charset="0"/>
              </a:rPr>
              <a:t>g.</a:t>
            </a:r>
            <a:r>
              <a:rPr lang="vi-VN" sz="2000" dirty="0" smtClean="0">
                <a:latin typeface="Constantia" pitchFamily="18" charset="0"/>
              </a:rPr>
              <a:t> dogovoreno </a:t>
            </a:r>
            <a:r>
              <a:rPr lang="hr-HR" sz="2000" dirty="0" smtClean="0">
                <a:latin typeface="Constantia" pitchFamily="18" charset="0"/>
              </a:rPr>
              <a:t>je </a:t>
            </a:r>
            <a:r>
              <a:rPr lang="vi-VN" sz="2000" dirty="0" smtClean="0">
                <a:latin typeface="Constantia" pitchFamily="18" charset="0"/>
              </a:rPr>
              <a:t>kako će civilna policija UN-a nadgledati rad zajedničke policije koja će biti sastavljena od međunarodnih civilnih policajaca, hrvatskih te policajaca Srba s okupiranih područja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U početku zajedničke policije prevladavali su Srbi, a tek dolaskom prognanog stanovništva dolazi do promjena odnosa Hrvata i Srba u policiji.</a:t>
            </a:r>
          </a:p>
          <a:p>
            <a:r>
              <a:rPr lang="hr-HR" sz="2000" dirty="0" smtClean="0">
                <a:latin typeface="Constantia" pitchFamily="18" charset="0"/>
              </a:rPr>
              <a:t>U Budimpeštu su Hrvatska i lokalni srpski predstavnici poslali svaki po 145 policajaca.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Prijelazne policijske snage 1996.-1998.</a:t>
            </a:r>
            <a:endParaRPr lang="hr-H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 travnju 1996.g. usuglašeno je kako će zajedničke policijske snage biti u neutralnim odorama, tj. bez hrvatskih ili srpskih nacionalnih simbola, ali s jasno vidljivom oznakom UNTAES-a. Na neutralnosti odora inzistirala je srpska strana. </a:t>
            </a:r>
          </a:p>
          <a:p>
            <a:r>
              <a:rPr lang="hr-HR" sz="2000" dirty="0" smtClean="0"/>
              <a:t>Na području Oblasti u postojećih 11 policijskih postaja nalazit će se pripadnici zajedničke policije: zapovjednika će dati UNCIVPOL, a po jednog dozapovjednika hrvatska i srpska strana.</a:t>
            </a:r>
          </a:p>
          <a:p>
            <a:r>
              <a:rPr lang="hr-HR" sz="2000" dirty="0" smtClean="0"/>
              <a:t>Zajedničke policijske snage su službeno ustrojene 1. srpnja 1996. pod nazivom Prijelazne policijske snage.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  <p:pic>
        <p:nvPicPr>
          <p:cNvPr id="4" name="Picture 3" descr="Tabla_UNTAES_I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89040"/>
            <a:ext cx="3956847" cy="27790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Pokazatelj kako je rad PPS-a bio u mnogočemu problematičan, govori i to kako su srpski pripadnici PPS-a uporno sve do prosinca 1996. odbijali sudjelovati u zajedničkom radu na graničnom prijelazu sa Srbijom u Bajakovu.</a:t>
            </a:r>
          </a:p>
          <a:p>
            <a:r>
              <a:rPr lang="hr-HR" sz="2000" dirty="0" smtClean="0"/>
              <a:t>Kada su se konačno krajem godine usuglasili da nekoliko hrvatskih pripadnika PPS-a dolazi na posao na granični prijelaz Erdut, onda su to učinili nakon UNTAES-ovog obećanja da će biti svakodnevno vraćani na hrvatsku stranu.</a:t>
            </a:r>
          </a:p>
          <a:p>
            <a:r>
              <a:rPr lang="hr-HR" sz="2000" dirty="0" smtClean="0"/>
              <a:t>U brojnim slučajevima srpski pripadnici zajedničke policije odbijali su na posao doći u odorama PPS-a, a usprotivili su se i UNTAES-ovu prijedlogu registracijskih oznaka koje bi sadržavale  </a:t>
            </a:r>
          </a:p>
          <a:p>
            <a:pPr>
              <a:buNone/>
            </a:pPr>
            <a:r>
              <a:rPr lang="hr-HR" sz="2000" dirty="0" smtClean="0"/>
              <a:t>    hrvatske simbole.</a:t>
            </a:r>
          </a:p>
          <a:p>
            <a:r>
              <a:rPr lang="hr-HR" sz="2000" dirty="0" smtClean="0"/>
              <a:t>Druga godina UNTAES-ovog mandata, trajala od </a:t>
            </a:r>
          </a:p>
          <a:p>
            <a:pPr>
              <a:buNone/>
            </a:pPr>
            <a:r>
              <a:rPr lang="hr-HR" sz="2000" dirty="0" smtClean="0"/>
              <a:t>    sredine siječnja 1997.g. pa do kraja siječnja 1998.g</a:t>
            </a:r>
          </a:p>
          <a:p>
            <a:r>
              <a:rPr lang="hr-HR" sz="2000" dirty="0" smtClean="0"/>
              <a:t>U drugoj godini se proces mirne reintegracije</a:t>
            </a:r>
          </a:p>
          <a:p>
            <a:pPr>
              <a:buNone/>
            </a:pPr>
            <a:r>
              <a:rPr lang="hr-HR" sz="2000" dirty="0" smtClean="0"/>
              <a:t>    ubrzao.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 descr="UN_civp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77072"/>
            <a:ext cx="2016224" cy="24857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onstantia" pitchFamily="18" charset="0"/>
              </a:rPr>
              <a:t>Službeni Zagreb je dotadašnje reintegracijske inicijative usmjerene prema Oblasti sredinom siječnja 1997.g. uobličio u jedinstvenu, sveobuhvatnu, mirovnu </a:t>
            </a:r>
            <a:r>
              <a:rPr lang="vi-VN" sz="2000" dirty="0" smtClean="0">
                <a:latin typeface="Constantia" pitchFamily="18" charset="0"/>
              </a:rPr>
              <a:t>ponudu. 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hr-HR" sz="2000" dirty="0" smtClean="0">
                <a:latin typeface="Constantia" pitchFamily="18" charset="0"/>
              </a:rPr>
              <a:t>Ponuda se zvala</a:t>
            </a:r>
            <a:r>
              <a:rPr lang="vi-VN" sz="2000" dirty="0" smtClean="0">
                <a:latin typeface="Constantia" pitchFamily="18" charset="0"/>
              </a:rPr>
              <a:t> </a:t>
            </a:r>
            <a:r>
              <a:rPr lang="hr-HR" sz="2000" dirty="0" smtClean="0">
                <a:latin typeface="Constantia" pitchFamily="18" charset="0"/>
              </a:rPr>
              <a:t>“</a:t>
            </a:r>
            <a:r>
              <a:rPr lang="vi-VN" sz="2000" dirty="0" smtClean="0">
                <a:latin typeface="Constantia" pitchFamily="18" charset="0"/>
              </a:rPr>
              <a:t>Pismo namjere Vlade Republike Hrvatske o dovršetku mirne reintegracije</a:t>
            </a:r>
            <a:r>
              <a:rPr lang="hr-HR" sz="2000" dirty="0" smtClean="0">
                <a:latin typeface="Constantia" pitchFamily="18" charset="0"/>
              </a:rPr>
              <a:t>”</a:t>
            </a:r>
            <a:r>
              <a:rPr lang="vi-VN" sz="2000" dirty="0" smtClean="0">
                <a:latin typeface="Constantia" pitchFamily="18" charset="0"/>
              </a:rPr>
              <a:t>, ponuda je sadržavala jasnu namjeru hrvatskih vlasti da Srbima osigura sva građanska i manjinska prava prema najaktualnijim međunarodnim standardima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vi-VN" sz="2000" dirty="0" smtClean="0">
                <a:latin typeface="Constantia" pitchFamily="18" charset="0"/>
              </a:rPr>
              <a:t>U odnosu na Temeljni sporazum, ponuda je otišla korak dalje, tj. Srbima su ponuđena zajamčena mjesta u središnjoj vlasti, pravo na kulturnu i školsku autonomiju te razmjerna zastupljenost u lokalnoj policiji i administraciji.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hr-HR" sz="2000" dirty="0" smtClean="0">
                <a:latin typeface="Constantia" pitchFamily="18" charset="0"/>
              </a:rPr>
              <a:t>Uz naklonost hrvatskih vlasti, u Vukovaru je početkom ožujka 1997.g. osnovana Samostalna demokratska srpska stranka (SDSS).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Kraj mandata</a:t>
            </a:r>
            <a:endParaRPr lang="hr-HR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 pismu je navedeno da Republika Hrvatska traži održavanje izbora na teritoriju pod UNTAES-om  16. ožujka 1997.g.</a:t>
            </a:r>
          </a:p>
          <a:p>
            <a:r>
              <a:rPr lang="hr-HR" sz="2000" dirty="0" smtClean="0"/>
              <a:t>Prijelazni upravitelj bit će nadležan za održavanje izbora u Podunavlju, odnosno u njenim dvjema županijama (Osječko-baranjskoj i Vukovarsko-srijemskoj) i potvrdit će njihove rezultate.</a:t>
            </a:r>
          </a:p>
          <a:p>
            <a:r>
              <a:rPr lang="hr-HR" sz="2000" dirty="0" smtClean="0">
                <a:latin typeface="Constantia" pitchFamily="18" charset="0"/>
              </a:rPr>
              <a:t>S</a:t>
            </a:r>
            <a:r>
              <a:rPr lang="vi-VN" sz="2000" dirty="0" smtClean="0">
                <a:latin typeface="Constantia" pitchFamily="18" charset="0"/>
              </a:rPr>
              <a:t>rpska strana je u pismu namijenjenom Vijeću sigurnosti zatražila produženje mandata UNTAES-a do 15.siječnja 1998. s obzirom na nesređena pitanja srpske zajednice u Podunavlju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Rezolucijom 1120 Vijeće sigurnosti je 14. srpnja 1997. produžilo mandat UNTAES-a za dodatnih 6 mjeseci, do 15. siječnja 1998.</a:t>
            </a:r>
          </a:p>
          <a:p>
            <a:r>
              <a:rPr lang="vi-VN" sz="2000" dirty="0" smtClean="0">
                <a:latin typeface="Constantia" pitchFamily="18" charset="0"/>
              </a:rPr>
              <a:t>Faza povlačenja temeljila se na 3+3 planu, koji je predviđao tromjesečno povlačenje vojnih snaga UN-a i zatim tromjesečna postepena predaja civilne vlasti u hrvatske ruke.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vi-VN" sz="2000" dirty="0" smtClean="0">
                <a:latin typeface="Constantia" pitchFamily="18" charset="0"/>
              </a:rPr>
              <a:t>Misija UNTAES-a odrađena je u predviđenom vremenskom roku uspješno integriravši prostor u upravno-pravni sustav Republike Hrvatske bez ijednog značajnijeg incidenta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endParaRPr lang="hr-H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Constantia" pitchFamily="18" charset="0"/>
              </a:rPr>
              <a:t>Predsjednik Republike Hrvatske dr. Franjo Tuđman 12. veljače 1997.g</a:t>
            </a:r>
            <a:r>
              <a:rPr lang="hr-HR" sz="2000" dirty="0" smtClean="0">
                <a:latin typeface="Constantia" pitchFamily="18" charset="0"/>
              </a:rPr>
              <a:t>.</a:t>
            </a:r>
            <a:r>
              <a:rPr lang="vi-VN" sz="2000" dirty="0" smtClean="0">
                <a:latin typeface="Constantia" pitchFamily="18" charset="0"/>
              </a:rPr>
              <a:t> raspisao je za 13. travnja lokalne izbore (za općinska vijeća, gradska vijeća, županijske skupštine i Gradsku skupštinu Grada Zagreba) </a:t>
            </a:r>
            <a:r>
              <a:rPr lang="hr-HR" sz="2000" dirty="0" smtClean="0">
                <a:latin typeface="Constantia" pitchFamily="18" charset="0"/>
              </a:rPr>
              <a:t>te </a:t>
            </a:r>
            <a:r>
              <a:rPr lang="vi-VN" sz="2000" dirty="0" smtClean="0">
                <a:latin typeface="Constantia" pitchFamily="18" charset="0"/>
              </a:rPr>
              <a:t>za cjelokupni teritorij Republike Hrvatske, pa i za Hrvatsko Podunavlje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Prijelazni upravitelj general Klein je 11. ožujka 1997.g. proglasio održavanje izbora za općinske i gradske skupštine u Hrvatskome Podunavlju za 13. travnja 1997.g.</a:t>
            </a:r>
          </a:p>
          <a:p>
            <a:r>
              <a:rPr lang="vi-VN" sz="2000" dirty="0" smtClean="0">
                <a:latin typeface="Constantia" pitchFamily="18" charset="0"/>
              </a:rPr>
              <a:t>General Klein je 19. travnja 1997.g</a:t>
            </a:r>
            <a:r>
              <a:rPr lang="hr-HR" sz="2000" dirty="0" smtClean="0">
                <a:latin typeface="Constantia" pitchFamily="18" charset="0"/>
              </a:rPr>
              <a:t>.</a:t>
            </a:r>
            <a:r>
              <a:rPr lang="vi-VN" sz="2000" dirty="0" smtClean="0">
                <a:latin typeface="Constantia" pitchFamily="18" charset="0"/>
              </a:rPr>
              <a:t> ocijenio provedene izbore slobodnim i poštenim. Prema neslužbenim podatcima na izbore je od 98.000 građana s pravom glasa, izašlo oko 70.000 birača.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hr-HR" sz="2000" dirty="0" smtClean="0">
                <a:latin typeface="Constantia" pitchFamily="18" charset="0"/>
              </a:rPr>
              <a:t>Prema izborima u Hrvatskoj, HDZ je pobijedio u 19 od 21 županije; u Vukovaru 43% HDZ, Nezavisna lista T. Merčepa 14%, te SDSS 43% glasova. Srbi su dobili većinu u 11 općina, isključivo poradi predizborne manipulacije s dokumentima i Kleinovom preraspodjelom općina u korist Srba, no Hrvati su osvojili većinu u 17 općina i gradova.</a:t>
            </a:r>
          </a:p>
          <a:p>
            <a:endParaRPr lang="hr-HR" sz="2000" dirty="0" smtClean="0">
              <a:latin typeface="Constantia" pitchFamily="18" charset="0"/>
            </a:endParaRPr>
          </a:p>
          <a:p>
            <a:endParaRPr lang="hr-HR" sz="2000" dirty="0">
              <a:latin typeface="Constant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poslijeratni lokalni izbori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onstantia" pitchFamily="18" charset="0"/>
              </a:rPr>
              <a:t>Plan povratka u Podunavlje, koji će omogućiti povratak u domove svim hrvatskim državljanima bez obzira na nacionalnu pripadnost, a temeljio se na nekoliko pitanja: pitanje spajanja obitelji, odnosno, povratka dijelova obitelji čiji su članovi ostali u Podunavlju, a isto tako i povratka onih iz Podunavlja u područja gdje su ostale njihove obitelji.</a:t>
            </a:r>
          </a:p>
          <a:p>
            <a:endParaRPr lang="hr-HR" sz="2000" dirty="0">
              <a:latin typeface="Constant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Povratak prognanih u Podunavlje</a:t>
            </a:r>
            <a:endParaRPr lang="hr-HR" sz="3200" dirty="0"/>
          </a:p>
        </p:txBody>
      </p:sp>
      <p:pic>
        <p:nvPicPr>
          <p:cNvPr id="4" name="Picture 3" descr="UN7767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4427984" cy="30663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onstantia" pitchFamily="18" charset="0"/>
              </a:rPr>
              <a:t>Mirna reintegracija hrvatskoga podunavlja je naziv za proces povratka okupiranih područja istočne Slavonije, južne Baranje i zapadnog Srijema u ustavno-pravni poredak Republike Hrvatske.</a:t>
            </a:r>
          </a:p>
          <a:p>
            <a:r>
              <a:rPr lang="vi-VN" sz="2000" dirty="0" smtClean="0">
                <a:latin typeface="Constantia" pitchFamily="18" charset="0"/>
              </a:rPr>
              <a:t>Razdoblje mirne reintegracije, za čije je provođenje Vijeće sigurnosti UN-a ustanovilo posebnu Prijelaznu upravu UN-a u istočnoj Slavoniji UNTAES</a:t>
            </a:r>
            <a:r>
              <a:rPr lang="hr-HR" sz="2000" dirty="0" smtClean="0">
                <a:latin typeface="Constantia" pitchFamily="18" charset="0"/>
              </a:rPr>
              <a:t> </a:t>
            </a:r>
            <a:r>
              <a:rPr lang="vi-VN" sz="2000" dirty="0" smtClean="0">
                <a:latin typeface="Constantia" pitchFamily="18" charset="0"/>
              </a:rPr>
              <a:t>(UN Transitional Authority in Eastern Slavonia), započelo je 15. </a:t>
            </a:r>
            <a:r>
              <a:rPr lang="hr-HR" sz="2000" dirty="0" smtClean="0">
                <a:latin typeface="Constantia" pitchFamily="18" charset="0"/>
              </a:rPr>
              <a:t>siječnja </a:t>
            </a:r>
            <a:r>
              <a:rPr lang="vi-VN" sz="2000" dirty="0" smtClean="0">
                <a:latin typeface="Constantia" pitchFamily="18" charset="0"/>
              </a:rPr>
              <a:t>1996.</a:t>
            </a:r>
            <a:r>
              <a:rPr lang="hr-HR" sz="2000" dirty="0" smtClean="0">
                <a:latin typeface="Constantia" pitchFamily="18" charset="0"/>
              </a:rPr>
              <a:t>g.</a:t>
            </a:r>
            <a:r>
              <a:rPr lang="vi-VN" sz="2000" dirty="0" smtClean="0">
                <a:latin typeface="Constantia" pitchFamily="18" charset="0"/>
              </a:rPr>
              <a:t>, a završilo 15. siječnja 1998.</a:t>
            </a:r>
            <a:r>
              <a:rPr lang="hr-HR" sz="2000" dirty="0" smtClean="0">
                <a:latin typeface="Constantia" pitchFamily="18" charset="0"/>
              </a:rPr>
              <a:t>g.</a:t>
            </a:r>
            <a:r>
              <a:rPr lang="vi-VN" sz="2000" dirty="0" smtClean="0">
                <a:latin typeface="Constantia" pitchFamily="18" charset="0"/>
              </a:rPr>
              <a:t>, kada je hrvatsko Podunavlje vraćeno u sastav Republike Hrvatske.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hr-HR" sz="2000" dirty="0" smtClean="0">
                <a:latin typeface="Constantia" pitchFamily="18" charset="0"/>
              </a:rPr>
              <a:t>Vojno-redarstvenim operacijama Bljesak u svibnju te Olujom u kolovozu 1995.g. </a:t>
            </a:r>
            <a:r>
              <a:rPr lang="vi-VN" sz="2000" dirty="0" smtClean="0">
                <a:latin typeface="Constantia" pitchFamily="18" charset="0"/>
              </a:rPr>
              <a:t>Hrvatska vojska </a:t>
            </a:r>
            <a:r>
              <a:rPr lang="hr-HR" sz="2000" dirty="0" smtClean="0">
                <a:latin typeface="Constantia" pitchFamily="18" charset="0"/>
              </a:rPr>
              <a:t>je </a:t>
            </a:r>
            <a:r>
              <a:rPr lang="vi-VN" sz="2000" dirty="0" smtClean="0">
                <a:latin typeface="Constantia" pitchFamily="18" charset="0"/>
              </a:rPr>
              <a:t>oslobodila više od 15 tisuća četvornih kilometara zapadne Slavonije, Banovine, Korduna, Like te sjevernodalmatinskog zaleđa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Hrvatska je u intervalu od samo tri mjeseca uspjela povratiti okupirana područja, tzv. UNPA sektora "Zapad", "Sjever" i "Jug". Pod srpskom okupacijom ostalo je samo hrvatsko Podunavlje (Sektor "Istok").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Uvod</a:t>
            </a:r>
            <a:endParaRPr lang="hr-H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1430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4342642" cy="2450366"/>
          </a:xfrm>
        </p:spPr>
      </p:pic>
      <p:pic>
        <p:nvPicPr>
          <p:cNvPr id="7" name="Picture 6" descr="Osobni_karton_prognanika_iz_hrvatskog_Podunavlja_Domovinski_rat_Hrvatski_povijesni_muzej_270120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067944" cy="27934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     </a:t>
            </a:r>
            <a:r>
              <a:rPr lang="hr-HR" sz="2000" dirty="0" smtClean="0">
                <a:latin typeface="Constantia" pitchFamily="18" charset="0"/>
              </a:rPr>
              <a:t>Mirnom reintegracijom 1998.g. završena je uspostava teritorijalne cjelovitosti Hrvatske nakon Domovinskog rata i time je Hrvatska izbjegla novu vojnu eskalaciju, osobito na osjetljivom istoku zemlje. </a:t>
            </a:r>
            <a:r>
              <a:rPr lang="vi-VN" sz="2000" dirty="0" smtClean="0">
                <a:latin typeface="Constantia" pitchFamily="18" charset="0"/>
              </a:rPr>
              <a:t>Ojačana je međunarodna reputacija Hrvatske kao države koja može rješavati sukobe diplomatskim putem</a:t>
            </a:r>
            <a:r>
              <a:rPr lang="hr-HR" sz="2000" dirty="0" smtClean="0">
                <a:latin typeface="Constantia" pitchFamily="18" charset="0"/>
              </a:rPr>
              <a:t>, a </a:t>
            </a:r>
            <a:r>
              <a:rPr lang="es-ES" sz="2000" dirty="0" smtClean="0">
                <a:latin typeface="Constantia" pitchFamily="18" charset="0"/>
              </a:rPr>
              <a:t>UNTAES je </a:t>
            </a:r>
            <a:r>
              <a:rPr lang="es-ES" sz="2000" dirty="0" err="1" smtClean="0">
                <a:latin typeface="Constantia" pitchFamily="18" charset="0"/>
              </a:rPr>
              <a:t>bio</a:t>
            </a:r>
            <a:r>
              <a:rPr lang="es-ES" sz="2000" dirty="0" smtClean="0">
                <a:latin typeface="Constantia" pitchFamily="18" charset="0"/>
              </a:rPr>
              <a:t> </a:t>
            </a:r>
            <a:r>
              <a:rPr lang="es-ES" sz="2000" dirty="0" err="1" smtClean="0">
                <a:latin typeface="Constantia" pitchFamily="18" charset="0"/>
              </a:rPr>
              <a:t>rijedak</a:t>
            </a:r>
            <a:r>
              <a:rPr lang="es-ES" sz="2000" dirty="0" smtClean="0">
                <a:latin typeface="Constantia" pitchFamily="18" charset="0"/>
              </a:rPr>
              <a:t> </a:t>
            </a:r>
            <a:r>
              <a:rPr lang="es-ES" sz="2000" dirty="0" err="1" smtClean="0">
                <a:latin typeface="Constantia" pitchFamily="18" charset="0"/>
              </a:rPr>
              <a:t>primjer</a:t>
            </a:r>
            <a:r>
              <a:rPr lang="es-ES" sz="2000" dirty="0" smtClean="0">
                <a:latin typeface="Constantia" pitchFamily="18" charset="0"/>
              </a:rPr>
              <a:t> </a:t>
            </a:r>
            <a:r>
              <a:rPr lang="es-ES" sz="2000" dirty="0" err="1" smtClean="0">
                <a:latin typeface="Constantia" pitchFamily="18" charset="0"/>
              </a:rPr>
              <a:t>uspješne</a:t>
            </a:r>
            <a:r>
              <a:rPr lang="es-ES" sz="2000" dirty="0" smtClean="0">
                <a:latin typeface="Constantia" pitchFamily="18" charset="0"/>
              </a:rPr>
              <a:t> UN </a:t>
            </a:r>
            <a:r>
              <a:rPr lang="es-ES" sz="2000" dirty="0" err="1" smtClean="0">
                <a:latin typeface="Constantia" pitchFamily="18" charset="0"/>
              </a:rPr>
              <a:t>misije</a:t>
            </a:r>
            <a:r>
              <a:rPr lang="hr-HR" sz="2000" dirty="0" smtClean="0">
                <a:latin typeface="Constantia" pitchFamily="18" charset="0"/>
              </a:rPr>
              <a:t>. </a:t>
            </a:r>
            <a:r>
              <a:rPr lang="vi-VN" sz="2000" dirty="0" smtClean="0">
                <a:latin typeface="Constantia" pitchFamily="18" charset="0"/>
              </a:rPr>
              <a:t>Iako je mir postignut, međunacionalno povjerenj</a:t>
            </a:r>
            <a:r>
              <a:rPr lang="hr-HR" sz="2000" dirty="0" smtClean="0">
                <a:latin typeface="Constantia" pitchFamily="18" charset="0"/>
              </a:rPr>
              <a:t>e</a:t>
            </a:r>
            <a:r>
              <a:rPr lang="vi-VN" sz="2000" dirty="0" smtClean="0">
                <a:latin typeface="Constantia" pitchFamily="18" charset="0"/>
              </a:rPr>
              <a:t> je narušeno</a:t>
            </a:r>
            <a:r>
              <a:rPr lang="hr-HR" sz="2000" dirty="0" smtClean="0">
                <a:latin typeface="Constantia" pitchFamily="18" charset="0"/>
              </a:rPr>
              <a:t> </a:t>
            </a:r>
            <a:r>
              <a:rPr lang="hr-HR" sz="2000" dirty="0" smtClean="0"/>
              <a:t>i suživot </a:t>
            </a:r>
            <a:r>
              <a:rPr lang="hr-HR" sz="2000" dirty="0" smtClean="0">
                <a:latin typeface="Constantia" pitchFamily="18" charset="0"/>
              </a:rPr>
              <a:t>Hrvata i Srba u tim krajevima nakon rata bio je pun nepovjerenja, ekonomskih problema i trauma, a proces pomirenja traje i do dan danas.</a:t>
            </a:r>
            <a:endParaRPr lang="hr-HR" sz="2000" dirty="0">
              <a:latin typeface="Constant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Zaključak</a:t>
            </a:r>
            <a:endParaRPr lang="hr-HR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Hrvatsko_Podunavlj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61810"/>
            <a:ext cx="4186289" cy="5719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ktori 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764704"/>
            <a:ext cx="5470199" cy="54325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onstantia" pitchFamily="18" charset="0"/>
              </a:rPr>
              <a:t>Zbog kronične neučinkovitosti mirovne akcije </a:t>
            </a:r>
            <a:r>
              <a:rPr lang="vi-VN" sz="2000" dirty="0" smtClean="0">
                <a:latin typeface="Constantia" pitchFamily="18" charset="0"/>
              </a:rPr>
              <a:t>UNPROFOR-a i neizvršavanja Vanceovog plana, predsjednik Republike Hrvatske Franjo Tuđman je na osnovu svojih ustavnih ovlasti 12.siječnja 1995.g</a:t>
            </a:r>
            <a:r>
              <a:rPr lang="hr-HR" sz="2000" dirty="0" smtClean="0">
                <a:latin typeface="Constantia" pitchFamily="18" charset="0"/>
              </a:rPr>
              <a:t>.</a:t>
            </a:r>
            <a:r>
              <a:rPr lang="vi-VN" sz="2000" dirty="0" smtClean="0">
                <a:latin typeface="Constantia" pitchFamily="18" charset="0"/>
              </a:rPr>
              <a:t> donio odluku o prestanku mandata UNPROFOR-a na području Hrvatske s danom isteka mandata 31.ožujka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V</a:t>
            </a:r>
            <a:r>
              <a:rPr lang="vi-VN" sz="2000" dirty="0" smtClean="0">
                <a:latin typeface="Constantia" pitchFamily="18" charset="0"/>
              </a:rPr>
              <a:t>ažan događaj koji će imati utjecaj na proces mirne reintegracije Podunavlja jest neslaganje u ciljevima između srpskog vodstva u Beogradu i Kninu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vi-VN" sz="2000" dirty="0" smtClean="0">
                <a:latin typeface="Constantia" pitchFamily="18" charset="0"/>
              </a:rPr>
              <a:t>U razdoblju neposredno nakon Oluje postojali su ozbiljni planovi o hrvatskoj vojnoj akciji za oslobađanje istoka zemlje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Hrvatska javnost tražila je brzo vraćanje preostalog istočnog komada zemlje, posebice njezini prognanici.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Pitanje rješenja vojnim ili mirnim putem</a:t>
            </a:r>
            <a:endParaRPr lang="hr-H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Izbijanje novog ratnog sukoba značilo bi propast čitavog mirovnog plana za BiH.</a:t>
            </a:r>
          </a:p>
          <a:p>
            <a:r>
              <a:rPr lang="hr-HR" sz="2000" dirty="0" smtClean="0"/>
              <a:t>SAD nije dopuštao nikakvu vojnu akciju na prostoru istočne Slavonije, međutim Hrvatska je mogla računati na snažnu podršku SAD u mirovnim pregovorima.</a:t>
            </a:r>
          </a:p>
          <a:p>
            <a:r>
              <a:rPr lang="hr-HR" sz="2000" dirty="0" smtClean="0"/>
              <a:t>Glavni američki pregovarači u mirnoj reintegraciji Podunavlja bili su američki veleposlanik u Hrvatskoj Peter Galbraith, zamjenik tajnika za europska pitanja Richard Holbrooke i američki veleposlanik pri UN-u Thorvald Stoltenberg.</a:t>
            </a:r>
          </a:p>
          <a:p>
            <a:endParaRPr lang="hr-HR" sz="2000" dirty="0"/>
          </a:p>
        </p:txBody>
      </p:sp>
      <p:pic>
        <p:nvPicPr>
          <p:cNvPr id="4" name="Picture 3" descr="3ad4ea5d4a4a4cddbed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17032"/>
            <a:ext cx="4356649" cy="29135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vi-VN" sz="2000" dirty="0" smtClean="0">
                <a:latin typeface="Constantia" pitchFamily="18" charset="0"/>
              </a:rPr>
              <a:t>Prvotni nacrt rješenja hrvatskog Podunavlja ponuđen hrvatskoj Vladi 22. rujna 1995., bio je izrazito nepovoljan.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hr-HR" sz="2000" dirty="0" smtClean="0">
                <a:latin typeface="Constantia" pitchFamily="18" charset="0"/>
              </a:rPr>
              <a:t>Plan se temeljio na dva dokumenta, prvi </a:t>
            </a:r>
            <a:r>
              <a:rPr lang="vi-VN" sz="2000" dirty="0" smtClean="0">
                <a:latin typeface="Constantia" pitchFamily="18" charset="0"/>
              </a:rPr>
              <a:t>dokument odnosio se na SRJ i RH i predviđao je njihovo uzajamno priznanje, normalizaciju odnosa, gospodarsku suradnju i mirno rješavanje problema Podunavlja. </a:t>
            </a:r>
            <a:endParaRPr lang="hr-HR" sz="2000" dirty="0" smtClean="0">
              <a:latin typeface="Constantia" pitchFamily="18" charset="0"/>
            </a:endParaRPr>
          </a:p>
          <a:p>
            <a:r>
              <a:rPr lang="vi-VN" sz="2000" dirty="0" smtClean="0">
                <a:latin typeface="Constantia" pitchFamily="18" charset="0"/>
              </a:rPr>
              <a:t>Drugi dokument je trebao biti potpisan između Vlade RH i lokalnih Srba, a predviđao je dvogodišnju međunarodnu upravu i referendum o specijalnom statusu lokalnih Srba unutar Hrvatske.</a:t>
            </a:r>
            <a:r>
              <a:rPr lang="hr-HR" sz="2000" dirty="0" smtClean="0">
                <a:latin typeface="Constantia" pitchFamily="18" charset="0"/>
              </a:rPr>
              <a:t> </a:t>
            </a:r>
            <a:r>
              <a:rPr lang="vi-VN" sz="2000" dirty="0" smtClean="0">
                <a:latin typeface="Constantia" pitchFamily="18" charset="0"/>
              </a:rPr>
              <a:t>Specijalni status temeljio bi se na Galbraithovom planu Z-4, za kojeg su hrvatske vlasti smatrale da je davno zaboravljen</a:t>
            </a:r>
            <a:r>
              <a:rPr lang="hr-HR" sz="2000" dirty="0" smtClean="0">
                <a:latin typeface="Constantia" pitchFamily="18" charset="0"/>
              </a:rPr>
              <a:t>.</a:t>
            </a:r>
          </a:p>
          <a:p>
            <a:r>
              <a:rPr lang="hr-HR" sz="2000" dirty="0" smtClean="0">
                <a:latin typeface="Constantia" pitchFamily="18" charset="0"/>
              </a:rPr>
              <a:t>Već u ovom nacrtu spominjala se prijelazna uprava, demilitarizacija, prijelazna policija, posebni prosvjetni sustav i ostale točke koje će biti implementirane Erdutskim sporazumom.</a:t>
            </a:r>
            <a:endParaRPr lang="hr-HR" sz="2000" dirty="0">
              <a:latin typeface="Constant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Prvi plan rješenja pitanja Podunavlja</a:t>
            </a:r>
            <a:endParaRPr lang="hr-H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Početkom listopada 1995. započeli su pregovori hrvatskih vlasti sa srpskim predstavnicima iz istočne Slavonije.</a:t>
            </a:r>
          </a:p>
          <a:p>
            <a:r>
              <a:rPr lang="pl-PL" sz="2000" dirty="0" smtClean="0"/>
              <a:t>Sastanci su održani u Zagrebu, Osijeku i Erdutu.</a:t>
            </a:r>
          </a:p>
          <a:p>
            <a:r>
              <a:rPr lang="vi-VN" sz="2000" dirty="0" smtClean="0">
                <a:latin typeface="Constantia" pitchFamily="18" charset="0"/>
              </a:rPr>
              <a:t>Galbraith i Stoltenberg željeli su riješiti podunavsko pitanje prije potpisivanja Daytonskog sporazuma, jer ga međunarodna zajednica nije željela inkorporirati u mirovni paket.</a:t>
            </a:r>
            <a:r>
              <a:rPr lang="hr-HR" sz="2000" dirty="0" smtClean="0">
                <a:latin typeface="Constantia" pitchFamily="18" charset="0"/>
              </a:rPr>
              <a:t> </a:t>
            </a:r>
          </a:p>
          <a:p>
            <a:endParaRPr lang="hr-HR" sz="2000" dirty="0"/>
          </a:p>
        </p:txBody>
      </p:sp>
      <p:pic>
        <p:nvPicPr>
          <p:cNvPr id="6" name="Picture 5" descr="prosvj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140968"/>
            <a:ext cx="5716733" cy="3236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Temeljni sporazum o istočnoj Slavoniji, Baranji i zapadnom Srijemu konačno je potpisan 12. studenog 1995.godine, najprije u Adamovićevom dvorcu u Erdutu gdje ga je potpisao srpski predstavnik Milan Milanović uz posredstvo Galbraitha i Stoltenberga, da bi istog dana u Zagrebu svoj potpis stavio Hrvoje Šarinić kao predstavnik hrvatske strane. </a:t>
            </a:r>
          </a:p>
          <a:p>
            <a:r>
              <a:rPr lang="hr-HR" sz="2000" dirty="0" smtClean="0"/>
              <a:t>Temeljni sporazum, prozvan Erdutskim, sadržavao je 14 točaka.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Erdutski sporazum</a:t>
            </a:r>
            <a:endParaRPr lang="hr-HR" sz="3200" dirty="0"/>
          </a:p>
        </p:txBody>
      </p:sp>
      <p:pic>
        <p:nvPicPr>
          <p:cNvPr id="5" name="Picture 4" descr="ERDUT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7" y="3861048"/>
            <a:ext cx="4240507" cy="28083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446</TotalTime>
  <Words>1652</Words>
  <Application>Microsoft Office PowerPoint</Application>
  <PresentationFormat>On-screen Show (4:3)</PresentationFormat>
  <Paragraphs>76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Mirna reintegracija hrvatskoga Podunavlja</vt:lpstr>
      <vt:lpstr>Uvod</vt:lpstr>
      <vt:lpstr>Slide 3</vt:lpstr>
      <vt:lpstr>Slide 4</vt:lpstr>
      <vt:lpstr>Pitanje rješenja vojnim ili mirnim putem</vt:lpstr>
      <vt:lpstr>Slide 6</vt:lpstr>
      <vt:lpstr>Prvi plan rješenja pitanja Podunavlja</vt:lpstr>
      <vt:lpstr>Slide 8</vt:lpstr>
      <vt:lpstr>Erdutski sporazum</vt:lpstr>
      <vt:lpstr>Slide 10</vt:lpstr>
      <vt:lpstr>Proces provođenja mirne reintegracije</vt:lpstr>
      <vt:lpstr>Uspostava i funkcioniranje prijelazne uprave</vt:lpstr>
      <vt:lpstr>Prijelazne policijske snage 1996.-1998.</vt:lpstr>
      <vt:lpstr>Slide 14</vt:lpstr>
      <vt:lpstr>Slide 15</vt:lpstr>
      <vt:lpstr>Kraj mandata</vt:lpstr>
      <vt:lpstr>Slide 17</vt:lpstr>
      <vt:lpstr>Prvi poslijeratni lokalni izbori</vt:lpstr>
      <vt:lpstr>Povratak prognanih u Podunavlje</vt:lpstr>
      <vt:lpstr>Slide 20</vt:lpstr>
      <vt:lpstr>Zaključak</vt:lpstr>
      <vt:lpstr>Hvala na pažnji!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Mihovilić</dc:creator>
  <cp:lastModifiedBy>Mihovilić</cp:lastModifiedBy>
  <cp:revision>46</cp:revision>
  <dcterms:created xsi:type="dcterms:W3CDTF">2025-05-26T16:39:52Z</dcterms:created>
  <dcterms:modified xsi:type="dcterms:W3CDTF">2025-05-27T00:09:07Z</dcterms:modified>
</cp:coreProperties>
</file>