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4" autoAdjust="0"/>
    <p:restoredTop sz="86378" autoAdjust="0"/>
  </p:normalViewPr>
  <p:slideViewPr>
    <p:cSldViewPr snapToGrid="0">
      <p:cViewPr varScale="1">
        <p:scale>
          <a:sx n="64" d="100"/>
          <a:sy n="64" d="100"/>
        </p:scale>
        <p:origin x="138" y="54"/>
      </p:cViewPr>
      <p:guideLst/>
    </p:cSldViewPr>
  </p:slideViewPr>
  <p:outlineViewPr>
    <p:cViewPr>
      <p:scale>
        <a:sx n="33" d="100"/>
        <a:sy n="33" d="100"/>
      </p:scale>
      <p:origin x="0" y="-40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A3F0-584F-49C7-9484-8C3549F5BA3F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6AC3-03C1-42BD-9415-6071F37D1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3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Knjige tajni su zapravo poticaj znanosti</a:t>
            </a:r>
          </a:p>
          <a:p>
            <a:r>
              <a:rPr lang="hr-HR" dirty="0"/>
              <a:t>Saavedra, španjolski poslanik u H monarhiji, sudjelovao</a:t>
            </a:r>
            <a:r>
              <a:rPr lang="hr-HR" baseline="0" dirty="0"/>
              <a:t> je u 30-god. ratu – Zrinski!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0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Margareta Navarska – prva moderna žena;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Miroir de l'âme pécheresse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1531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(Elizabeta I ga je prevela na engl. kad je imala 11 godina); </a:t>
            </a:r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Heptameron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(zbirka od 72 kratke priče prema Boccacciu)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međunarodno slavni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salon </a:t>
            </a:r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 Parnas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(F. Rabelais), dopisivala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s Erazmom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3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1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2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7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3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9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5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4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9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2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0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6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5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252AA2-FDF2-4C65-8387-566C2F95F04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94EF-66BD-4ED2-8BFE-786DA5FB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Humanistička </a:t>
            </a:r>
            <a:b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revolucija</a:t>
            </a:r>
            <a:endParaRPr lang="en-GB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82E84-FFF9-481E-ABC3-DA536003B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8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1">
            <a:extLst>
              <a:ext uri="{FF2B5EF4-FFF2-40B4-BE49-F238E27FC236}">
                <a16:creationId xmlns:a16="http://schemas.microsoft.com/office/drawing/2014/main" id="{8CA5C868-0A82-4975-8602-F49477C7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BF052-6C01-4917-B7DB-1FFCF2551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696179C-71E7-4A5B-B238-0AE1C74D6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Rectangle 15">
            <a:extLst>
              <a:ext uri="{FF2B5EF4-FFF2-40B4-BE49-F238E27FC236}">
                <a16:creationId xmlns:a16="http://schemas.microsoft.com/office/drawing/2014/main" id="{129EED8E-74E7-42E8-979B-7A783E78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3D3D3-8EE8-43F5-BEC9-D0E34DBE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402165"/>
            <a:ext cx="3161016" cy="58263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Grafovi koji pokazuju smanjenje nasilja </a:t>
            </a:r>
            <a:r>
              <a:rPr lang="en-US" sz="2800" b="0" i="0" kern="12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kroz</a:t>
            </a:r>
            <a:r>
              <a:rPr lang="en-US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povijest</a:t>
            </a: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en-US" sz="2200" b="0" i="0" kern="1200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-US" sz="1400" b="0" i="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https://www.booksontrial.com/ironically-candide-a-satire-on-optimism-makes-me-optimistic/</a:t>
            </a:r>
            <a:endParaRPr lang="en-US" sz="2200" b="0" i="0" kern="1200" dirty="0">
              <a:solidFill>
                <a:schemeClr val="accent1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34BA060A-883C-4B29-ADBA-9336D46C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932B26-66A2-4BDA-BBEA-4A2D1B55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E3F5B06-347D-4FC0-8294-BC560A691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0201BB3-B0C8-4E63-A160-E22A074B0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8E6863-2A23-4ED4-80A4-6B72B03D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" y="55932"/>
            <a:ext cx="4041468" cy="309172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6738E-B16E-4400-9F46-86C57DCFB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30975" y="168388"/>
            <a:ext cx="4095447" cy="2866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9468B-6B0F-4786-8810-840995FC2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67" y="3571806"/>
            <a:ext cx="4170976" cy="3117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7EAF6-B265-45B4-83B9-DDFA26BDA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284" y="3577695"/>
            <a:ext cx="4281517" cy="29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8FAA-C521-4DF9-AFF9-E37E1562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6" y="958021"/>
            <a:ext cx="8761413" cy="706964"/>
          </a:xfrm>
        </p:spPr>
        <p:txBody>
          <a:bodyPr>
            <a:normAutofit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Porast pismenosti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63A02-B03D-4062-99EA-E5EEFDD44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" r="5386" b="2"/>
          <a:stretch/>
        </p:blipFill>
        <p:spPr>
          <a:xfrm>
            <a:off x="-1" y="2938363"/>
            <a:ext cx="5552661" cy="391963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DD00-A46A-4BE8-B0D3-ABFE3E34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1" y="560769"/>
            <a:ext cx="5525708" cy="1742817"/>
          </a:xfrm>
        </p:spPr>
        <p:txBody>
          <a:bodyPr anchor="ctr">
            <a:norm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CBB78-F314-4047-9E0F-2F28B6900872}"/>
              </a:ext>
            </a:extLst>
          </p:cNvPr>
          <p:cNvSpPr txBox="1"/>
          <p:nvPr/>
        </p:nvSpPr>
        <p:spPr>
          <a:xfrm>
            <a:off x="0" y="-15800"/>
            <a:ext cx="1037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https://www.quora.com/When-did-most-people-in-Europe-become-literate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https://ourworldindata.org/books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D04E6-DE7B-4D56-88F6-85D6E5F28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209" y="2265867"/>
            <a:ext cx="6334538" cy="45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1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C6C-C45F-4E73-B0AD-25D468A0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Mijenjanje svijesti o sebi i svijetu oko sebe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6F36-ECA9-4120-B410-DCB6565C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2222938"/>
            <a:ext cx="11955517" cy="4635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Globalizacija počinje razmjenom ideja (nadogradnja i usavršavanje)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gradovi (uživo!); Venecija, Amsterdam, Dubrovnik...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Znanstvene spoznaje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Satira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Romani (realistična fikcija) – procvat u 18. stoljeću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Jane Austen 1775-1817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epistolarni romani (Jean-Jacques Rousseau, </a:t>
            </a:r>
            <a:r>
              <a:rPr lang="fr-FR" sz="2200" i="1" dirty="0">
                <a:latin typeface="Palatino Linotype" panose="02040502050505030304" pitchFamily="18" charset="0"/>
              </a:rPr>
              <a:t>Julie, ou la nouvelle Héloïse</a:t>
            </a:r>
            <a:r>
              <a:rPr lang="hr-HR" sz="2200" i="1" dirty="0">
                <a:latin typeface="Palatino Linotype" panose="02040502050505030304" pitchFamily="18" charset="0"/>
              </a:rPr>
              <a:t>, </a:t>
            </a:r>
            <a:r>
              <a:rPr lang="hr-HR" sz="2200" dirty="0">
                <a:latin typeface="Palatino Linotype" panose="02040502050505030304" pitchFamily="18" charset="0"/>
              </a:rPr>
              <a:t>1761)</a:t>
            </a:r>
            <a:endParaRPr lang="hr-HR" sz="2200" i="1" dirty="0">
              <a:latin typeface="Palatino Linotype" panose="02040502050505030304" pitchFamily="18" charset="0"/>
            </a:endParaRPr>
          </a:p>
          <a:p>
            <a:r>
              <a:rPr lang="hr-HR" sz="2400" dirty="0">
                <a:latin typeface="Palatino Linotype" panose="02040502050505030304" pitchFamily="18" charset="0"/>
              </a:rPr>
              <a:t>Pisma </a:t>
            </a:r>
          </a:p>
          <a:p>
            <a:pPr lvl="1">
              <a:spcAft>
                <a:spcPts val="1200"/>
              </a:spcAft>
            </a:pPr>
            <a:r>
              <a:rPr lang="hr-HR" sz="2000" dirty="0">
                <a:latin typeface="Palatino Linotype" panose="02040502050505030304" pitchFamily="18" charset="0"/>
              </a:rPr>
              <a:t>Juraj Divnić papi Aleksandru VI, 1493; Ivan Vitez od Sredne (1405-1472, Korvinov hum. krug), Antun Vrančić (1504-1573; zbirka s više od 1000 pisama) ...</a:t>
            </a:r>
          </a:p>
        </p:txBody>
      </p:sp>
    </p:spTree>
    <p:extLst>
      <p:ext uri="{BB962C8B-B14F-4D97-AF65-F5344CB8AC3E}">
        <p14:creationId xmlns:p14="http://schemas.microsoft.com/office/powerpoint/2010/main" val="174606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B839B-9FEF-4456-BAE5-A5445BE91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3" b="5138"/>
          <a:stretch/>
        </p:blipFill>
        <p:spPr>
          <a:xfrm>
            <a:off x="9474483" y="0"/>
            <a:ext cx="2717517" cy="393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33EBE-135D-4548-BB96-25105A44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8" y="1000772"/>
            <a:ext cx="7015340" cy="1248465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Bestseleri kreću s izumom tiska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EE44-6838-433B-B992-AF47E178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3" y="2076773"/>
            <a:ext cx="9279809" cy="478122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r-HR" sz="1800" dirty="0">
                <a:latin typeface="Palatino Linotype" panose="02040502050505030304" pitchFamily="18" charset="0"/>
              </a:rPr>
              <a:t>prevedeni na mnoge svjetske jezike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Biblija, kao i </a:t>
            </a:r>
            <a:r>
              <a:rPr lang="hr-HR" sz="2000" i="1" dirty="0">
                <a:latin typeface="Palatino Linotype" panose="02040502050505030304" pitchFamily="18" charset="0"/>
              </a:rPr>
              <a:t>Biblia pauperum </a:t>
            </a:r>
            <a:r>
              <a:rPr lang="hr-HR" sz="2000" dirty="0">
                <a:latin typeface="Palatino Linotype" panose="02040502050505030304" pitchFamily="18" charset="0"/>
              </a:rPr>
              <a:t>(ilustracije)</a:t>
            </a: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upute za kršćanski život: </a:t>
            </a:r>
            <a:r>
              <a:rPr lang="hr-HR" sz="1800" i="1" dirty="0">
                <a:latin typeface="Palatino Linotype" panose="02040502050505030304" pitchFamily="18" charset="0"/>
              </a:rPr>
              <a:t>Ars moriendi </a:t>
            </a:r>
            <a:r>
              <a:rPr lang="hr-HR" sz="1800" dirty="0">
                <a:latin typeface="Palatino Linotype" panose="02040502050505030304" pitchFamily="18" charset="0"/>
              </a:rPr>
              <a:t>(glagoljski </a:t>
            </a:r>
            <a:r>
              <a:rPr lang="hr-HR" sz="1800" i="1" dirty="0">
                <a:latin typeface="Palatino Linotype" panose="02040502050505030304" pitchFamily="18" charset="0"/>
              </a:rPr>
              <a:t>Meštrija dobra umrtija</a:t>
            </a:r>
            <a:r>
              <a:rPr lang="hr-HR" sz="1800" dirty="0">
                <a:latin typeface="Palatino Linotype" panose="02040502050505030304" pitchFamily="18" charset="0"/>
              </a:rPr>
              <a:t>, Senj 1507), </a:t>
            </a:r>
            <a:r>
              <a:rPr lang="hr-HR" sz="1800" i="1" dirty="0">
                <a:latin typeface="Palatino Linotype" panose="02040502050505030304" pitchFamily="18" charset="0"/>
              </a:rPr>
              <a:t>Speculum humanae salvationis, De imitatione Christi... </a:t>
            </a:r>
            <a:r>
              <a:rPr lang="hr-HR" sz="1800" dirty="0">
                <a:latin typeface="Palatino Linotype" panose="02040502050505030304" pitchFamily="18" charset="0"/>
              </a:rPr>
              <a:t>(? Jean de Gerson, 1363-1429)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Ilustrirane Ovidijeve </a:t>
            </a:r>
            <a:r>
              <a:rPr lang="hr-HR" sz="2000" i="1" dirty="0">
                <a:latin typeface="Palatino Linotype" panose="02040502050505030304" pitchFamily="18" charset="0"/>
              </a:rPr>
              <a:t>Metamorfoze</a:t>
            </a:r>
            <a:endParaRPr lang="hr-HR" sz="2000" dirty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sz="2000" i="1" dirty="0">
                <a:latin typeface="Palatino Linotype" panose="02040502050505030304" pitchFamily="18" charset="0"/>
              </a:rPr>
              <a:t>Legenda sanctorum /Legenda aurea</a:t>
            </a:r>
            <a:r>
              <a:rPr lang="hr-HR" sz="2000" dirty="0">
                <a:latin typeface="Palatino Linotype" panose="02040502050505030304" pitchFamily="18" charset="0"/>
              </a:rPr>
              <a:t>, Jacobus da Voragine (c. 1260)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Knjige tajni 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latin typeface="Palatino Linotype" panose="02040502050505030304" pitchFamily="18" charset="0"/>
              </a:rPr>
              <a:t> Alessio </a:t>
            </a:r>
            <a:r>
              <a:rPr lang="en-GB" sz="1800" dirty="0" err="1">
                <a:latin typeface="Palatino Linotype" panose="02040502050505030304" pitchFamily="18" charset="0"/>
              </a:rPr>
              <a:t>Piemontese</a:t>
            </a:r>
            <a:r>
              <a:rPr lang="hr-HR" sz="1800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Secreti</a:t>
            </a:r>
            <a:r>
              <a:rPr lang="en-GB" sz="1800" dirty="0">
                <a:latin typeface="Palatino Linotype" panose="02040502050505030304" pitchFamily="18" charset="0"/>
              </a:rPr>
              <a:t> (1555)</a:t>
            </a:r>
            <a:r>
              <a:rPr lang="hr-HR" sz="1800" dirty="0">
                <a:latin typeface="Palatino Linotype" panose="02040502050505030304" pitchFamily="18" charset="0"/>
              </a:rPr>
              <a:t> -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pra</a:t>
            </a:r>
            <a:r>
              <a:rPr lang="hr-HR" sz="1800" dirty="0">
                <a:latin typeface="Palatino Linotype" panose="02040502050505030304" pitchFamily="18" charset="0"/>
              </a:rPr>
              <a:t>k</a:t>
            </a:r>
            <a:r>
              <a:rPr lang="en-GB" sz="1800" dirty="0" err="1">
                <a:latin typeface="Palatino Linotype" panose="02040502050505030304" pitchFamily="18" charset="0"/>
              </a:rPr>
              <a:t>ti</a:t>
            </a:r>
            <a:r>
              <a:rPr lang="hr-HR" sz="1800" dirty="0">
                <a:latin typeface="Palatino Linotype" panose="02040502050505030304" pitchFamily="18" charset="0"/>
              </a:rPr>
              <a:t>čni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savjeti; </a:t>
            </a:r>
            <a:r>
              <a:rPr lang="en-GB" sz="1800" dirty="0" err="1">
                <a:latin typeface="Palatino Linotype" panose="02040502050505030304" pitchFamily="18" charset="0"/>
              </a:rPr>
              <a:t>Giambattista</a:t>
            </a:r>
            <a:r>
              <a:rPr lang="en-GB" sz="1800" dirty="0">
                <a:latin typeface="Palatino Linotype" panose="02040502050505030304" pitchFamily="18" charset="0"/>
              </a:rPr>
              <a:t> Della Porta </a:t>
            </a:r>
            <a:r>
              <a:rPr lang="en-GB" sz="1800" i="1" dirty="0" err="1">
                <a:latin typeface="Palatino Linotype" panose="02040502050505030304" pitchFamily="18" charset="0"/>
              </a:rPr>
              <a:t>Magia</a:t>
            </a:r>
            <a:r>
              <a:rPr lang="en-GB" sz="1800" i="1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naturalis</a:t>
            </a:r>
            <a:r>
              <a:rPr lang="en-GB" sz="1800" dirty="0">
                <a:latin typeface="Palatino Linotype" panose="02040502050505030304" pitchFamily="18" charset="0"/>
              </a:rPr>
              <a:t> (1558)</a:t>
            </a:r>
            <a:r>
              <a:rPr lang="hr-HR" sz="1800" dirty="0">
                <a:latin typeface="Palatino Linotype" panose="02040502050505030304" pitchFamily="18" charset="0"/>
              </a:rPr>
              <a:t>;</a:t>
            </a:r>
            <a:r>
              <a:rPr lang="en-GB" sz="1800" dirty="0">
                <a:latin typeface="Palatino Linotype" panose="02040502050505030304" pitchFamily="18" charset="0"/>
              </a:rPr>
              <a:t> Isabella Cortese</a:t>
            </a:r>
            <a:r>
              <a:rPr lang="hr-HR" sz="1800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Secreti</a:t>
            </a:r>
            <a:r>
              <a:rPr lang="en-GB" sz="1800" dirty="0">
                <a:latin typeface="Palatino Linotype" panose="02040502050505030304" pitchFamily="18" charset="0"/>
              </a:rPr>
              <a:t> (1564)</a:t>
            </a:r>
            <a:r>
              <a:rPr lang="hr-HR" sz="1800" dirty="0">
                <a:latin typeface="Palatino Linotype" panose="02040502050505030304" pitchFamily="18" charset="0"/>
              </a:rPr>
              <a:t> -</a:t>
            </a:r>
            <a:r>
              <a:rPr lang="en-GB" sz="1800" dirty="0">
                <a:latin typeface="Palatino Linotype" panose="02040502050505030304" pitchFamily="18" charset="0"/>
              </a:rPr>
              <a:t> al</a:t>
            </a:r>
            <a:r>
              <a:rPr lang="hr-HR" sz="1800" dirty="0">
                <a:latin typeface="Palatino Linotype" panose="02040502050505030304" pitchFamily="18" charset="0"/>
              </a:rPr>
              <a:t>ke</a:t>
            </a:r>
            <a:r>
              <a:rPr lang="en-GB" sz="1800" dirty="0">
                <a:latin typeface="Palatino Linotype" panose="02040502050505030304" pitchFamily="18" charset="0"/>
              </a:rPr>
              <a:t>mi</a:t>
            </a:r>
            <a:r>
              <a:rPr lang="hr-HR" sz="1800" dirty="0">
                <a:latin typeface="Palatino Linotype" panose="02040502050505030304" pitchFamily="18" charset="0"/>
              </a:rPr>
              <a:t>j</a:t>
            </a:r>
            <a:r>
              <a:rPr lang="en-GB" sz="1800" dirty="0">
                <a:latin typeface="Palatino Linotype" panose="02040502050505030304" pitchFamily="18" charset="0"/>
              </a:rPr>
              <a:t>a</a:t>
            </a:r>
            <a:endParaRPr lang="hr-HR" sz="1800" dirty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sz="2000" i="1" dirty="0">
                <a:latin typeface="Palatino Linotype" panose="02040502050505030304" pitchFamily="18" charset="0"/>
              </a:rPr>
              <a:t>Emblemata – </a:t>
            </a:r>
            <a:r>
              <a:rPr lang="hr-HR" sz="2000" dirty="0">
                <a:latin typeface="Palatino Linotype" panose="02040502050505030304" pitchFamily="18" charset="0"/>
              </a:rPr>
              <a:t>zbirke alegorijskih slika s motom i objašnjenjem</a:t>
            </a: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Andrea Alciato, </a:t>
            </a:r>
            <a:r>
              <a:rPr lang="hr-HR" sz="1800" i="1" dirty="0">
                <a:latin typeface="Palatino Linotype" panose="02040502050505030304" pitchFamily="18" charset="0"/>
              </a:rPr>
              <a:t>Emblematum liber </a:t>
            </a:r>
            <a:r>
              <a:rPr lang="hr-HR" sz="1800" dirty="0">
                <a:latin typeface="Palatino Linotype" panose="02040502050505030304" pitchFamily="18" charset="0"/>
              </a:rPr>
              <a:t>(Augsburg, 1531) – epigrami s drvorezima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latin typeface="Palatino Linotype" panose="02040502050505030304" pitchFamily="18" charset="0"/>
              </a:rPr>
              <a:t>Cesare </a:t>
            </a:r>
            <a:r>
              <a:rPr lang="en-GB" sz="1800" dirty="0" err="1">
                <a:latin typeface="Palatino Linotype" panose="02040502050505030304" pitchFamily="18" charset="0"/>
              </a:rPr>
              <a:t>Ripa</a:t>
            </a:r>
            <a:r>
              <a:rPr lang="hr-HR" sz="1800" i="1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Iconologia</a:t>
            </a:r>
            <a:r>
              <a:rPr lang="en-GB" sz="1800" i="1" dirty="0">
                <a:latin typeface="Palatino Linotype" panose="02040502050505030304" pitchFamily="18" charset="0"/>
              </a:rPr>
              <a:t>, </a:t>
            </a:r>
            <a:r>
              <a:rPr lang="en-GB" sz="1800" dirty="0">
                <a:latin typeface="Palatino Linotype" panose="02040502050505030304" pitchFamily="18" charset="0"/>
              </a:rPr>
              <a:t>1593</a:t>
            </a:r>
            <a:endParaRPr lang="hr-HR" sz="1800" dirty="0">
              <a:latin typeface="Palatino Linotype" panose="0204050205050503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Diego Saavedra Fajardo, </a:t>
            </a:r>
            <a:r>
              <a:rPr lang="hr-HR" sz="1800" i="1" dirty="0">
                <a:latin typeface="Palatino Linotype" panose="02040502050505030304" pitchFamily="18" charset="0"/>
              </a:rPr>
              <a:t>Idea principis Christiano-politici centum symbolis expressa, </a:t>
            </a:r>
            <a:r>
              <a:rPr lang="hr-HR" sz="1800" dirty="0">
                <a:latin typeface="Palatino Linotype" panose="02040502050505030304" pitchFamily="18" charset="0"/>
              </a:rPr>
              <a:t>izvorno objavljena na španjolskom 1640. (napisao i satiru </a:t>
            </a:r>
            <a:r>
              <a:rPr lang="hr-HR" sz="1800" i="1" dirty="0">
                <a:latin typeface="Palatino Linotype" panose="02040502050505030304" pitchFamily="18" charset="0"/>
              </a:rPr>
              <a:t>República literaria</a:t>
            </a:r>
            <a:r>
              <a:rPr lang="hr-HR" sz="1800" dirty="0">
                <a:latin typeface="Palatino Linotype" panose="02040502050505030304" pitchFamily="18" charset="0"/>
              </a:rPr>
              <a:t>)</a:t>
            </a:r>
            <a:endParaRPr lang="en-GB" sz="18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1A9EB-90F4-441D-971E-E8E1BD91747F}"/>
              </a:ext>
            </a:extLst>
          </p:cNvPr>
          <p:cNvSpPr txBox="1"/>
          <p:nvPr/>
        </p:nvSpPr>
        <p:spPr>
          <a:xfrm>
            <a:off x="194674" y="0"/>
            <a:ext cx="9279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La Metamorphose </a:t>
            </a:r>
            <a:r>
              <a:rPr lang="en-GB" sz="1200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d'Ovide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1200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Figur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é</a:t>
            </a:r>
            <a:r>
              <a:rPr lang="en-GB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e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(ilustr. Bernard Salomon), d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e </a:t>
            </a:r>
            <a:r>
              <a:rPr lang="en-GB" sz="12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Tournes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Lyon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1564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algn="r"/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Cesare Ripa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it-IT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Iconologia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Roma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1603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12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endParaRPr lang="hr-HR" sz="14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GB" sz="1100" dirty="0">
                <a:solidFill>
                  <a:schemeClr val="tx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https://www.lotsearch.net/lot/la-metamorphose-dovide-figuree-31830694?perPage=50</a:t>
            </a:r>
            <a:r>
              <a:rPr lang="hr-HR" sz="1100" dirty="0">
                <a:solidFill>
                  <a:schemeClr val="tx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/ https://books.google.hr/books?id=NghEAQAAMAAJ&amp;source=gbs_navlinks_s</a:t>
            </a:r>
            <a:endParaRPr lang="en-GB" sz="1100" dirty="0">
              <a:solidFill>
                <a:schemeClr val="tx2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A0B31-5A20-D6F5-E394-18CFE1A0A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14" t="1974"/>
          <a:stretch/>
        </p:blipFill>
        <p:spPr>
          <a:xfrm>
            <a:off x="9020014" y="3392819"/>
            <a:ext cx="3171986" cy="35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802C-344D-F720-8EE5-96551899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087" y="634946"/>
            <a:ext cx="4303649" cy="1212142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 Panonije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BD0F9-5C8A-7BC1-5A4C-A5360A18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3" y="1445826"/>
            <a:ext cx="5783534" cy="4867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F022-2082-0ED7-0CF4-4F388EBF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20" y="2237365"/>
            <a:ext cx="6025852" cy="4620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Ianus / Joannes Pannonius (Vitesius)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krivo poznat kao Ivan Česmički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nepoznato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blizu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ušća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Drave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1434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Medvedgrad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Zagreba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1472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nećak Ivana Viteza od Sredne; pečuški biskup, na dvoru Matije Korvina; sudjelovao u neuspješnoj uroti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spoj kontinentalne i jadranske Hrvatske; Hrvatska / Ugarska / Italija / 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latinske pjesme (epiliji, epigrami, elegije), govori, pisma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AD2C4-C5AC-345C-2970-9B52221D7E85}"/>
              </a:ext>
            </a:extLst>
          </p:cNvPr>
          <p:cNvSpPr txBox="1"/>
          <p:nvPr/>
        </p:nvSpPr>
        <p:spPr>
          <a:xfrm>
            <a:off x="0" y="6404230"/>
            <a:ext cx="653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© </a:t>
            </a:r>
            <a:r>
              <a:rPr lang="en-GB" sz="1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Orosz</a:t>
            </a:r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GB" sz="1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István</a:t>
            </a:r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, 2008</a:t>
            </a:r>
            <a:r>
              <a:rPr lang="hr-HR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; http://www.januspannonius.hu/html/jp_eloszo.htm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7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01EB-69C8-45C7-A2B2-B25C3A6C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Palatino Linotype" panose="02040502050505030304" pitchFamily="18" charset="0"/>
              </a:rPr>
              <a:t>Marko Marulić</a:t>
            </a:r>
            <a:endParaRPr lang="en-GB" sz="40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4738-ED99-4527-8EE1-51489CF7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0759"/>
            <a:ext cx="8477573" cy="4657241"/>
          </a:xfrm>
        </p:spPr>
        <p:txBody>
          <a:bodyPr>
            <a:normAutofit/>
          </a:bodyPr>
          <a:lstStyle/>
          <a:p>
            <a:r>
              <a:rPr lang="en-GB" sz="2400" i="1" dirty="0">
                <a:latin typeface="Palatino Linotype" panose="02040502050505030304" pitchFamily="18" charset="0"/>
              </a:rPr>
              <a:t>De </a:t>
            </a:r>
            <a:r>
              <a:rPr lang="en-GB" sz="2400" i="1" dirty="0" err="1">
                <a:latin typeface="Palatino Linotype" panose="02040502050505030304" pitchFamily="18" charset="0"/>
              </a:rPr>
              <a:t>institutione</a:t>
            </a:r>
            <a:r>
              <a:rPr lang="en-GB" sz="2400" i="1" dirty="0">
                <a:latin typeface="Palatino Linotype" panose="02040502050505030304" pitchFamily="18" charset="0"/>
              </a:rPr>
              <a:t> bene vivendi per exempla sanctorum </a:t>
            </a:r>
            <a:r>
              <a:rPr lang="en-GB" sz="2400" dirty="0">
                <a:latin typeface="Palatino Linotype" panose="02040502050505030304" pitchFamily="18" charset="0"/>
              </a:rPr>
              <a:t>(</a:t>
            </a:r>
            <a:r>
              <a:rPr lang="en-GB" sz="2400" dirty="0" err="1">
                <a:latin typeface="Palatino Linotype" panose="02040502050505030304" pitchFamily="18" charset="0"/>
              </a:rPr>
              <a:t>Pouke</a:t>
            </a:r>
            <a:r>
              <a:rPr lang="en-GB" sz="2400" dirty="0">
                <a:latin typeface="Palatino Linotype" panose="02040502050505030304" pitchFamily="18" charset="0"/>
              </a:rPr>
              <a:t> za </a:t>
            </a:r>
            <a:r>
              <a:rPr lang="en-GB" sz="2400" dirty="0" err="1">
                <a:latin typeface="Palatino Linotype" panose="02040502050505030304" pitchFamily="18" charset="0"/>
              </a:rPr>
              <a:t>čestit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život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na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primjerima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svetaca</a:t>
            </a:r>
            <a:r>
              <a:rPr lang="en-GB" sz="2400" dirty="0">
                <a:latin typeface="Palatino Linotype" panose="02040502050505030304" pitchFamily="18" charset="0"/>
              </a:rPr>
              <a:t>)</a:t>
            </a:r>
            <a:endParaRPr lang="hr-HR" sz="2400" dirty="0">
              <a:latin typeface="Palatino Linotype" panose="02040502050505030304" pitchFamily="18" charset="0"/>
            </a:endParaRPr>
          </a:p>
          <a:p>
            <a:pPr lvl="1"/>
            <a:r>
              <a:rPr lang="en-GB" sz="2000" dirty="0" err="1">
                <a:latin typeface="Palatino Linotype" panose="02040502050505030304" pitchFamily="18" charset="0"/>
              </a:rPr>
              <a:t>tijekom</a:t>
            </a:r>
            <a:r>
              <a:rPr lang="en-GB" sz="2000" dirty="0">
                <a:latin typeface="Palatino Linotype" panose="02040502050505030304" pitchFamily="18" charset="0"/>
              </a:rPr>
              <a:t> 16. </a:t>
            </a:r>
            <a:r>
              <a:rPr lang="en-GB" sz="2000" dirty="0" err="1">
                <a:latin typeface="Palatino Linotype" panose="02040502050505030304" pitchFamily="18" charset="0"/>
              </a:rPr>
              <a:t>i</a:t>
            </a:r>
            <a:r>
              <a:rPr lang="en-GB" sz="2000" dirty="0">
                <a:latin typeface="Palatino Linotype" panose="02040502050505030304" pitchFamily="18" charset="0"/>
              </a:rPr>
              <a:t> 17. </a:t>
            </a:r>
            <a:r>
              <a:rPr lang="en-GB" sz="2000" dirty="0" err="1">
                <a:latin typeface="Palatino Linotype" panose="02040502050505030304" pitchFamily="18" charset="0"/>
              </a:rPr>
              <a:t>stoljeća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tiskan</a:t>
            </a:r>
            <a:r>
              <a:rPr lang="hr-HR" sz="2000" dirty="0">
                <a:latin typeface="Palatino Linotype" panose="02040502050505030304" pitchFamily="18" charset="0"/>
              </a:rPr>
              <a:t>o</a:t>
            </a:r>
            <a:r>
              <a:rPr lang="en-GB" sz="2000" dirty="0">
                <a:latin typeface="Palatino Linotype" panose="02040502050505030304" pitchFamily="18" charset="0"/>
              </a:rPr>
              <a:t> u 1</a:t>
            </a:r>
            <a:r>
              <a:rPr lang="hr-HR" sz="2000" dirty="0">
                <a:latin typeface="Palatino Linotype" panose="02040502050505030304" pitchFamily="18" charset="0"/>
              </a:rPr>
              <a:t>5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izdanja</a:t>
            </a:r>
            <a:r>
              <a:rPr lang="hr-HR" sz="2000" dirty="0">
                <a:latin typeface="Palatino Linotype" panose="02040502050505030304" pitchFamily="18" charset="0"/>
              </a:rPr>
              <a:t> (kao i </a:t>
            </a:r>
            <a:r>
              <a:rPr lang="hr-HR" sz="2000" i="1" dirty="0">
                <a:latin typeface="Palatino Linotype" panose="02040502050505030304" pitchFamily="18" charset="0"/>
              </a:rPr>
              <a:t>Euangelistarium</a:t>
            </a:r>
            <a:r>
              <a:rPr lang="hr-HR" sz="2000" dirty="0">
                <a:latin typeface="Palatino Linotype" panose="02040502050505030304" pitchFamily="18" charset="0"/>
              </a:rPr>
              <a:t>)</a:t>
            </a:r>
            <a:r>
              <a:rPr lang="en-GB" sz="2000" dirty="0">
                <a:latin typeface="Palatino Linotype" panose="02040502050505030304" pitchFamily="18" charset="0"/>
              </a:rPr>
              <a:t>, a </a:t>
            </a:r>
            <a:r>
              <a:rPr lang="en-GB" sz="2000" dirty="0" err="1">
                <a:latin typeface="Palatino Linotype" panose="02040502050505030304" pitchFamily="18" charset="0"/>
              </a:rPr>
              <a:t>prev</a:t>
            </a:r>
            <a:r>
              <a:rPr lang="hr-HR" sz="2000" dirty="0">
                <a:latin typeface="Palatino Linotype" panose="02040502050505030304" pitchFamily="18" charset="0"/>
              </a:rPr>
              <a:t>ede</a:t>
            </a:r>
            <a:r>
              <a:rPr lang="en-GB" sz="2000" dirty="0">
                <a:latin typeface="Palatino Linotype" panose="02040502050505030304" pitchFamily="18" charset="0"/>
              </a:rPr>
              <a:t>n</a:t>
            </a:r>
            <a:r>
              <a:rPr lang="hr-HR" sz="2000" dirty="0">
                <a:latin typeface="Palatino Linotype" panose="02040502050505030304" pitchFamily="18" charset="0"/>
              </a:rPr>
              <a:t>o </a:t>
            </a:r>
            <a:r>
              <a:rPr lang="en-GB" sz="2000" dirty="0" err="1">
                <a:latin typeface="Palatino Linotype" panose="02040502050505030304" pitchFamily="18" charset="0"/>
              </a:rPr>
              <a:t>na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talijanski</a:t>
            </a:r>
            <a:r>
              <a:rPr lang="hr-HR" sz="2000" dirty="0">
                <a:latin typeface="Palatino Linotype" panose="02040502050505030304" pitchFamily="18" charset="0"/>
              </a:rPr>
              <a:t> (</a:t>
            </a:r>
            <a:r>
              <a:rPr lang="en-GB" sz="2000" dirty="0">
                <a:latin typeface="Palatino Linotype" panose="02040502050505030304" pitchFamily="18" charset="0"/>
              </a:rPr>
              <a:t>12 </a:t>
            </a:r>
            <a:r>
              <a:rPr lang="en-GB" sz="2000" dirty="0" err="1">
                <a:latin typeface="Palatino Linotype" panose="02040502050505030304" pitchFamily="18" charset="0"/>
              </a:rPr>
              <a:t>izdanja</a:t>
            </a:r>
            <a:r>
              <a:rPr lang="hr-HR" sz="2000" dirty="0">
                <a:latin typeface="Palatino Linotype" panose="02040502050505030304" pitchFamily="18" charset="0"/>
              </a:rPr>
              <a:t>)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španjolski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portugalski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francuski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engleski</a:t>
            </a:r>
            <a:r>
              <a:rPr lang="hr-HR" sz="2000" dirty="0">
                <a:latin typeface="Palatino Linotype" panose="02040502050505030304" pitchFamily="18" charset="0"/>
              </a:rPr>
              <a:t>,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njemački</a:t>
            </a:r>
            <a:r>
              <a:rPr lang="hr-HR" sz="2000" dirty="0">
                <a:latin typeface="Palatino Linotype" panose="02040502050505030304" pitchFamily="18" charset="0"/>
              </a:rPr>
              <a:t>, islandski, češki, japanski</a:t>
            </a:r>
          </a:p>
          <a:p>
            <a:r>
              <a:rPr lang="hr-HR" sz="2200" dirty="0">
                <a:latin typeface="Palatino Linotype" panose="02040502050505030304" pitchFamily="18" charset="0"/>
              </a:rPr>
              <a:t>Preveo bestseler Tome Kempenskog </a:t>
            </a:r>
            <a:r>
              <a:rPr lang="hr-HR" sz="2200" i="1" dirty="0">
                <a:latin typeface="Palatino Linotype" panose="02040502050505030304" pitchFamily="18" charset="0"/>
              </a:rPr>
              <a:t>De imitatione Christi </a:t>
            </a:r>
            <a:r>
              <a:rPr lang="hr-HR" sz="2200" dirty="0">
                <a:latin typeface="Palatino Linotype" panose="02040502050505030304" pitchFamily="18" charset="0"/>
              </a:rPr>
              <a:t>na hrv.: </a:t>
            </a:r>
            <a:r>
              <a:rPr lang="hr-HR" sz="2200" i="1" dirty="0">
                <a:latin typeface="Palatino Linotype" panose="02040502050505030304" pitchFamily="18" charset="0"/>
              </a:rPr>
              <a:t>Od naslidovanja Isukarstova</a:t>
            </a:r>
            <a:endParaRPr lang="hr-HR" sz="2200" dirty="0">
              <a:latin typeface="Palatino Linotype" panose="02040502050505030304" pitchFamily="18" charset="0"/>
            </a:endParaRPr>
          </a:p>
          <a:p>
            <a:r>
              <a:rPr lang="hr-HR" sz="2200" dirty="0">
                <a:latin typeface="Palatino Linotype" panose="02040502050505030304" pitchFamily="18" charset="0"/>
              </a:rPr>
              <a:t>Otvoreno pismo papi Hadrijanu VI o turskim opasnostima 1522.</a:t>
            </a:r>
          </a:p>
          <a:p>
            <a:r>
              <a:rPr lang="hr-HR" sz="2200" dirty="0">
                <a:latin typeface="Palatino Linotype" panose="02040502050505030304" pitchFamily="18" charset="0"/>
              </a:rPr>
              <a:t>Čitali su ga: </a:t>
            </a:r>
            <a:r>
              <a:rPr lang="en-GB" sz="2200" dirty="0" err="1">
                <a:latin typeface="Palatino Linotype" panose="02040502050505030304" pitchFamily="18" charset="0"/>
              </a:rPr>
              <a:t>Franjo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Ksaverski</a:t>
            </a:r>
            <a:r>
              <a:rPr lang="en-GB" sz="2200" dirty="0">
                <a:latin typeface="Palatino Linotype" panose="02040502050505030304" pitchFamily="18" charset="0"/>
              </a:rPr>
              <a:t>, </a:t>
            </a:r>
            <a:r>
              <a:rPr lang="en-GB" sz="2200" dirty="0" err="1">
                <a:latin typeface="Palatino Linotype" panose="02040502050505030304" pitchFamily="18" charset="0"/>
              </a:rPr>
              <a:t>Franjo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Saleški</a:t>
            </a:r>
            <a:r>
              <a:rPr lang="en-GB" sz="2200" dirty="0">
                <a:latin typeface="Palatino Linotype" panose="02040502050505030304" pitchFamily="18" charset="0"/>
              </a:rPr>
              <a:t>, </a:t>
            </a:r>
            <a:r>
              <a:rPr lang="en-GB" sz="2200" dirty="0" err="1">
                <a:latin typeface="Palatino Linotype" panose="02040502050505030304" pitchFamily="18" charset="0"/>
              </a:rPr>
              <a:t>Ignacije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hr-HR" sz="2200" dirty="0">
                <a:latin typeface="Palatino Linotype" panose="02040502050505030304" pitchFamily="18" charset="0"/>
              </a:rPr>
              <a:t>Lojolski, </a:t>
            </a:r>
            <a:r>
              <a:rPr lang="en-GB" sz="2200" dirty="0" err="1">
                <a:latin typeface="Palatino Linotype" panose="02040502050505030304" pitchFamily="18" charset="0"/>
              </a:rPr>
              <a:t>francuska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kraljica</a:t>
            </a:r>
            <a:r>
              <a:rPr lang="en-GB" sz="2200" dirty="0">
                <a:latin typeface="Palatino Linotype" panose="02040502050505030304" pitchFamily="18" charset="0"/>
              </a:rPr>
              <a:t> Margareta</a:t>
            </a:r>
            <a:r>
              <a:rPr lang="hr-HR" sz="2200" dirty="0">
                <a:latin typeface="Palatino Linotype" panose="02040502050505030304" pitchFamily="18" charset="0"/>
              </a:rPr>
              <a:t> od Navarre, </a:t>
            </a:r>
            <a:r>
              <a:rPr lang="en-GB" sz="2200" dirty="0">
                <a:latin typeface="Palatino Linotype" panose="02040502050505030304" pitchFamily="18" charset="0"/>
              </a:rPr>
              <a:t>Henrik VIII. </a:t>
            </a:r>
            <a:r>
              <a:rPr lang="hr-HR" sz="2200" dirty="0">
                <a:latin typeface="Palatino Linotype" panose="02040502050505030304" pitchFamily="18" charset="0"/>
              </a:rPr>
              <a:t>i Toma</a:t>
            </a:r>
            <a:r>
              <a:rPr lang="en-GB" sz="2200" dirty="0">
                <a:latin typeface="Palatino Linotype" panose="02040502050505030304" pitchFamily="18" charset="0"/>
              </a:rPr>
              <a:t> More</a:t>
            </a:r>
            <a:r>
              <a:rPr lang="hr-HR" sz="2200" dirty="0">
                <a:latin typeface="Palatino Linotype" panose="02040502050505030304" pitchFamily="18" charset="0"/>
              </a:rPr>
              <a:t>; vjerojatno i Juan Luis </a:t>
            </a:r>
            <a:r>
              <a:rPr lang="hr-HR" sz="2200">
                <a:latin typeface="Palatino Linotype" panose="02040502050505030304" pitchFamily="18" charset="0"/>
              </a:rPr>
              <a:t>Vives („otac moderne psihologije”, 1493-1540</a:t>
            </a:r>
            <a:r>
              <a:rPr lang="hr-HR" sz="2200" dirty="0">
                <a:latin typeface="Palatino Linotype" panose="02040502050505030304" pitchFamily="18" charset="0"/>
              </a:rPr>
              <a:t>)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AC3D3-0E46-42F5-A3B8-25DC6F90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73" y="-1"/>
            <a:ext cx="3714427" cy="5672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10938-5DCB-4078-BC3A-2930E9D7101B}"/>
              </a:ext>
            </a:extLst>
          </p:cNvPr>
          <p:cNvSpPr txBox="1"/>
          <p:nvPr/>
        </p:nvSpPr>
        <p:spPr>
          <a:xfrm>
            <a:off x="8637365" y="5299556"/>
            <a:ext cx="3394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Izdanje</a:t>
            </a:r>
            <a:r>
              <a:rPr lang="hr-HR" sz="16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Evanđelistara </a:t>
            </a:r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iz 1529 (Köln)</a:t>
            </a:r>
          </a:p>
          <a:p>
            <a:pPr algn="r"/>
            <a:endParaRPr lang="hr-HR" sz="1600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hr-HR" sz="14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https://blogs.bl.uk/european/2014/06/marko-maruli%C4%87-and-the-croatian-latin-heritage.html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0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10F42B-FB22-B003-7C47-18933BF9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9591"/>
            <a:ext cx="4819973" cy="6139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2E662-00C5-A2C7-3405-42258BF5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083" y="901530"/>
            <a:ext cx="6170772" cy="857815"/>
          </a:xfrm>
        </p:spPr>
        <p:txBody>
          <a:bodyPr>
            <a:normAutofit/>
          </a:bodyPr>
          <a:lstStyle/>
          <a:p>
            <a:pPr algn="ctr"/>
            <a:r>
              <a:rPr lang="hr-HR" sz="3386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Prerade Marulićevih djela</a:t>
            </a:r>
            <a:endParaRPr lang="en-GB" sz="3386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D1DA-CD84-E45C-F035-16D84644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487" y="2433234"/>
            <a:ext cx="6805145" cy="4241138"/>
          </a:xfrm>
        </p:spPr>
        <p:txBody>
          <a:bodyPr>
            <a:normAutofit/>
          </a:bodyPr>
          <a:lstStyle/>
          <a:p>
            <a:r>
              <a:rPr lang="hr-HR" sz="2419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Santosu no Gosagyo no uchi Nukigaki, </a:t>
            </a:r>
            <a:r>
              <a:rPr lang="hr-HR" sz="2419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Kazusa 1591.</a:t>
            </a:r>
          </a:p>
          <a:p>
            <a:pPr lvl="1"/>
            <a:r>
              <a:rPr lang="hr-HR" sz="1935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„Izvatci </a:t>
            </a:r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iz djela svetaca”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Sv Franjo Ksaverski nosio je sa sobom u misije (Indija, Japan, Kina) Bibliju i </a:t>
            </a:r>
            <a:r>
              <a:rPr lang="hr-HR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Instituciju</a:t>
            </a:r>
            <a:endParaRPr lang="hr-HR" sz="1935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19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Dochiriina Kirishitan, </a:t>
            </a:r>
            <a:r>
              <a:rPr lang="hr-HR" sz="2419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Nagasaki ? prije 1600.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Katekizam s osnovnim postavkama vjere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Dijaloški oblik prema Marulićevoj „Pjesmi o nauku Gospodina našega Isusa Krista na križu visećega” (</a:t>
            </a:r>
            <a:r>
              <a:rPr lang="hr-HR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Carmen de doctrina </a:t>
            </a:r>
            <a:r>
              <a:rPr lang="it-IT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Domini nostri Iesu Christi pendentis in cruce</a:t>
            </a:r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 ?</a:t>
            </a:r>
          </a:p>
          <a:p>
            <a:pPr marL="552938" lvl="1" indent="0">
              <a:buNone/>
            </a:pPr>
            <a:endParaRPr lang="hr-HR" sz="2177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</a:pPr>
            <a:endParaRPr lang="hr-HR" sz="2177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53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EC115B-AB6B-4D19-A66F-39AE840B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80" y="575479"/>
            <a:ext cx="8201025" cy="607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E6C4F1-1834-4BE4-9A17-32A92FEA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86" y="575479"/>
            <a:ext cx="2716738" cy="1450072"/>
          </a:xfrm>
        </p:spPr>
        <p:txBody>
          <a:bodyPr/>
          <a:lstStyle/>
          <a:p>
            <a:pPr algn="r"/>
            <a:r>
              <a:rPr lang="en-GB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https://www.google.com/url?sa=i&amp;url=https%3A%2F%2Flink.springer.com%2Fchapter%2F10.1007%2F978-3-319-72772-1_8&amp;psig=AOvVaw1DY0xA6n2GWBJT2W5mXFU-&amp;ust=1603988540132000&amp;source=images&amp;cd=vfe&amp;ved=0CAIQjRxqFwoTCJDYl5DZ1-wCFQAAAAAdAAAAABAI</a:t>
            </a:r>
            <a:br>
              <a:rPr lang="en-GB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</a:br>
            <a:endParaRPr lang="en-GB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E12E-C8F8-4F8B-9CAF-054119F9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3" y="136479"/>
            <a:ext cx="4299045" cy="18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1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https://www.thomasmorestudies.org/docs/DialogueComfort1.pdf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4F701-2F50-4DFB-94C3-BDA16D31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879" y="731291"/>
            <a:ext cx="4136901" cy="57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836</Words>
  <Application>Microsoft Office PowerPoint</Application>
  <PresentationFormat>Widescreen</PresentationFormat>
  <Paragraphs>62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Palatino Linotype</vt:lpstr>
      <vt:lpstr>Times New Roman</vt:lpstr>
      <vt:lpstr>Wingdings</vt:lpstr>
      <vt:lpstr>Wingdings 3</vt:lpstr>
      <vt:lpstr>Ion Boardroom</vt:lpstr>
      <vt:lpstr>Humanistička  revolucija</vt:lpstr>
      <vt:lpstr>Grafovi koji pokazuju smanjenje nasilja kroz povijest        https://www.booksontrial.com/ironically-candide-a-satire-on-optimism-makes-me-optimistic/</vt:lpstr>
      <vt:lpstr>Porast pismenosti</vt:lpstr>
      <vt:lpstr>Mijenjanje svijesti o sebi i svijetu oko sebe</vt:lpstr>
      <vt:lpstr>Bestseleri kreću s izumom tiska</vt:lpstr>
      <vt:lpstr>Jan Panonije</vt:lpstr>
      <vt:lpstr>Marko Marulić</vt:lpstr>
      <vt:lpstr>Prerade Marulićevih djela</vt:lpstr>
      <vt:lpstr>https://www.google.com/url?sa=i&amp;url=https%3A%2F%2Flink.springer.com%2Fchapter%2F10.1007%2F978-3-319-72772-1_8&amp;psig=AOvVaw1DY0xA6n2GWBJT2W5mXFU-&amp;ust=1603988540132000&amp;source=images&amp;cd=vfe&amp;ved=0CAIQjRxqFwoTCJDYl5DZ1-wCFQAAAAAdAAAAABAI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Humanistička  revolucija</dc:title>
  <dc:creator>mrmat</dc:creator>
  <cp:lastModifiedBy>mrmat</cp:lastModifiedBy>
  <cp:revision>47</cp:revision>
  <dcterms:created xsi:type="dcterms:W3CDTF">2020-10-27T16:41:05Z</dcterms:created>
  <dcterms:modified xsi:type="dcterms:W3CDTF">2024-10-21T19:38:23Z</dcterms:modified>
</cp:coreProperties>
</file>