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Ivankovic" userId="3c502cdd4138296b" providerId="LiveId" clId="{FB0636CD-6A65-472C-BE92-0CBB4338617A}"/>
    <pc:docChg chg="modSld">
      <pc:chgData name="Adam Ivankovic" userId="3c502cdd4138296b" providerId="LiveId" clId="{FB0636CD-6A65-472C-BE92-0CBB4338617A}" dt="2026-04-20T16:20:49.315" v="8" actId="20577"/>
      <pc:docMkLst>
        <pc:docMk/>
      </pc:docMkLst>
      <pc:sldChg chg="modSp mod">
        <pc:chgData name="Adam Ivankovic" userId="3c502cdd4138296b" providerId="LiveId" clId="{FB0636CD-6A65-472C-BE92-0CBB4338617A}" dt="2026-04-20T16:17:49.526" v="0" actId="20577"/>
        <pc:sldMkLst>
          <pc:docMk/>
          <pc:sldMk cId="2200937317" sldId="256"/>
        </pc:sldMkLst>
        <pc:spChg chg="mod">
          <ac:chgData name="Adam Ivankovic" userId="3c502cdd4138296b" providerId="LiveId" clId="{FB0636CD-6A65-472C-BE92-0CBB4338617A}" dt="2026-04-20T16:17:49.526" v="0" actId="20577"/>
          <ac:spMkLst>
            <pc:docMk/>
            <pc:sldMk cId="2200937317" sldId="256"/>
            <ac:spMk id="2" creationId="{D830A699-D493-7D82-EAB8-1B3B3A5D12F0}"/>
          </ac:spMkLst>
        </pc:spChg>
      </pc:sldChg>
      <pc:sldChg chg="modSp mod">
        <pc:chgData name="Adam Ivankovic" userId="3c502cdd4138296b" providerId="LiveId" clId="{FB0636CD-6A65-472C-BE92-0CBB4338617A}" dt="2026-04-20T16:20:49.315" v="8" actId="20577"/>
        <pc:sldMkLst>
          <pc:docMk/>
          <pc:sldMk cId="3474508474" sldId="262"/>
        </pc:sldMkLst>
        <pc:spChg chg="mod">
          <ac:chgData name="Adam Ivankovic" userId="3c502cdd4138296b" providerId="LiveId" clId="{FB0636CD-6A65-472C-BE92-0CBB4338617A}" dt="2026-04-20T16:20:49.315" v="8" actId="20577"/>
          <ac:spMkLst>
            <pc:docMk/>
            <pc:sldMk cId="3474508474" sldId="262"/>
            <ac:spMk id="2" creationId="{62A2FD6C-456D-5713-6A84-37A48E436C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71270-4A38-9E38-6F57-3F74F1A67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1FBDC02-C456-E401-A9A8-A2A06A704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AEBE6B3-8091-F976-6FB5-D0288D4B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62CF1FD-46E5-7BA7-799C-06A2DBA4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81A1B28-F889-195C-8161-FD29754E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590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5566B0-923A-331E-119B-3340384F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05C0C7F-5573-E810-C7E0-BF6E1B3C2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8034A5C-0E6D-8AAA-1688-3759ABD7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A1A9446-0BD3-4689-101C-3E72D99E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4F5E8C-FA8E-65E2-B18F-C22ADD1F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296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F6C802E-F7C3-DD9A-EA99-E90DE6DEB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AD0530D-5B1C-FDD6-6F7D-1612568DD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7F20280-0F59-20ED-77A6-4BB719027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5652B1-C592-ADFD-5718-8B486CC82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ECCB3E2-62F9-F1B8-4FDE-6DA7A064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97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368DCB-DDE0-6B8F-3C6A-E2B3C7ED5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A3F344-7090-B91F-F61E-7E5C5F3F7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D9BF429-2EBA-B552-3A1D-B806C62B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7935D8-FB04-1EA4-0EF6-B7D2D248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3D7F9AD-CEF9-46A3-4D3E-3D48588E4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41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D4B3D3-99EA-E010-2B22-B1AA4A5A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700563C-AC59-A0BA-5240-17E951AA3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49A2F81-F622-9752-F9E6-B23CA780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5E2E58-B8B1-4ACE-F480-7AEB50ED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4EA1A3C-6BC9-B24A-F42A-D7AD72F5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91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54FD40-D47C-DE84-8BE6-C2E7191F5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0D1FA0-D095-D5A0-5EFA-DE2EB32E5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F8E1487-BCED-601C-E494-E54B84FE8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9CBA235-19B7-635D-4B1D-CB8CF6D2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AE5B726-FA71-76E1-D3B1-AEB2BEB5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B66C88E-F115-8285-D6DD-1F159434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287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AF3AB0-6A9A-119D-11B6-03BFCA3B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EAF532-F9E9-F4FD-2077-4BF1E5628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99A3A81-415F-C906-506A-10ABA9843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5F3939A-AB15-EA5F-698E-3BB09BB9F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92E18AA-C860-C98C-2763-8B5F85E5A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F3FC30F-F313-CC38-E612-39891AFB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5C49796-8A9A-2294-36F7-6DA7BB8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43A064A-6F89-168E-E77C-16012393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45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163619-68CA-9A2C-E188-86A62DC30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FAE42CB-DE6B-7066-8D16-AAE8898B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762333E-8149-0A65-94CB-E0D02FA9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9215B1D-3D40-2BB7-2E33-E533CC0B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920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0335651-5FC2-34EC-0573-3A10E0E4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35C6F31-48F4-B612-03C0-C3013364F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5FE5CFF-DF6D-2571-AEE2-F0CD4F24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07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D500F-4226-9BF8-4FB4-2FC3B0F6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E87AEC-0459-C6E3-B6AD-E03CADA4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465B12B-7214-959C-5322-76E99998D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6EA11B3-92A3-DB8A-2A53-004B1C53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E0C04D-A995-FFC3-6BC5-6F8F56D53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6405D37-98EF-5F64-CE8E-3768170C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490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F1A0AF-5E7D-ED3A-F28F-F76B8E5E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997AA5D-E45C-08B2-1DD1-B4A2C0113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3E8E28C-B662-394C-DA3F-40DC052B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B4FD0E9-77D4-521C-1757-B18C632D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EE1267F-7E43-CD26-C015-99DF2F09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49123A6-E978-8E91-AAED-8CA6A8B6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685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0BF743D-6B87-00E3-D5F7-162873F0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6EAE73C-403D-65F4-B09F-FF4EF0FD4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A3EE8F-B8DC-4764-14AD-9983EBA88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88AA78-31BE-4BF4-BA65-3FA1525A3062}" type="datetimeFigureOut">
              <a:rPr lang="hr-HR" smtClean="0"/>
              <a:t>20.4.2026.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8365BA-0372-22AF-CD9F-7EA6556E0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8CC4449-12CF-9BA4-0F18-FB1AC34EE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788C45-46F2-4FEE-B247-34037A3E304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7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30A699-D493-7D82-EAB8-1B3B3A5D1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515" y="827315"/>
            <a:ext cx="5987142" cy="2035628"/>
          </a:xfrm>
        </p:spPr>
        <p:txBody>
          <a:bodyPr>
            <a:normAutofit/>
          </a:bodyPr>
          <a:lstStyle/>
          <a:p>
            <a:r>
              <a:rPr lang="hr-HR" b="1" dirty="0"/>
              <a:t>Hrvatsko-ugarska nagodba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557EC1-D8BA-7842-5528-96D4E6D6F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2515" y="3000829"/>
            <a:ext cx="5573485" cy="3084286"/>
          </a:xfrm>
        </p:spPr>
        <p:txBody>
          <a:bodyPr/>
          <a:lstStyle/>
          <a:p>
            <a:r>
              <a:rPr lang="hr-HR" dirty="0"/>
              <a:t>HRVATSKA POLITIČKA POVIJEST</a:t>
            </a:r>
          </a:p>
          <a:p>
            <a:r>
              <a:rPr lang="hr-HR" dirty="0"/>
              <a:t>doc. dr. sc. Danijel Jurković</a:t>
            </a:r>
          </a:p>
          <a:p>
            <a:r>
              <a:rPr lang="hr-HR" dirty="0"/>
              <a:t>---------------------------------------</a:t>
            </a:r>
          </a:p>
          <a:p>
            <a:r>
              <a:rPr lang="hr-HR" dirty="0"/>
              <a:t>Ida Lujić</a:t>
            </a:r>
          </a:p>
          <a:p>
            <a:r>
              <a:rPr lang="hr-HR" dirty="0"/>
              <a:t>Adam Ivanković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3584BA7-7FA2-64BB-F7B8-AA1294274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597" y="571500"/>
            <a:ext cx="38671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8AD98-73D3-1E69-BE2F-A6877F7C2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7D5A47-44F8-1886-4105-A810008CF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9" y="228602"/>
            <a:ext cx="9644742" cy="859970"/>
          </a:xfrm>
        </p:spPr>
        <p:txBody>
          <a:bodyPr>
            <a:noAutofit/>
          </a:bodyPr>
          <a:lstStyle/>
          <a:p>
            <a:pPr algn="l"/>
            <a:r>
              <a:rPr lang="hr-HR" sz="4800" b="1" dirty="0"/>
              <a:t>Zaključak i izvori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599F389-DF75-8978-9C2A-D61F71DB8210}"/>
              </a:ext>
            </a:extLst>
          </p:cNvPr>
          <p:cNvSpPr/>
          <p:nvPr/>
        </p:nvSpPr>
        <p:spPr>
          <a:xfrm>
            <a:off x="337457" y="1273629"/>
            <a:ext cx="5627914" cy="52142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Hrvatsko-ugarska nagodba bila je formalno kompromis koji je Hrvatskoj dao određenu autonomiju, ali je u praksi zadržao neravnopravan odnos i ograničio njezinu stvarnu samostalnost, što je dovelo do političkih napetosti.</a:t>
            </a:r>
          </a:p>
          <a:p>
            <a:pPr algn="ctr"/>
            <a:endParaRPr lang="hr-HR" sz="2400" dirty="0">
              <a:solidFill>
                <a:schemeClr val="tx1"/>
              </a:solidFill>
            </a:endParaRPr>
          </a:p>
          <a:p>
            <a:pPr algn="ctr"/>
            <a:r>
              <a:rPr lang="hr-HR" sz="2400" dirty="0">
                <a:solidFill>
                  <a:schemeClr val="tx1"/>
                </a:solidFill>
              </a:rPr>
              <a:t>Unatoč tim nedostacima, Nagodba je imala veliku povijesnu važnost jer je potaknula moderni politički razvoj Hrvatske i oblikovala njezin položaj sve do kraja Prvog svjetskog rata.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CD8C7EA-3826-F5A4-BDA8-45B709BC7730}"/>
              </a:ext>
            </a:extLst>
          </p:cNvPr>
          <p:cNvSpPr/>
          <p:nvPr/>
        </p:nvSpPr>
        <p:spPr>
          <a:xfrm>
            <a:off x="6226629" y="566057"/>
            <a:ext cx="5627914" cy="59218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>
                <a:solidFill>
                  <a:schemeClr val="tx1"/>
                </a:solidFill>
              </a:rPr>
              <a:t>IZVORI:</a:t>
            </a:r>
          </a:p>
          <a:p>
            <a:r>
              <a:rPr lang="hr-HR" sz="2400" dirty="0">
                <a:solidFill>
                  <a:schemeClr val="tx1"/>
                </a:solidFill>
              </a:rPr>
              <a:t>Dušan Bilandžić </a:t>
            </a:r>
            <a:r>
              <a:rPr lang="hr-HR" sz="2400" i="1" dirty="0">
                <a:solidFill>
                  <a:schemeClr val="tx1"/>
                </a:solidFill>
              </a:rPr>
              <a:t>– Hrvatska moderna povijest</a:t>
            </a:r>
            <a:r>
              <a:rPr lang="hr-HR" sz="2400" dirty="0">
                <a:solidFill>
                  <a:schemeClr val="tx1"/>
                </a:solidFill>
              </a:rPr>
              <a:t>, 1999.</a:t>
            </a:r>
          </a:p>
          <a:p>
            <a:r>
              <a:rPr lang="hr-HR" sz="2400" dirty="0">
                <a:solidFill>
                  <a:schemeClr val="tx1"/>
                </a:solidFill>
              </a:rPr>
              <a:t>Zlatko Matijević - </a:t>
            </a:r>
            <a:r>
              <a:rPr lang="hr-HR" sz="2400" i="1" dirty="0">
                <a:solidFill>
                  <a:schemeClr val="tx1"/>
                </a:solidFill>
              </a:rPr>
              <a:t>»</a:t>
            </a:r>
            <a:r>
              <a:rPr lang="hr-HR" sz="2400" i="1" dirty="0" err="1">
                <a:solidFill>
                  <a:schemeClr val="tx1"/>
                </a:solidFill>
              </a:rPr>
              <a:t>Absolutismus</a:t>
            </a:r>
            <a:r>
              <a:rPr lang="hr-HR" sz="2400" i="1" dirty="0">
                <a:solidFill>
                  <a:schemeClr val="tx1"/>
                </a:solidFill>
              </a:rPr>
              <a:t> </a:t>
            </a:r>
            <a:r>
              <a:rPr lang="hr-HR" sz="2400" i="1" dirty="0" err="1">
                <a:solidFill>
                  <a:schemeClr val="tx1"/>
                </a:solidFill>
              </a:rPr>
              <a:t>in</a:t>
            </a:r>
            <a:r>
              <a:rPr lang="hr-HR" sz="2400" i="1" dirty="0">
                <a:solidFill>
                  <a:schemeClr val="tx1"/>
                </a:solidFill>
              </a:rPr>
              <a:t> </a:t>
            </a:r>
            <a:r>
              <a:rPr lang="hr-HR" sz="2400" i="1" dirty="0" err="1">
                <a:solidFill>
                  <a:schemeClr val="tx1"/>
                </a:solidFill>
              </a:rPr>
              <a:t>Kroatien</a:t>
            </a:r>
            <a:r>
              <a:rPr lang="hr-HR" sz="2400" i="1" dirty="0">
                <a:solidFill>
                  <a:schemeClr val="tx1"/>
                </a:solidFill>
              </a:rPr>
              <a:t>« </a:t>
            </a:r>
            <a:r>
              <a:rPr lang="hr-HR" sz="2400" i="1" dirty="0" err="1">
                <a:solidFill>
                  <a:schemeClr val="tx1"/>
                </a:solidFill>
              </a:rPr>
              <a:t>Iso</a:t>
            </a:r>
            <a:r>
              <a:rPr lang="hr-HR" sz="2400" i="1" dirty="0">
                <a:solidFill>
                  <a:schemeClr val="tx1"/>
                </a:solidFill>
              </a:rPr>
              <a:t> Kršnjavi i </a:t>
            </a:r>
            <a:r>
              <a:rPr lang="hr-HR" sz="2400" i="1" dirty="0" err="1">
                <a:solidFill>
                  <a:schemeClr val="tx1"/>
                </a:solidFill>
              </a:rPr>
              <a:t>Scotus</a:t>
            </a:r>
            <a:r>
              <a:rPr lang="hr-HR" sz="2400" i="1" dirty="0">
                <a:solidFill>
                  <a:schemeClr val="tx1"/>
                </a:solidFill>
              </a:rPr>
              <a:t> </a:t>
            </a:r>
            <a:r>
              <a:rPr lang="hr-HR" sz="2400" i="1" dirty="0" err="1">
                <a:solidFill>
                  <a:schemeClr val="tx1"/>
                </a:solidFill>
              </a:rPr>
              <a:t>Viator</a:t>
            </a:r>
            <a:r>
              <a:rPr lang="hr-HR" sz="2400" i="1" dirty="0">
                <a:solidFill>
                  <a:schemeClr val="tx1"/>
                </a:solidFill>
              </a:rPr>
              <a:t> o Hrvatskoj u doba banovanja Pavla baruna Raucha</a:t>
            </a:r>
            <a:r>
              <a:rPr lang="hr-HR" sz="2400" dirty="0">
                <a:solidFill>
                  <a:schemeClr val="tx1"/>
                </a:solidFill>
              </a:rPr>
              <a:t>, 2008.</a:t>
            </a:r>
          </a:p>
          <a:p>
            <a:r>
              <a:rPr lang="hr-HR" sz="2400" dirty="0">
                <a:solidFill>
                  <a:schemeClr val="tx1"/>
                </a:solidFill>
              </a:rPr>
              <a:t>Ladislav </a:t>
            </a:r>
            <a:r>
              <a:rPr lang="hr-HR" sz="2400" dirty="0" err="1">
                <a:solidFill>
                  <a:schemeClr val="tx1"/>
                </a:solidFill>
              </a:rPr>
              <a:t>Heka</a:t>
            </a:r>
            <a:r>
              <a:rPr lang="hr-HR" sz="2400" dirty="0">
                <a:solidFill>
                  <a:schemeClr val="tx1"/>
                </a:solidFill>
              </a:rPr>
              <a:t> – </a:t>
            </a:r>
            <a:r>
              <a:rPr lang="hr-HR" sz="2400" i="1" dirty="0">
                <a:solidFill>
                  <a:schemeClr val="tx1"/>
                </a:solidFill>
              </a:rPr>
              <a:t>Hrvatsko-ugarska nagodba u zrcalu tiska</a:t>
            </a:r>
            <a:r>
              <a:rPr lang="hr-HR" sz="2400" dirty="0">
                <a:solidFill>
                  <a:schemeClr val="tx1"/>
                </a:solidFill>
              </a:rPr>
              <a:t>, 2007.</a:t>
            </a:r>
          </a:p>
          <a:p>
            <a:r>
              <a:rPr lang="hr-HR" sz="2400" dirty="0">
                <a:solidFill>
                  <a:schemeClr val="tx1"/>
                </a:solidFill>
              </a:rPr>
              <a:t>Dalibor </a:t>
            </a:r>
            <a:r>
              <a:rPr lang="hr-HR" sz="2400" dirty="0" err="1">
                <a:solidFill>
                  <a:schemeClr val="tx1"/>
                </a:solidFill>
              </a:rPr>
              <a:t>Čepulo</a:t>
            </a:r>
            <a:r>
              <a:rPr lang="hr-HR" sz="2400" dirty="0">
                <a:solidFill>
                  <a:schemeClr val="tx1"/>
                </a:solidFill>
              </a:rPr>
              <a:t> – </a:t>
            </a:r>
            <a:r>
              <a:rPr lang="hr-HR" sz="2400" i="1" dirty="0">
                <a:solidFill>
                  <a:schemeClr val="tx1"/>
                </a:solidFill>
              </a:rPr>
              <a:t>Hrvatsko-ugarska nagodba i reforme institucija vlasti u Hrvatskom saboru 1868.-1871.</a:t>
            </a:r>
            <a:r>
              <a:rPr lang="hr-HR" sz="2400" dirty="0">
                <a:solidFill>
                  <a:schemeClr val="tx1"/>
                </a:solidFill>
              </a:rPr>
              <a:t>, 2001.</a:t>
            </a:r>
          </a:p>
          <a:p>
            <a:r>
              <a:rPr lang="hr-HR" sz="2400" dirty="0">
                <a:solidFill>
                  <a:schemeClr val="tx1"/>
                </a:solidFill>
              </a:rPr>
              <a:t>Mate </a:t>
            </a:r>
            <a:r>
              <a:rPr lang="hr-HR" sz="2400" dirty="0" err="1">
                <a:solidFill>
                  <a:schemeClr val="tx1"/>
                </a:solidFill>
              </a:rPr>
              <a:t>Čaljkušić</a:t>
            </a:r>
            <a:r>
              <a:rPr lang="hr-HR" sz="2400" dirty="0">
                <a:solidFill>
                  <a:schemeClr val="tx1"/>
                </a:solidFill>
              </a:rPr>
              <a:t> – </a:t>
            </a:r>
            <a:r>
              <a:rPr lang="hr-HR" sz="2400" i="1" dirty="0">
                <a:solidFill>
                  <a:schemeClr val="tx1"/>
                </a:solidFill>
              </a:rPr>
              <a:t>Hrvatsko-ugarska nagodba i njene posljedice do 1873. godine</a:t>
            </a:r>
            <a:r>
              <a:rPr lang="hr-HR" sz="2400" dirty="0">
                <a:solidFill>
                  <a:schemeClr val="tx1"/>
                </a:solidFill>
              </a:rPr>
              <a:t>, 2024.</a:t>
            </a:r>
          </a:p>
        </p:txBody>
      </p:sp>
    </p:spTree>
    <p:extLst>
      <p:ext uri="{BB962C8B-B14F-4D97-AF65-F5344CB8AC3E}">
        <p14:creationId xmlns:p14="http://schemas.microsoft.com/office/powerpoint/2010/main" val="421077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2B735E-299D-3FE1-6E18-B6BAA61F8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620391-1132-F9BD-FC70-E29D40591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8" y="228601"/>
            <a:ext cx="6335485" cy="1447799"/>
          </a:xfrm>
        </p:spPr>
        <p:txBody>
          <a:bodyPr>
            <a:noAutofit/>
          </a:bodyPr>
          <a:lstStyle/>
          <a:p>
            <a:pPr algn="l"/>
            <a:r>
              <a:rPr lang="hr-HR" sz="4800" b="1" dirty="0"/>
              <a:t>Hrvatsko-mađarski odnosi do 1848. godine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7806F75D-3512-7A46-6F1E-97B811BE994E}"/>
              </a:ext>
            </a:extLst>
          </p:cNvPr>
          <p:cNvSpPr/>
          <p:nvPr/>
        </p:nvSpPr>
        <p:spPr>
          <a:xfrm>
            <a:off x="337458" y="1937658"/>
            <a:ext cx="6335485" cy="13607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Krajem 9. stoljeća Mađari počinju naseljavati područje između Tise i Dunava.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A1C1F57-A54E-D178-0D10-ED3BC7BD1896}"/>
              </a:ext>
            </a:extLst>
          </p:cNvPr>
          <p:cNvSpPr/>
          <p:nvPr/>
        </p:nvSpPr>
        <p:spPr>
          <a:xfrm>
            <a:off x="337458" y="3559628"/>
            <a:ext cx="6335485" cy="29064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1102. godine sklopljen sporazum (Pacta conventa) između Kolomana Arpadovića i hrvatskog plemstva čime započinje doba personalne unije Hrvatske i Mađarske pod jednom krunom.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16BC4FE-8EF8-9CFC-A7C7-3CB877343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29" y="311151"/>
            <a:ext cx="4387101" cy="3248478"/>
          </a:xfrm>
          <a:prstGeom prst="rect">
            <a:avLst/>
          </a:prstGeom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7FFCCC0E-7F4F-C52F-D442-FF6F77A3C8CE}"/>
              </a:ext>
            </a:extLst>
          </p:cNvPr>
          <p:cNvSpPr/>
          <p:nvPr/>
        </p:nvSpPr>
        <p:spPr>
          <a:xfrm>
            <a:off x="7293429" y="3907971"/>
            <a:ext cx="4561114" cy="25581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1527. godine na Cetinskom saboru za hrvatsko-ugarskog kralja izabran je austrijski nadvojvoda Ferdinand Habsburški.</a:t>
            </a:r>
          </a:p>
        </p:txBody>
      </p:sp>
    </p:spTree>
    <p:extLst>
      <p:ext uri="{BB962C8B-B14F-4D97-AF65-F5344CB8AC3E}">
        <p14:creationId xmlns:p14="http://schemas.microsoft.com/office/powerpoint/2010/main" val="24796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B8841-F31E-5C15-6250-B6BE03E6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0DA96E-246E-791B-5EFC-573391615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8" y="228602"/>
            <a:ext cx="6335485" cy="859970"/>
          </a:xfrm>
        </p:spPr>
        <p:txBody>
          <a:bodyPr>
            <a:noAutofit/>
          </a:bodyPr>
          <a:lstStyle/>
          <a:p>
            <a:pPr algn="l"/>
            <a:r>
              <a:rPr lang="hr-HR" sz="4800" b="1" dirty="0"/>
              <a:t>Revolucija 1848.-1849.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F02FA6DB-E0B2-7E2C-8295-A8DDD083CE5C}"/>
              </a:ext>
            </a:extLst>
          </p:cNvPr>
          <p:cNvSpPr/>
          <p:nvPr/>
        </p:nvSpPr>
        <p:spPr>
          <a:xfrm>
            <a:off x="337459" y="1208314"/>
            <a:ext cx="5595256" cy="22206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1848. godina označila je vrhunac sukoba između mađarskog nacionalizma i hrvatskih težnji za autonomijom.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6B284DA2-84C1-022B-3AB2-DE9D838F1525}"/>
              </a:ext>
            </a:extLst>
          </p:cNvPr>
          <p:cNvSpPr/>
          <p:nvPr/>
        </p:nvSpPr>
        <p:spPr>
          <a:xfrm>
            <a:off x="6259287" y="1208313"/>
            <a:ext cx="5595254" cy="22206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Upravo ova revolucija i rat između Hrvatske i Mađarske stvara društveno-političku podlogu za kasniji preustroj Monarhije i sklapanja Nagodbe.</a:t>
            </a: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96348D7D-A36E-6E8B-70A9-8BEB6C5F2E4E}"/>
              </a:ext>
            </a:extLst>
          </p:cNvPr>
          <p:cNvSpPr/>
          <p:nvPr/>
        </p:nvSpPr>
        <p:spPr>
          <a:xfrm>
            <a:off x="337459" y="3786186"/>
            <a:ext cx="6335484" cy="26574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Hrvatski ban Josip Jelačić prekida odnose s mađarskom vladom te dolazi do jedinog rata u hrvatsko-mađarskoj povijesti.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9E6AAA7-5B63-B31D-9892-EA5ED470B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2" y="3786187"/>
            <a:ext cx="4800599" cy="26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0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57F365-5213-AF48-857D-0688A5A8C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CB7E0A-376A-8D4D-51A9-CA57E713C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9" y="228602"/>
            <a:ext cx="9644742" cy="859970"/>
          </a:xfrm>
        </p:spPr>
        <p:txBody>
          <a:bodyPr>
            <a:noAutofit/>
          </a:bodyPr>
          <a:lstStyle/>
          <a:p>
            <a:pPr algn="l"/>
            <a:r>
              <a:rPr lang="hr-HR" sz="4800" b="1" dirty="0"/>
              <a:t>Kriza Monarhije i put prema nagodbi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187E730D-134C-57BF-DC28-0F428F80DFF2}"/>
              </a:ext>
            </a:extLst>
          </p:cNvPr>
          <p:cNvSpPr/>
          <p:nvPr/>
        </p:nvSpPr>
        <p:spPr>
          <a:xfrm>
            <a:off x="337459" y="1208314"/>
            <a:ext cx="5595256" cy="1863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Nakon revolucije 1848. Habsburška Monarhija slabi zbog političke nestabilnosti i vojnih poraza.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9CB1FC05-B297-773E-A252-7E77C5BEA372}"/>
              </a:ext>
            </a:extLst>
          </p:cNvPr>
          <p:cNvSpPr/>
          <p:nvPr/>
        </p:nvSpPr>
        <p:spPr>
          <a:xfrm>
            <a:off x="6259287" y="1208313"/>
            <a:ext cx="5595254" cy="51924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Kako bi se očuvala stabilnost države, 1867. godine sklapa se Austro-ugarska nagodba kojom se Monarhija preuređuje u dualističku državu podijeljenu na austrijski i ugarski dio sa zajedničkim vladarom.</a:t>
            </a:r>
          </a:p>
          <a:p>
            <a:pPr algn="ctr"/>
            <a:endParaRPr lang="hr-HR" sz="2400" dirty="0">
              <a:solidFill>
                <a:schemeClr val="tx1"/>
              </a:solidFill>
            </a:endParaRPr>
          </a:p>
          <a:p>
            <a:pPr algn="ctr"/>
            <a:r>
              <a:rPr lang="hr-HR" sz="2400" dirty="0">
                <a:solidFill>
                  <a:schemeClr val="tx1"/>
                </a:solidFill>
              </a:rPr>
              <a:t>Ova nova politička organizacija otvara pitanje položaja Hrvatske unutar ugarskog dijela Monarhije, što naposljetku dovodi do sklapanja Hrvatsko-ugarske nagodbe.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2BA3075-95E5-30C4-CE32-9D9A0790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041" y="3429000"/>
            <a:ext cx="3968751" cy="30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9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4C81E5-3FFD-73AC-5164-7DF8CDB471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81CDAD-55BD-A49D-24A0-4A5A41359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9" y="228602"/>
            <a:ext cx="9644742" cy="859970"/>
          </a:xfrm>
        </p:spPr>
        <p:txBody>
          <a:bodyPr>
            <a:noAutofit/>
          </a:bodyPr>
          <a:lstStyle/>
          <a:p>
            <a:pPr algn="l"/>
            <a:r>
              <a:rPr lang="hr-HR" sz="4800" b="1" dirty="0"/>
              <a:t>Donošenje Nagodbe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33D767B0-4A31-093E-BB11-F01E98E9200E}"/>
              </a:ext>
            </a:extLst>
          </p:cNvPr>
          <p:cNvSpPr/>
          <p:nvPr/>
        </p:nvSpPr>
        <p:spPr>
          <a:xfrm>
            <a:off x="337457" y="4278086"/>
            <a:ext cx="5595256" cy="22206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Nakon uspostave dualizma 1867. godine otvoreno je pitanje položaja Hrvatske unutar ugarskog dijela Monarhije, što dovodi do pregovora između hrvatskih i ugarskih političkih predstavnika.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2C9D05FC-240A-BF4F-CCD6-5CE81D089A0C}"/>
              </a:ext>
            </a:extLst>
          </p:cNvPr>
          <p:cNvSpPr/>
          <p:nvPr/>
        </p:nvSpPr>
        <p:spPr>
          <a:xfrm>
            <a:off x="6259287" y="1208313"/>
            <a:ext cx="5595254" cy="5290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Hrvatska u tim pregovorima nije imala ravnopravan položaj, već je bila u slabijoj političkoj poziciji, a Nagodba je donesena 1868. godine kao zakonski članak uz potvrdu cara i kralja Franje Josipa I.</a:t>
            </a:r>
          </a:p>
          <a:p>
            <a:pPr algn="ctr"/>
            <a:endParaRPr lang="hr-HR" sz="2400" dirty="0">
              <a:solidFill>
                <a:schemeClr val="tx1"/>
              </a:solidFill>
            </a:endParaRPr>
          </a:p>
          <a:p>
            <a:pPr algn="ctr"/>
            <a:r>
              <a:rPr lang="hr-HR" sz="2400" dirty="0">
                <a:solidFill>
                  <a:schemeClr val="tx1"/>
                </a:solidFill>
              </a:rPr>
              <a:t>Iako se formalno prikazivala kao kompromis, Nagodba je uvelike odražavala interese Ugarske, zbog čega je u Hrvatskoj izazvala nezadovoljstvo i često se smatrala djelomično nametnutim rješenjem.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352D26-2360-EC99-0A30-6B8A926E5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9" y="1208313"/>
            <a:ext cx="5595254" cy="28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0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4BEB29-118E-35D4-9BD0-89E0FDB1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46F099-633F-AEB6-0AC4-8390B9178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9" y="228602"/>
            <a:ext cx="9644742" cy="859970"/>
          </a:xfrm>
        </p:spPr>
        <p:txBody>
          <a:bodyPr>
            <a:noAutofit/>
          </a:bodyPr>
          <a:lstStyle/>
          <a:p>
            <a:pPr algn="l"/>
            <a:r>
              <a:rPr lang="hr-HR" sz="4800" b="1" dirty="0"/>
              <a:t>Sadržaj Nagodbe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38E6639C-2933-1D1B-50B1-74E2BFE7DB78}"/>
              </a:ext>
            </a:extLst>
          </p:cNvPr>
          <p:cNvSpPr/>
          <p:nvPr/>
        </p:nvSpPr>
        <p:spPr>
          <a:xfrm>
            <a:off x="337458" y="1208313"/>
            <a:ext cx="5595256" cy="5290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Nagodba definira Hrvatsku kao Trojednu Kraljevinu (Hrvatska, Slavonija i Dalmacija), ali ona u stvarnosti nema potpunu kontrolu nad tim područjima niti potpunu teritorijalnu cjelovitost.</a:t>
            </a:r>
          </a:p>
          <a:p>
            <a:pPr algn="ctr"/>
            <a:endParaRPr lang="hr-HR" sz="2400" dirty="0">
              <a:solidFill>
                <a:schemeClr val="tx1"/>
              </a:solidFill>
            </a:endParaRPr>
          </a:p>
          <a:p>
            <a:pPr algn="ctr"/>
            <a:r>
              <a:rPr lang="hr-HR" sz="2400" dirty="0">
                <a:solidFill>
                  <a:schemeClr val="tx1"/>
                </a:solidFill>
              </a:rPr>
              <a:t>Hrvatska dobiva određeni stupanj autonomije u unutarnjim poslovima, poput uprave, sudstva i školstva.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0BCEA7BD-A2F8-50AF-16DB-7666086E2C31}"/>
              </a:ext>
            </a:extLst>
          </p:cNvPr>
          <p:cNvSpPr/>
          <p:nvPr/>
        </p:nvSpPr>
        <p:spPr>
          <a:xfrm>
            <a:off x="6259287" y="1208313"/>
            <a:ext cx="5595254" cy="52904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Zadržava vlastite institucije, bana i Sabor, što stvara dojam određene političke samostalnosti.</a:t>
            </a:r>
          </a:p>
          <a:p>
            <a:pPr algn="ctr"/>
            <a:endParaRPr lang="hr-HR" sz="2400" dirty="0">
              <a:solidFill>
                <a:schemeClr val="tx1"/>
              </a:solidFill>
            </a:endParaRPr>
          </a:p>
          <a:p>
            <a:pPr algn="ctr"/>
            <a:r>
              <a:rPr lang="hr-HR" sz="2400" dirty="0">
                <a:solidFill>
                  <a:schemeClr val="tx1"/>
                </a:solidFill>
              </a:rPr>
              <a:t>Ipak, ključni poslovi poput vojske, financija i vanjske politike ostaju pod kontrolom Ugarske, zbog čega Hrvatska ostaje ovisna, a njezina autonomija više formalna nego stvarna.</a:t>
            </a:r>
          </a:p>
        </p:txBody>
      </p:sp>
    </p:spTree>
    <p:extLst>
      <p:ext uri="{BB962C8B-B14F-4D97-AF65-F5344CB8AC3E}">
        <p14:creationId xmlns:p14="http://schemas.microsoft.com/office/powerpoint/2010/main" val="1781194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B71C78-2592-6B44-2F5D-3BC96EC7C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A2FD6C-456D-5713-6A84-37A48E436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9" y="228602"/>
            <a:ext cx="9644742" cy="859970"/>
          </a:xfrm>
        </p:spPr>
        <p:txBody>
          <a:bodyPr>
            <a:noAutofit/>
          </a:bodyPr>
          <a:lstStyle/>
          <a:p>
            <a:pPr algn="l"/>
            <a:r>
              <a:rPr lang="hr-HR" sz="4800" b="1" dirty="0"/>
              <a:t>Problemi Nagodbe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6725F0D9-FF62-5236-B18A-62BBB286AC44}"/>
              </a:ext>
            </a:extLst>
          </p:cNvPr>
          <p:cNvSpPr/>
          <p:nvPr/>
        </p:nvSpPr>
        <p:spPr>
          <a:xfrm>
            <a:off x="337458" y="1208314"/>
            <a:ext cx="5595256" cy="5290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Iako je Nagodba formalno uređivala odnose između Hrvatske i Ugarske, mnoge njezine odredbe bile su nejasne i dvosmislene, što je omogućavalo tumačenja koja su najčešće išla u korist Ugarske.</a:t>
            </a:r>
          </a:p>
          <a:p>
            <a:pPr algn="ctr"/>
            <a:endParaRPr lang="hr-HR" sz="2400" dirty="0">
              <a:solidFill>
                <a:schemeClr val="tx1"/>
              </a:solidFill>
            </a:endParaRPr>
          </a:p>
          <a:p>
            <a:pPr algn="ctr"/>
            <a:r>
              <a:rPr lang="hr-HR" sz="2400" dirty="0">
                <a:solidFill>
                  <a:schemeClr val="tx1"/>
                </a:solidFill>
              </a:rPr>
              <a:t>Veliki problem predstavljala je financijska ovisnost Hrvatske, budući da nije imala potpunu kontrolu nad vlastitim prihodima, kao i izdvajanje Rijeke iz hrvatskog upravnog sustava i njezino vezivanje uz Ugarsku.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4427E4A8-045A-96E9-927C-B69FA1FF5342}"/>
              </a:ext>
            </a:extLst>
          </p:cNvPr>
          <p:cNvSpPr/>
          <p:nvPr/>
        </p:nvSpPr>
        <p:spPr>
          <a:xfrm>
            <a:off x="6259287" y="228603"/>
            <a:ext cx="5595254" cy="24492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Zbog tih nedostataka Nagodba nije uspjela stabilizirati odnose, već je postala izvor dugotrajnih političkih napetosti i nezadovoljstva u Hrvatskoj.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A2A75B5-DC63-AD09-9BC9-96FC0890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85" y="3037114"/>
            <a:ext cx="5595256" cy="34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0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F6491-C409-291C-AE2A-75C5232D7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51606F-5CEB-9C1F-252F-FA38F84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9" y="228602"/>
            <a:ext cx="9644742" cy="859970"/>
          </a:xfrm>
        </p:spPr>
        <p:txBody>
          <a:bodyPr>
            <a:noAutofit/>
          </a:bodyPr>
          <a:lstStyle/>
          <a:p>
            <a:pPr algn="l"/>
            <a:r>
              <a:rPr lang="hr-HR" sz="4800" b="1" dirty="0"/>
              <a:t>Provedba u praksi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B4470D42-37E9-F882-2409-99A9BBFA9B86}"/>
              </a:ext>
            </a:extLst>
          </p:cNvPr>
          <p:cNvSpPr/>
          <p:nvPr/>
        </p:nvSpPr>
        <p:spPr>
          <a:xfrm>
            <a:off x="337458" y="1208314"/>
            <a:ext cx="5595256" cy="5290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U praksi se Nagodba nije provodila kako je bila zamišljena, jer je Ugarska često tumačila njezine odredbe u svoju korist i time jačala svoj utjecaj u Hrvatskoj.</a:t>
            </a:r>
          </a:p>
          <a:p>
            <a:pPr algn="ctr"/>
            <a:endParaRPr lang="hr-HR" sz="2400" dirty="0">
              <a:solidFill>
                <a:schemeClr val="tx1"/>
              </a:solidFill>
            </a:endParaRPr>
          </a:p>
          <a:p>
            <a:pPr algn="ctr"/>
            <a:r>
              <a:rPr lang="hr-HR" sz="2400" dirty="0">
                <a:solidFill>
                  <a:schemeClr val="tx1"/>
                </a:solidFill>
              </a:rPr>
              <a:t>Takvo postupanje dovodilo je do postupnog ograničavanja autonomije koju je Hrvatska formalno imala prema Nagodbi.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F7897310-EF09-58D9-6491-8AC088E585D8}"/>
              </a:ext>
            </a:extLst>
          </p:cNvPr>
          <p:cNvSpPr/>
          <p:nvPr/>
        </p:nvSpPr>
        <p:spPr>
          <a:xfrm>
            <a:off x="6259288" y="1208314"/>
            <a:ext cx="5595254" cy="24492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Istovremeno su se u Hrvatskom saboru razvijali politički sukobi između pristaša i protivnika Nagodbe, što pokazuje veliku razliku između njezina sadržaja i stvarne provedbe.</a:t>
            </a:r>
          </a:p>
        </p:txBody>
      </p:sp>
    </p:spTree>
    <p:extLst>
      <p:ext uri="{BB962C8B-B14F-4D97-AF65-F5344CB8AC3E}">
        <p14:creationId xmlns:p14="http://schemas.microsoft.com/office/powerpoint/2010/main" val="280807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EF235-E69C-D968-AD48-E7A7B2154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A44AFC-B40C-F9FA-FFCC-9715C795E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9" y="228602"/>
            <a:ext cx="9644742" cy="859970"/>
          </a:xfrm>
        </p:spPr>
        <p:txBody>
          <a:bodyPr>
            <a:noAutofit/>
          </a:bodyPr>
          <a:lstStyle/>
          <a:p>
            <a:pPr algn="l"/>
            <a:r>
              <a:rPr lang="hr-HR" sz="4800" b="1" dirty="0"/>
              <a:t>Posljedice Nagodbe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918BB8D4-44F6-9437-D988-BBC2B11F0D2A}"/>
              </a:ext>
            </a:extLst>
          </p:cNvPr>
          <p:cNvSpPr/>
          <p:nvPr/>
        </p:nvSpPr>
        <p:spPr>
          <a:xfrm>
            <a:off x="337458" y="1447800"/>
            <a:ext cx="3548742" cy="33201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Hrvatsko-ugarska nagodba dugoročno je učvrstila političku i gospodarsku ovisnost Hrvatske o Ugarskoj te ograničila njezinu stvarnu samostalnost.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7B800BCD-7F9C-D24F-0F49-F6E1CC8326BA}"/>
              </a:ext>
            </a:extLst>
          </p:cNvPr>
          <p:cNvSpPr/>
          <p:nvPr/>
        </p:nvSpPr>
        <p:spPr>
          <a:xfrm>
            <a:off x="4386939" y="1447800"/>
            <a:ext cx="3407224" cy="33201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</a:rPr>
              <a:t>Istovremeno je potaknula razvoj političkog života, jačanje nacionalne svijesti i oblikovanje modernih političkih ideja te borbu za veća prava.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378CF63A-6504-A44C-09C5-425A9E397234}"/>
              </a:ext>
            </a:extLst>
          </p:cNvPr>
          <p:cNvSpPr/>
          <p:nvPr/>
        </p:nvSpPr>
        <p:spPr>
          <a:xfrm>
            <a:off x="8294902" y="1447800"/>
            <a:ext cx="3559641" cy="33201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Nagodba je ostala na snazi sve do 1918. godine, što pokazuje koliko je njezin utjecaj na hrvatsko društvo i politiku bio dugotrajan.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50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766</Words>
  <Application>Microsoft Office PowerPoint</Application>
  <PresentationFormat>Široki zaslon</PresentationFormat>
  <Paragraphs>55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sustava Office</vt:lpstr>
      <vt:lpstr>Hrvatsko-ugarska nagodba</vt:lpstr>
      <vt:lpstr>Hrvatsko-mađarski odnosi do 1848. godine</vt:lpstr>
      <vt:lpstr>Revolucija 1848.-1849.</vt:lpstr>
      <vt:lpstr>Kriza Monarhije i put prema nagodbi</vt:lpstr>
      <vt:lpstr>Donošenje Nagodbe</vt:lpstr>
      <vt:lpstr>Sadržaj Nagodbe</vt:lpstr>
      <vt:lpstr>Problemi Nagodbe</vt:lpstr>
      <vt:lpstr>Provedba u praksi</vt:lpstr>
      <vt:lpstr>Posljedice Nagodbe</vt:lpstr>
      <vt:lpstr>Zaključak i izvori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Adam Ivankovic</dc:creator>
  <cp:lastModifiedBy>Adam Ivankovic</cp:lastModifiedBy>
  <cp:revision>1</cp:revision>
  <dcterms:created xsi:type="dcterms:W3CDTF">2026-04-20T14:59:21Z</dcterms:created>
  <dcterms:modified xsi:type="dcterms:W3CDTF">2026-04-20T16:20:57Z</dcterms:modified>
</cp:coreProperties>
</file>