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8" r:id="rId3"/>
    <p:sldId id="378" r:id="rId4"/>
    <p:sldId id="397" r:id="rId5"/>
    <p:sldId id="384" r:id="rId6"/>
    <p:sldId id="259" r:id="rId7"/>
    <p:sldId id="387" r:id="rId8"/>
    <p:sldId id="38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92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453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077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340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8087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593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668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019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5295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303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572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689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77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247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52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889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703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02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4801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47CB6A-EDD4-4834-846F-081591F578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09057" y="2733709"/>
            <a:ext cx="8858774" cy="1373070"/>
          </a:xfrm>
        </p:spPr>
        <p:txBody>
          <a:bodyPr>
            <a:normAutofit/>
          </a:bodyPr>
          <a:lstStyle/>
          <a:p>
            <a:pPr algn="ctr"/>
            <a:r>
              <a:rPr lang="hr-HR" dirty="0"/>
              <a:t>Hrvatska politička povijest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250C511-7763-4793-AB53-B930C50637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000" dirty="0"/>
              <a:t>Uvodno predavanje</a:t>
            </a:r>
          </a:p>
        </p:txBody>
      </p:sp>
    </p:spTree>
    <p:extLst>
      <p:ext uri="{BB962C8B-B14F-4D97-AF65-F5344CB8AC3E}">
        <p14:creationId xmlns:p14="http://schemas.microsoft.com/office/powerpoint/2010/main" val="2937078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Predstavljanje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doc. dr. sc. Danijel Jurković</a:t>
            </a:r>
          </a:p>
          <a:p>
            <a:r>
              <a:rPr lang="hr-HR" dirty="0"/>
              <a:t>Konzultacije: ponedjeljkom, od 13 do 14 sati ili na e-adresu: djurkovic@fhs.unizg.hr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Obaveze i ispit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Aktivnost studenata pratit će se tijekom čitavoga semestra. Nastavu je obavezno pohađati, najmanje 12 predavanja.</a:t>
            </a:r>
          </a:p>
          <a:p>
            <a:r>
              <a:rPr lang="hr-HR" dirty="0"/>
              <a:t>Ispit je pismeni (i usmeni)</a:t>
            </a:r>
          </a:p>
        </p:txBody>
      </p:sp>
    </p:spTree>
    <p:extLst>
      <p:ext uri="{BB962C8B-B14F-4D97-AF65-F5344CB8AC3E}">
        <p14:creationId xmlns:p14="http://schemas.microsoft.com/office/powerpoint/2010/main" val="3379801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Kolokvij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0321" y="2336872"/>
            <a:ext cx="9613861" cy="4331941"/>
          </a:xfrm>
        </p:spPr>
        <p:txBody>
          <a:bodyPr>
            <a:normAutofit/>
          </a:bodyPr>
          <a:lstStyle/>
          <a:p>
            <a:r>
              <a:rPr lang="hr-HR" dirty="0"/>
              <a:t>Prvi kolokvij piše se 21. travnja 2026. s početkom u 11.10 sati u dvorani Varaždin</a:t>
            </a:r>
          </a:p>
          <a:p>
            <a:r>
              <a:rPr lang="hr-HR" dirty="0"/>
              <a:t>Drugi kolokvij piše se 2. lipnja 2026. s početkom u 11.10 sati u dvorani Varaždin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44385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Obaveze studenata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0321" y="2336872"/>
            <a:ext cx="9613861" cy="4331941"/>
          </a:xfr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hr-HR" dirty="0">
              <a:solidFill>
                <a:prstClr val="white"/>
              </a:solidFill>
              <a:latin typeface="Trebuchet MS" panose="020B060302020202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Izlaganje u paru (prezentacija; vlastiti izbor teme 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do 23. ožujka 2026. ili podijelim nakon toga datuma teme)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dirty="0">
                <a:solidFill>
                  <a:prstClr val="white"/>
                </a:solidFill>
                <a:latin typeface="Trebuchet MS" panose="020B0603020202020204"/>
              </a:rPr>
              <a:t>Teme povezane sa sadržajem kolegija: </a:t>
            </a:r>
            <a:r>
              <a:rPr lang="hr-HR" dirty="0">
                <a:solidFill>
                  <a:srgbClr val="FFC000"/>
                </a:solidFill>
                <a:latin typeface="Trebuchet MS" panose="020B0603020202020204"/>
              </a:rPr>
              <a:t>Hrvatska – politička – povijest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dirty="0">
                <a:solidFill>
                  <a:srgbClr val="FFC000"/>
                </a:solidFill>
                <a:latin typeface="Trebuchet MS" panose="020B0603020202020204"/>
              </a:rPr>
              <a:t>27 studenta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dirty="0">
                <a:solidFill>
                  <a:srgbClr val="FFC000"/>
                </a:solidFill>
                <a:latin typeface="Trebuchet MS" panose="020B0603020202020204"/>
              </a:rPr>
              <a:t>6-7 termina po 2-3 izlaganja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dirty="0">
                <a:solidFill>
                  <a:srgbClr val="FFC000"/>
                </a:solidFill>
                <a:latin typeface="Trebuchet MS" panose="020B0603020202020204"/>
              </a:rPr>
              <a:t>Jedno izlaganje – trajanje 30 minuta po jednom izlaganju (svatko u paru izlaže 15 minuta)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dirty="0">
                <a:solidFill>
                  <a:srgbClr val="FFC000"/>
                </a:solidFill>
                <a:latin typeface="Trebuchet MS" panose="020B0603020202020204"/>
              </a:rPr>
              <a:t>nakon izlaganja rasprava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dirty="0">
                <a:solidFill>
                  <a:srgbClr val="C00000"/>
                </a:solidFill>
                <a:latin typeface="Trebuchet MS" panose="020B0603020202020204"/>
              </a:rPr>
              <a:t>d</a:t>
            </a:r>
            <a:r>
              <a:rPr kumimoji="0" lang="hr-H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an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ranije dostaviti </a:t>
            </a:r>
            <a:r>
              <a:rPr lang="hr-HR" dirty="0">
                <a:solidFill>
                  <a:srgbClr val="C00000"/>
                </a:solidFill>
                <a:latin typeface="Trebuchet MS" panose="020B0603020202020204"/>
              </a:rPr>
              <a:t>PPT (ako imate)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19678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Obavezna literatura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097742"/>
            <a:ext cx="11976847" cy="4697506"/>
          </a:xfrm>
        </p:spPr>
        <p:txBody>
          <a:bodyPr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dirty="0">
                <a:solidFill>
                  <a:prstClr val="white"/>
                </a:solidFill>
                <a:latin typeface="Trebuchet MS" panose="020B0603020202020204"/>
              </a:rPr>
              <a:t>Jović, Dejan, </a:t>
            </a:r>
            <a:r>
              <a:rPr lang="hr-HR" i="1" dirty="0">
                <a:solidFill>
                  <a:prstClr val="white"/>
                </a:solidFill>
                <a:latin typeface="Trebuchet MS" panose="020B0603020202020204"/>
              </a:rPr>
              <a:t>Jugoslavija država koja je odumrla</a:t>
            </a:r>
            <a:r>
              <a:rPr lang="hr-HR" dirty="0">
                <a:solidFill>
                  <a:prstClr val="white"/>
                </a:solidFill>
                <a:latin typeface="Trebuchet MS" panose="020B0603020202020204"/>
              </a:rPr>
              <a:t>, Zagreb: Prometej, 2003. (prvi kolokvij do 255. stranice)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Članci </a:t>
            </a:r>
            <a:r>
              <a:rPr kumimoji="0" lang="hr-HR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na Repozitoriju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endParaRPr lang="hr-HR" sz="1800" dirty="0"/>
          </a:p>
          <a:p>
            <a:endParaRPr lang="hr-HR" sz="1800" dirty="0"/>
          </a:p>
          <a:p>
            <a:endParaRPr lang="hr-HR" altLang="sr-Latn-RS" sz="1800" dirty="0"/>
          </a:p>
          <a:p>
            <a:endParaRPr lang="hr-HR" altLang="sr-Latn-RS" sz="1800" dirty="0"/>
          </a:p>
        </p:txBody>
      </p:sp>
    </p:spTree>
    <p:extLst>
      <p:ext uri="{BB962C8B-B14F-4D97-AF65-F5344CB8AC3E}">
        <p14:creationId xmlns:p14="http://schemas.microsoft.com/office/powerpoint/2010/main" val="1555025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2A4E5FA-A17D-42D6-B65A-B51270D1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Dopunska literatura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A7B2A90-26E0-4F02-9B9A-E927B075B1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" y="1965366"/>
            <a:ext cx="10315422" cy="495555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hr-HR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Ivo Perić (2000). Hrvatski  državni sabor 1848.-2000., knj. 1-3, Dom i svijet; Hrvatski državni sabor; Hrvatski institut za povijest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Zlatko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Matijević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, U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sjeni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dvaju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orlova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: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prilozi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crkveno-nacionalnoj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povijesti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Hrvata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u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prvim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desetljećima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20.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stoljeća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,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Zagreb: Golden marketing-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Tehnička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knjiga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, 2005</a:t>
            </a:r>
            <a:endParaRPr kumimoji="0" lang="hr-HR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Zlatko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Matijević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; Marina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Štambuk-Škalić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(2008).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Narodno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vijeće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Slovenaca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Hrvata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Srba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u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Zagrebu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1918.-1919.:</a:t>
            </a: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izabrani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dokumenti,Hrvatski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državni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arhiv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.</a:t>
            </a:r>
            <a:endParaRPr kumimoji="0" lang="hr-HR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Dragutin Pavličević (2007). Hrvati i istočno pitanje: između " ostatka ostataka" i " oživljene Hrvatske", Golden Marketing – Tehnička knjiga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Andrej Rahten (2008). Savezništva i diobe. Razvoj slovenskohrvatskih političkih odnosa u Habsburškoj Monarhiji 1848.-1918., Golden marketing, Zagreb.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Branko Dubravica, Uvod u suvremenu hrvatsku političku povijest (Parlament, stranke i izbori u Hrvatskoj 1841.-1941.), Velika Gorica: UMAC, 1997.</a:t>
            </a:r>
          </a:p>
          <a:p>
            <a:pPr>
              <a:buFont typeface="Arial" panose="020B0604020202020204" pitchFamily="34" charset="0"/>
              <a:buChar char="•"/>
            </a:pPr>
            <a:endParaRPr lang="hr-HR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24755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DAEAFB-24C2-40AB-BAB5-3A4B21D7B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/>
              <a:t>Raspored predavanja –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49351C7-37DB-4531-AA0C-BDCC4B732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4809723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550</TotalTime>
  <Words>361</Words>
  <Application>Microsoft Office PowerPoint</Application>
  <PresentationFormat>Široki zaslon</PresentationFormat>
  <Paragraphs>36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Hrvatska politička povijest</vt:lpstr>
      <vt:lpstr>Predstavljanje</vt:lpstr>
      <vt:lpstr>Obaveze i ispit</vt:lpstr>
      <vt:lpstr>Kolokvij</vt:lpstr>
      <vt:lpstr>Obaveze studenata</vt:lpstr>
      <vt:lpstr>Obavezna literatura</vt:lpstr>
      <vt:lpstr>Dopunska literatura</vt:lpstr>
      <vt:lpstr>Raspored predavanja –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Danijel Jurković</dc:creator>
  <cp:lastModifiedBy>Danijel Jurković</cp:lastModifiedBy>
  <cp:revision>140</cp:revision>
  <dcterms:created xsi:type="dcterms:W3CDTF">2021-06-08T13:24:55Z</dcterms:created>
  <dcterms:modified xsi:type="dcterms:W3CDTF">2026-03-17T09:02:27Z</dcterms:modified>
</cp:coreProperties>
</file>