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71" r:id="rId10"/>
    <p:sldId id="272" r:id="rId11"/>
    <p:sldId id="273" r:id="rId12"/>
    <p:sldId id="269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354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71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96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82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67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82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43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832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33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3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68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87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9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8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50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74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8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B1C4763-113A-40F9-B5D6-7C7ED9528880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1DC24E-C1E9-4F1D-BADA-1AE63A890F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847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4495D-CB93-3B2F-6FBF-A2418D855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430860"/>
            <a:ext cx="9440034" cy="1828801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Hercegovački ustanak 1875.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B41590-6709-C97E-107E-5537F9C11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Studenti: Mislav Bošković i Jakov Milat</a:t>
            </a:r>
          </a:p>
          <a:p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Kolegij: Hrvatska politička povijest</a:t>
            </a:r>
          </a:p>
          <a:p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Nositelj: doc. dr. sc. Danijel Jurković</a:t>
            </a:r>
          </a:p>
          <a:p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Fakultet hrvatskih studija </a:t>
            </a:r>
          </a:p>
          <a:p>
            <a:r>
              <a:rPr lang="hr-H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Datum: 21. travnja 2026.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486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7F3B6-4F2B-DCC6-267B-8B34413E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Berlinski kongres (1878.)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09CC5D-0D78-0C5F-FE1D-119D4452F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016" y="1738736"/>
            <a:ext cx="5937984" cy="4820684"/>
          </a:xfrm>
        </p:spPr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sazvan zbog nezadovoljstva velikih sila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Sanstefanskim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mirom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strah od širenja ruskog utjecaja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Austro-Ugarska dobiva pravo okupacije Bosne i Hercegovine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Srbija i Crna Gora međunarodno priznate kao neovisne države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Osmansko Carstvo dodatno slabi utjecaj na Balkanu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9A18637-B81F-FEC1-CD29-63828581A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97" y="1738736"/>
            <a:ext cx="45102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DC6D318-021D-82C2-D781-260DCD549225}"/>
              </a:ext>
            </a:extLst>
          </p:cNvPr>
          <p:cNvSpPr txBox="1"/>
          <p:nvPr/>
        </p:nvSpPr>
        <p:spPr>
          <a:xfrm>
            <a:off x="7277878" y="6008914"/>
            <a:ext cx="455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3. Granice nakon Berlinskoga kongresa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Izvor: </a:t>
            </a:r>
            <a:r>
              <a:rPr lang="en-CA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Reddit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7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A78D0-23A4-A87F-BE1B-01C1C98F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Okupacija BiH i težnje Hrvata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1652DD-9F44-168E-A565-748D30E3A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62" y="1804049"/>
            <a:ext cx="6485381" cy="4671395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BiH formalno ostaje pod Osmanskim Carstvom, ali je stvarno pod austro-ugarskom upravom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uspostava nove vlasti: modernizacija uprave, školstva i infrastrukture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 Monarhije: stabilizacija i jačanje utjecaja na Balkanu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 političkih krugova zagovara ujedinjenje s Hrvatskom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ideja najviše povezana s hrvatskim političarima i intelektualcima koji su zagovarali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trializam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675C21AB-AC08-0801-D93C-1CDE4A222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9" y="1580050"/>
            <a:ext cx="4389000" cy="328751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5B60C5D-A30B-AB1C-7F55-DF0F08A56D98}"/>
              </a:ext>
            </a:extLst>
          </p:cNvPr>
          <p:cNvSpPr txBox="1"/>
          <p:nvPr/>
        </p:nvSpPr>
        <p:spPr>
          <a:xfrm>
            <a:off x="7408506" y="5019869"/>
            <a:ext cx="467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4.  Josip Filipović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Izvor: Kamenjar</a:t>
            </a:r>
          </a:p>
        </p:txBody>
      </p:sp>
    </p:spTree>
    <p:extLst>
      <p:ext uri="{BB962C8B-B14F-4D97-AF65-F5344CB8AC3E}">
        <p14:creationId xmlns:p14="http://schemas.microsoft.com/office/powerpoint/2010/main" val="61943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3B415-E1C4-3B62-44B7-47B4F990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CEDF41-22EE-96C9-F954-895D7C04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68351"/>
          </a:xfrm>
        </p:spPr>
        <p:txBody>
          <a:bodyPr>
            <a:normAutofit/>
          </a:bodyPr>
          <a:lstStyle/>
          <a:p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Buconjić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Paškal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Nikić, fra Andrija. (1995.)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Hercegovački ustanak 1875.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Mostar –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Veljaci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Franjevačka knjižnica i arhiv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Dragun, Tomislav (2019.)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Leksikon suradnika "Plave revije„ (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knjiga druga: odabrani prilozi 1.).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Zagreb: dr. sc. Tomislav Dragun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Dukovski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Darko. (2005.)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Povijest Srednje i Jugoistočne Europe 19. i 20. stoljeća (knjiga 1, 1800. - 1914.).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Zagreb: Alineja</a:t>
            </a:r>
          </a:p>
          <a:p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Lovrenović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Ivan. (2010.)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Bosanski Hrvati.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Zagreb – Sarajevo: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Synopsis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Musa,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Dušan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Raguž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Anđelka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(2019.) 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Hercegovački ustanak : 1875. - 1878. : studija : akteri, istine i zablude.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Sarajevo: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Rabić</a:t>
            </a:r>
            <a:endParaRPr lang="en-A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223ED5-76C3-DBBA-B513-82B9A134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Pitanja za raspravu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D41A20-6AE3-0B5B-428E-82F8908F6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84439"/>
            <a:ext cx="10353762" cy="3706761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li Hercegovački ustanak bio primarno socijalni ili nacionalni pokret?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/>
              <a:t>2) </a:t>
            </a:r>
            <a:r>
              <a:rPr lang="hr-HR" sz="2200" b="1" dirty="0"/>
              <a:t>U kojoj mjeri su Kneževina Srbija i Kneževina Crna Gora pomagale ustanicima iz solidarnosti, a koliko iz vlastitih interesa?</a:t>
            </a:r>
            <a:endParaRPr lang="en-US" sz="2200" b="1" dirty="0"/>
          </a:p>
          <a:p>
            <a:r>
              <a:rPr lang="en-US" sz="2200" b="1" dirty="0"/>
              <a:t>3) </a:t>
            </a:r>
            <a:r>
              <a:rPr lang="pl-PL" sz="2200" b="1" dirty="0"/>
              <a:t>Je li Berlinski kongres donio stabilnost Balkanu ili je samo odgodio buduće sukobe?</a:t>
            </a:r>
            <a:endParaRPr lang="en-A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3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8CBB66-7F6A-304D-5414-46EF9227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FC4957-8FB0-B1D5-0B54-C23ED9AE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Bolesnik na Bosporu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Situacija pred ustanak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Početak ustanka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Nastavak ustanka i međunarodni razvoj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Sanstefanski mir (1878.)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Berlinski kongres (1878.)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Okupacija BiH i težnje Hrvata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Pitanja za raspravu</a:t>
            </a:r>
          </a:p>
        </p:txBody>
      </p:sp>
    </p:spTree>
    <p:extLst>
      <p:ext uri="{BB962C8B-B14F-4D97-AF65-F5344CB8AC3E}">
        <p14:creationId xmlns:p14="http://schemas.microsoft.com/office/powerpoint/2010/main" val="17923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7EDD4C-895A-082C-2951-1EE5788E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81575"/>
            <a:ext cx="10353762" cy="970450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Bolesnik na Bosporu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7AEF95-9A12-8CB5-F825-D18A9526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Osmansko Carstvo 1482. godine osvaja Hercegovinu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granica između Habsburške Monarhije i Osmanskoga Carstva bila je definirana mirovnim ugovorima, u Srijemskim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Karlovcima (1699.), a onda i Beogradu (1739.) te Svištovu (1791.)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tijekom 19. st. Osmansko Carstvo nije više bila europska sila i počela je sporo propadati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unutarnji razlozi (pobune, slabljenje centralne vlasti,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timarskoga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sustava i korupcija) i vanjski razlozi (sukobi sa europskim državama, ekonomsko zaostajanje i geopolitičko nadmetanje europskih sila) </a:t>
            </a:r>
          </a:p>
        </p:txBody>
      </p:sp>
    </p:spTree>
    <p:extLst>
      <p:ext uri="{BB962C8B-B14F-4D97-AF65-F5344CB8AC3E}">
        <p14:creationId xmlns:p14="http://schemas.microsoft.com/office/powerpoint/2010/main" val="140001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955761-307F-F78D-4B21-E9A1CB68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EC1FBD-CABF-21E0-52AF-D52070C1B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početkom 19. st. vlast u Bosni i Hercegovini su držale lokalne muslimanske elite, a pograničnim područjem su vladali kapetani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sustav </a:t>
            </a:r>
            <a:r>
              <a:rPr lang="hr-H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mileta</a:t>
            </a:r>
            <a:r>
              <a:rPr lang="hr-H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stvarnosti nije osiguravao pravo ne muslimanskih naroda da prakticiraju svoju vjeru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Srpska revolucija 1804. – 1817.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Veliki bosanski ustanak 1831. – 1833.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Krimski rat 1853. – 1856.</a:t>
            </a:r>
          </a:p>
        </p:txBody>
      </p:sp>
    </p:spTree>
    <p:extLst>
      <p:ext uri="{BB962C8B-B14F-4D97-AF65-F5344CB8AC3E}">
        <p14:creationId xmlns:p14="http://schemas.microsoft.com/office/powerpoint/2010/main" val="146172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139E6B-9D3B-0992-08B3-CD24B5E3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Situacija pred ustanak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C1D48F-34E9-C801-27D6-E5A0D145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drugoj polovici 19. st. razlozi nezadovoljstva naroda u Hercegovini je bilo sudstvo i ekonomski sustav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pretežito agrarno stanovništvo je živjelo na selu u teškim uvjetima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kmet je svom lokalnome agi ili begu morao davati trećinu, četvrtinu ili petinu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također je kmet morao davati desetinu od svega iz svoga domaćinstva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 1874. hercegovački Hrvati su se okupljali u crkvama hrvatskih gradova oko planiranja samoga ustanka </a:t>
            </a:r>
          </a:p>
        </p:txBody>
      </p:sp>
    </p:spTree>
    <p:extLst>
      <p:ext uri="{BB962C8B-B14F-4D97-AF65-F5344CB8AC3E}">
        <p14:creationId xmlns:p14="http://schemas.microsoft.com/office/powerpoint/2010/main" val="22144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7EC1FE-45F3-5F27-1A4F-413A8C3C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Početak ustanka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8C9E4F-E0B0-4CCA-ED03-F595DB75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91" y="1807094"/>
            <a:ext cx="8398157" cy="5050906"/>
          </a:xfrm>
        </p:spPr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 10. travnja 1875. austrijski car Franjo Josip I. došao je u Zadar, a potom je išao dalje u Dalmaciju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Hercegovačke franjevce je primio u Sinju, Imotskom, Vrgorcu i Neum Kleku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ustanak hercegovačkih Hrvata započinje 19. lipnja 1875. u Dračevu kod Čapljine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prve borbe su se dogodile 20. lipnja na Krupi kod Gabele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srpnja pa sve do kraja ustanka, hercegovački Hrvati su vodili gerilski način ratovanja</a:t>
            </a:r>
          </a:p>
          <a:p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CB8EE144-5537-4A89-98E0-80238A7AC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23" y="1697749"/>
            <a:ext cx="3103546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142F8B9-306F-C4B1-6E37-CBDF359FC5FB}"/>
              </a:ext>
            </a:extLst>
          </p:cNvPr>
          <p:cNvSpPr txBox="1"/>
          <p:nvPr/>
        </p:nvSpPr>
        <p:spPr>
          <a:xfrm>
            <a:off x="8724123" y="5756986"/>
            <a:ext cx="3103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 Ivan Musić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Izvor: tomislavcity.com </a:t>
            </a:r>
          </a:p>
        </p:txBody>
      </p:sp>
    </p:spTree>
    <p:extLst>
      <p:ext uri="{BB962C8B-B14F-4D97-AF65-F5344CB8AC3E}">
        <p14:creationId xmlns:p14="http://schemas.microsoft.com/office/powerpoint/2010/main" val="185852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FF7460-D361-00CE-84E8-88653D8A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0E2C89-D4A2-8C70-C90F-A4E380BF1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vrijeme ljetnih sukoba, u Hercegovini je bilo raspoređeno 12 000 turskih vojnika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poslije sukoba kod Krupe, Gabele i Neum-Kleka, ustanici su izborili nekoliko pobjeda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 iz istočne Hercegovine se priključuju ustanku 9. srpnja 1875.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ustanak se 16. kolovoza  proširio na Bosnu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922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8E3BD-9422-6324-9494-2841C8B9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Nastavak ustanka i međunarodni razvoj</a:t>
            </a:r>
            <a:endParaRPr lang="en-AT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1D57B1-54E2-3259-8F2D-704013098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ustanicima se pridružuju dobrovoljci iz susjednih zemalja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Kneževina Srbija i Kneževina Crna Gora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1876. objavljuju rat Osmanskom Carstvu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 prerasta u širi balkanski sukob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velike sile se uključuju u rješavanje istočnog pitanja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lokalni ustanak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postaje europsko pitanje („istočno pitanje“)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Rusko-Turski rat (1877. – 1878.) završava porazom Osmanskog Carstva</a:t>
            </a:r>
            <a:endParaRPr lang="en-A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C9ABC2-E5D9-EC01-FA21-ECF68E2D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Sanstefanski mir (1878.)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1F990F-EC2E-6CFF-00B0-BCD928CA4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45" y="1732450"/>
            <a:ext cx="7259821" cy="4515950"/>
          </a:xfrm>
        </p:spPr>
        <p:txBody>
          <a:bodyPr>
            <a:normAutofit fontScale="85000" lnSpcReduction="20000"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potpisan 3. ožujka 1878. između Rusije i Osmanskog Carstva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predviđa stvaranje Velike Bugarske pod ruskim utjecajem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Srbija, Crna Gora i Rumunjska dobivaju neovisnost i teritorijalna proširenja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utjecaj Osmanskog Carstva dodatno slabi u Bosni i Hercegovini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narušena ravnoteža snaga u Europi </a:t>
            </a:r>
          </a:p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nezadovoljstvo velikih sila (Velika Britanija i Austro-Ugarska)</a:t>
            </a:r>
          </a:p>
          <a:p>
            <a:endParaRPr lang="hr-HR" sz="1800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71BEC437-DE09-E456-FBC6-ACBBE92ED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30" y="1731963"/>
            <a:ext cx="4793430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EE181C3-2F18-10AF-350F-0763B620C26C}"/>
              </a:ext>
            </a:extLst>
          </p:cNvPr>
          <p:cNvSpPr txBox="1"/>
          <p:nvPr/>
        </p:nvSpPr>
        <p:spPr>
          <a:xfrm>
            <a:off x="7324530" y="5905790"/>
            <a:ext cx="440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Slika 2. Granice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Sanstefanskoga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ugovora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Izvor: Poskok.info</a:t>
            </a:r>
          </a:p>
        </p:txBody>
      </p:sp>
    </p:spTree>
    <p:extLst>
      <p:ext uri="{BB962C8B-B14F-4D97-AF65-F5344CB8AC3E}">
        <p14:creationId xmlns:p14="http://schemas.microsoft.com/office/powerpoint/2010/main" val="4148314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Škriljevac</Template>
  <TotalTime>0</TotalTime>
  <Words>853</Words>
  <Application>Microsoft Office PowerPoint</Application>
  <PresentationFormat>Široki zaslon</PresentationFormat>
  <Paragraphs>87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Calisto MT</vt:lpstr>
      <vt:lpstr>Times New Roman</vt:lpstr>
      <vt:lpstr>Wingdings 2</vt:lpstr>
      <vt:lpstr>Škriljevac</vt:lpstr>
      <vt:lpstr>Hercegovački ustanak 1875. </vt:lpstr>
      <vt:lpstr>Sadržaj</vt:lpstr>
      <vt:lpstr>Bolesnik na Bosporu</vt:lpstr>
      <vt:lpstr>PowerPoint prezentacija</vt:lpstr>
      <vt:lpstr>Situacija pred ustanak</vt:lpstr>
      <vt:lpstr>Početak ustanka</vt:lpstr>
      <vt:lpstr>PowerPoint prezentacija</vt:lpstr>
      <vt:lpstr>Nastavak ustanka i međunarodni razvoj</vt:lpstr>
      <vt:lpstr>Sanstefanski mir (1878.)</vt:lpstr>
      <vt:lpstr>Berlinski kongres (1878.)</vt:lpstr>
      <vt:lpstr>Okupacija BiH i težnje Hrvata</vt:lpstr>
      <vt:lpstr>Literatura</vt:lpstr>
      <vt:lpstr>Pitanja za raspravu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Mislav Bošković</dc:creator>
  <cp:lastModifiedBy>Mislav Bošković</cp:lastModifiedBy>
  <cp:revision>47</cp:revision>
  <dcterms:created xsi:type="dcterms:W3CDTF">2026-04-11T08:53:21Z</dcterms:created>
  <dcterms:modified xsi:type="dcterms:W3CDTF">2026-04-20T09:17:07Z</dcterms:modified>
</cp:coreProperties>
</file>