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sldIdLst>
    <p:sldId id="256" r:id="rId2"/>
    <p:sldId id="258" r:id="rId3"/>
    <p:sldId id="263" r:id="rId4"/>
    <p:sldId id="275" r:id="rId5"/>
    <p:sldId id="259" r:id="rId6"/>
    <p:sldId id="260" r:id="rId7"/>
    <p:sldId id="261" r:id="rId8"/>
    <p:sldId id="268" r:id="rId9"/>
    <p:sldId id="262" r:id="rId10"/>
    <p:sldId id="279" r:id="rId11"/>
    <p:sldId id="270" r:id="rId12"/>
    <p:sldId id="271" r:id="rId13"/>
    <p:sldId id="278" r:id="rId14"/>
    <p:sldId id="276" r:id="rId15"/>
    <p:sldId id="277" r:id="rId16"/>
    <p:sldId id="272" r:id="rId17"/>
    <p:sldId id="274" r:id="rId18"/>
    <p:sldId id="281" r:id="rId19"/>
    <p:sldId id="280" r:id="rId20"/>
    <p:sldId id="282" r:id="rId2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F00"/>
    <a:srgbClr val="2C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9" autoAdjust="0"/>
    <p:restoredTop sz="86303" autoAdjust="0"/>
  </p:normalViewPr>
  <p:slideViewPr>
    <p:cSldViewPr>
      <p:cViewPr varScale="1">
        <p:scale>
          <a:sx n="68" d="100"/>
          <a:sy n="68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4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EF3FC21-8784-4600-A2DD-57E1843C96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5557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E284AC6-4984-464A-9FEF-1B982DA7284C}" type="slidenum">
              <a:rPr lang="hr-HR" altLang="sr-Latn-RS">
                <a:latin typeface="Arial" charset="0"/>
              </a:rPr>
              <a:pPr eaLnBrk="1" hangingPunct="1"/>
              <a:t>1</a:t>
            </a:fld>
            <a:endParaRPr lang="hr-HR" altLang="sr-Latn-R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99B336F-C22B-4712-9B2A-EB34E42A459E}" type="slidenum">
              <a:rPr lang="hr-HR" altLang="sr-Latn-RS">
                <a:latin typeface="Arial" charset="0"/>
              </a:rPr>
              <a:pPr eaLnBrk="1" hangingPunct="1"/>
              <a:t>10</a:t>
            </a:fld>
            <a:endParaRPr lang="hr-HR" altLang="sr-Latn-R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5778542-31D3-4EBA-B5BC-9E3B556FD76C}" type="slidenum">
              <a:rPr lang="hr-HR" altLang="sr-Latn-RS">
                <a:latin typeface="Arial" charset="0"/>
              </a:rPr>
              <a:pPr eaLnBrk="1" hangingPunct="1"/>
              <a:t>11</a:t>
            </a:fld>
            <a:endParaRPr lang="hr-HR" altLang="sr-Latn-R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2A06710-F5B2-4DAA-A420-2ADB37C6F009}" type="slidenum">
              <a:rPr lang="hr-HR" altLang="sr-Latn-RS">
                <a:latin typeface="Arial" charset="0"/>
              </a:rPr>
              <a:pPr eaLnBrk="1" hangingPunct="1"/>
              <a:t>12</a:t>
            </a:fld>
            <a:endParaRPr lang="hr-HR" altLang="sr-Latn-R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CBD2102-FBA4-41A3-997F-FFB724928BEA}" type="slidenum">
              <a:rPr lang="hr-HR" altLang="sr-Latn-RS">
                <a:latin typeface="Arial" charset="0"/>
              </a:rPr>
              <a:pPr eaLnBrk="1" hangingPunct="1"/>
              <a:t>13</a:t>
            </a:fld>
            <a:endParaRPr lang="hr-HR" altLang="sr-Latn-R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10CFF97-3287-4951-A039-8317F54E4350}" type="slidenum">
              <a:rPr lang="hr-HR" altLang="sr-Latn-RS">
                <a:latin typeface="Arial" charset="0"/>
              </a:rPr>
              <a:pPr eaLnBrk="1" hangingPunct="1"/>
              <a:t>14</a:t>
            </a:fld>
            <a:endParaRPr lang="hr-HR" altLang="sr-Latn-R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E448955-C1B9-4354-8D81-8A3C6C83FB89}" type="slidenum">
              <a:rPr lang="hr-HR" altLang="sr-Latn-RS">
                <a:latin typeface="Arial" charset="0"/>
              </a:rPr>
              <a:pPr eaLnBrk="1" hangingPunct="1"/>
              <a:t>15</a:t>
            </a:fld>
            <a:endParaRPr lang="hr-HR" altLang="sr-Latn-R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AAF5E3B-D1A7-4426-9C5E-99ACFAFF9B1D}" type="slidenum">
              <a:rPr lang="hr-HR" altLang="sr-Latn-RS">
                <a:latin typeface="Arial" charset="0"/>
              </a:rPr>
              <a:pPr eaLnBrk="1" hangingPunct="1"/>
              <a:t>16</a:t>
            </a:fld>
            <a:endParaRPr lang="hr-HR" altLang="sr-Latn-R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97A2038-9765-4FB9-B733-0B9BF0ADF5A1}" type="slidenum">
              <a:rPr lang="hr-HR" altLang="sr-Latn-RS">
                <a:latin typeface="Arial" charset="0"/>
              </a:rPr>
              <a:pPr eaLnBrk="1" hangingPunct="1"/>
              <a:t>17</a:t>
            </a:fld>
            <a:endParaRPr lang="hr-HR" altLang="sr-Latn-R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DA4C762-ABB8-4AD4-9E95-17AB2112E732}" type="slidenum">
              <a:rPr lang="hr-HR" altLang="sr-Latn-RS">
                <a:latin typeface="Arial" charset="0"/>
              </a:rPr>
              <a:pPr eaLnBrk="1" hangingPunct="1"/>
              <a:t>2</a:t>
            </a:fld>
            <a:endParaRPr lang="hr-HR" altLang="sr-Latn-R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7F847EB-05F3-4C04-A74E-0E08AA786706}" type="slidenum">
              <a:rPr lang="hr-HR" altLang="sr-Latn-RS">
                <a:latin typeface="Arial" charset="0"/>
              </a:rPr>
              <a:pPr eaLnBrk="1" hangingPunct="1"/>
              <a:t>3</a:t>
            </a:fld>
            <a:endParaRPr lang="hr-HR" altLang="sr-Latn-R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65A0F73-718C-496A-8C78-9633F30B902A}" type="slidenum">
              <a:rPr lang="hr-HR" altLang="sr-Latn-RS">
                <a:latin typeface="Arial" charset="0"/>
              </a:rPr>
              <a:pPr eaLnBrk="1" hangingPunct="1"/>
              <a:t>4</a:t>
            </a:fld>
            <a:endParaRPr lang="hr-HR" altLang="sr-Latn-R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9CFEFF5-D7AA-422C-AB9D-50219189F85B}" type="slidenum">
              <a:rPr lang="hr-HR" altLang="sr-Latn-RS">
                <a:latin typeface="Arial" charset="0"/>
              </a:rPr>
              <a:pPr eaLnBrk="1" hangingPunct="1"/>
              <a:t>5</a:t>
            </a:fld>
            <a:endParaRPr lang="hr-HR" altLang="sr-Latn-R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799CB84-BCAE-418F-8966-FDEAE1F7005D}" type="slidenum">
              <a:rPr lang="hr-HR" altLang="sr-Latn-RS">
                <a:latin typeface="Arial" charset="0"/>
              </a:rPr>
              <a:pPr eaLnBrk="1" hangingPunct="1"/>
              <a:t>6</a:t>
            </a:fld>
            <a:endParaRPr lang="hr-HR" altLang="sr-Latn-R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01FBDB6-4CF4-4684-A958-2ABAFD918379}" type="slidenum">
              <a:rPr lang="hr-HR" altLang="sr-Latn-RS">
                <a:latin typeface="Arial" charset="0"/>
              </a:rPr>
              <a:pPr eaLnBrk="1" hangingPunct="1"/>
              <a:t>7</a:t>
            </a:fld>
            <a:endParaRPr lang="hr-HR" altLang="sr-Latn-R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7A5AD1-DA6D-4E75-AB25-542850D02722}" type="slidenum">
              <a:rPr lang="hr-HR" altLang="sr-Latn-RS">
                <a:latin typeface="Arial" charset="0"/>
              </a:rPr>
              <a:pPr eaLnBrk="1" hangingPunct="1"/>
              <a:t>8</a:t>
            </a:fld>
            <a:endParaRPr lang="hr-HR" altLang="sr-Latn-R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FEC7387-407E-4762-814B-69C696BCFB2A}" type="slidenum">
              <a:rPr lang="hr-HR" altLang="sr-Latn-RS">
                <a:latin typeface="Arial" charset="0"/>
              </a:rPr>
              <a:pPr eaLnBrk="1" hangingPunct="1"/>
              <a:t>9</a:t>
            </a:fld>
            <a:endParaRPr lang="hr-HR" altLang="sr-Latn-R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74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740DFD-5376-4FFD-B1B2-8F76C637113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6744983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1AFB-E388-48F4-A188-BCEAC915F85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30082674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8755A-C5CB-4382-8470-B566F2867A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28489639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6743-E0D0-41D9-BF73-16435FB0FDF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846461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6D1B-91B3-41F3-BAD3-7804E4F1A42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6212872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F8A3-374E-488E-AA56-5A68DE9E9AB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9599455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4FD2-54AD-4E1C-BE79-08E92A9394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977036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A336-5502-495A-8592-0AE88D5685B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7781266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7D57-E75A-438A-82BF-80D8594B799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656035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4EC2-42B6-4C91-ACF6-484CA64975F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98830125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EBCA-130C-4685-9A56-BBF556D5531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013669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3DB07-8522-47D1-AF00-D949709259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7239757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B21E5F6-F22F-4655-A878-AA9727D914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3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3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163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63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67" l="6818" r="793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9" y="-698224"/>
            <a:ext cx="2894615" cy="7590774"/>
          </a:xfrm>
          <a:prstGeom prst="rect">
            <a:avLst/>
          </a:prstGeom>
        </p:spPr>
      </p:pic>
      <p:pic>
        <p:nvPicPr>
          <p:cNvPr id="3074" name="Picture 6" descr="sapphofrag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952500"/>
            <a:ext cx="3152775" cy="5905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259199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chemeClr val="accent2">
                    <a:lumMod val="50000"/>
                  </a:schemeClr>
                </a:solidFill>
              </a:rPr>
              <a:t>Književnost antičke Grčke:</a:t>
            </a:r>
            <a:br>
              <a:rPr lang="hr-HR" altLang="sr-Latn-R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altLang="sr-Latn-RS" b="0" cap="small" dirty="0">
                <a:solidFill>
                  <a:schemeClr val="accent2">
                    <a:lumMod val="50000"/>
                  </a:schemeClr>
                </a:solidFill>
              </a:rPr>
              <a:t>Poezija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0" y="5876925"/>
            <a:ext cx="3563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sr-Latn-R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11359" y="6273225"/>
            <a:ext cx="52920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dirty="0"/>
              <a:t>Homer</a:t>
            </a:r>
            <a:r>
              <a:rPr lang="hr-HR" altLang="sr-Latn-RS" dirty="0"/>
              <a:t>, </a:t>
            </a:r>
            <a:r>
              <a:rPr lang="hr-HR" altLang="sr-Latn-RS" b="1" i="1" dirty="0"/>
              <a:t>Odiseja</a:t>
            </a:r>
            <a:r>
              <a:rPr lang="hr-HR" altLang="sr-Latn-RS" i="1" dirty="0"/>
              <a:t>, </a:t>
            </a:r>
            <a:r>
              <a:rPr lang="hr-HR" altLang="sr-Latn-RS" dirty="0"/>
              <a:t>Y, c. 285-250. g. pr.Kr.; </a:t>
            </a:r>
            <a:r>
              <a:rPr lang="hr-HR" altLang="sr-Latn-RS" sz="1400" dirty="0"/>
              <a:t>https://www.metmuseum.org/toah/works-of-art/09.182.50/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5724525" y="0"/>
            <a:ext cx="3419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Fragment </a:t>
            </a:r>
            <a:r>
              <a:rPr lang="hr-HR" altLang="sr-Latn-RS" b="1"/>
              <a:t>Sapfine</a:t>
            </a:r>
            <a:r>
              <a:rPr lang="hr-HR" altLang="sr-Latn-RS"/>
              <a:t> pjesme, 3.st. AD, Copenhagen, inv. 301, (L&amp;P frg. 98 / P.MilVogl. II 40.)</a:t>
            </a: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274638"/>
            <a:ext cx="8857109" cy="3659187"/>
          </a:xfrm>
          <a:blipFill dpi="0" rotWithShape="1">
            <a:blip r:embed="rId3">
              <a:alphaModFix amt="67000"/>
            </a:blip>
            <a:srcRect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ὦ ξεῖν’, ἀγγέλλειν Λακεδαιμονίοις ὅτι τῇδε</a:t>
            </a:r>
            <a:r>
              <a:rPr lang="hr-HR" altLang="sr-Latn-RS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br>
              <a:rPr lang="hr-HR" altLang="sr-Latn-RS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</a:br>
            <a:r>
              <a:rPr lang="hr-HR" altLang="sr-Latn-RS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	</a:t>
            </a:r>
            <a:r>
              <a:rPr lang="hr-HR" altLang="sr-Latn-RS" sz="3200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κείμεθα τοῖς κείνων ῥήμασι πειθόμενοι.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9119"/>
            <a:ext cx="8229600" cy="161704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r-HR" altLang="sr-Latn-RS" dirty="0">
                <a:solidFill>
                  <a:schemeClr val="accent3">
                    <a:lumMod val="50000"/>
                  </a:schemeClr>
                </a:solidFill>
              </a:rPr>
              <a:t>Kenotaf poginulima kod Termopila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/>
              <a:t>DRAMA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36712"/>
            <a:ext cx="9144000" cy="60212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Tragedija + satirska igra (idu zajedno), i komedija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Atena, 5.st.pr.Kr. – vrhunac </a:t>
            </a:r>
          </a:p>
          <a:p>
            <a:pPr lvl="1"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tragičke svetkovine uveo tiranin Pizistrat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Nastala u čast Dioniza; razvila se vjerojatno iz korskih pjesama (ditiramb – tragedija)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U početku su se predstave odvijale na agori, kasnije u Dionizovom kazalištu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Pisane jonskim (atičkim) dijalektom</a:t>
            </a:r>
          </a:p>
          <a:p>
            <a:pPr lvl="1"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korski dijelovi su na dorskom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Dijalozi se recitiraju u jambima, svi su ostali dijelovi pjevani uz muzičku pratnju u raznim metrima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Tragedija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530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Teme poput Homerovih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ironija sudbine, pravda, junaci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Ne mora nužno završiti tragično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Tespis</a:t>
            </a:r>
            <a:r>
              <a:rPr lang="hr-HR" altLang="sr-Latn-RS" dirty="0">
                <a:solidFill>
                  <a:srgbClr val="6A3F00"/>
                </a:solidFill>
              </a:rPr>
              <a:t> – 534.g.pr.Kr., prvi glumac</a:t>
            </a: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Frinih</a:t>
            </a:r>
            <a:r>
              <a:rPr lang="hr-HR" altLang="sr-Latn-RS" dirty="0">
                <a:solidFill>
                  <a:srgbClr val="6A3F00"/>
                </a:solidFill>
              </a:rPr>
              <a:t> – malo stariji od Eshila, neke suvremene tragedije (</a:t>
            </a:r>
            <a:r>
              <a:rPr lang="hr-HR" altLang="sr-Latn-RS" i="1" dirty="0">
                <a:solidFill>
                  <a:srgbClr val="6A3F00"/>
                </a:solidFill>
              </a:rPr>
              <a:t>Pad Mileta</a:t>
            </a:r>
            <a:r>
              <a:rPr lang="hr-HR" altLang="sr-Latn-RS" dirty="0">
                <a:solidFill>
                  <a:srgbClr val="6A3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Agaton</a:t>
            </a:r>
            <a:r>
              <a:rPr lang="hr-HR" altLang="sr-Latn-RS" dirty="0">
                <a:solidFill>
                  <a:srgbClr val="6A3F00"/>
                </a:solidFill>
              </a:rPr>
              <a:t> – kraj 5.st.; prvi izmislio zaplet neovisan o mitu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</a:rPr>
              <a:t>Rez </a:t>
            </a:r>
            <a:r>
              <a:rPr lang="hr-HR" altLang="sr-Latn-RS" dirty="0">
                <a:solidFill>
                  <a:srgbClr val="6A3F00"/>
                </a:solidFill>
              </a:rPr>
              <a:t>– tragedija iz 4.st.pr.Kr., puno manjih sukoba koji ne postižu ništa u cjelini drame</a:t>
            </a:r>
            <a:endParaRPr lang="hr-HR" altLang="sr-Latn-RS" i="1" dirty="0">
              <a:solidFill>
                <a:srgbClr val="6A3F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8889" l="9574" r="89362">
                        <a14:foregroundMark x1="39362" y1="9778" x2="51418" y2="4889"/>
                        <a14:foregroundMark x1="51418" y1="4889" x2="52482" y2="6444"/>
                        <a14:foregroundMark x1="78723" y1="98889" x2="74113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58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916238" y="0"/>
            <a:ext cx="2376487" cy="19208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400" dirty="0"/>
              <a:t>Sofoklo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-1825" y="5008528"/>
            <a:ext cx="9144000" cy="1871663"/>
          </a:xfrm>
        </p:spPr>
        <p:txBody>
          <a:bodyPr/>
          <a:lstStyle/>
          <a:p>
            <a:pPr algn="l" eaLnBrk="1" hangingPunct="1">
              <a:defRPr/>
            </a:pPr>
            <a:endParaRPr lang="hr-HR" altLang="sr-Latn-RS" dirty="0"/>
          </a:p>
          <a:p>
            <a:pPr algn="l" eaLnBrk="1" hangingPunct="1">
              <a:defRPr/>
            </a:pPr>
            <a:r>
              <a:rPr lang="hr-HR" altLang="sr-Latn-RS" sz="4400" b="1" dirty="0">
                <a:solidFill>
                  <a:schemeClr val="tx2"/>
                </a:solidFill>
              </a:rPr>
              <a:t>Eshil						Euripid</a:t>
            </a:r>
          </a:p>
        </p:txBody>
      </p:sp>
      <p:pic>
        <p:nvPicPr>
          <p:cNvPr id="21508" name="Picture 10" descr="Aischylo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6" b="99717" l="455" r="97273">
                        <a14:foregroundMark x1="23182" y1="9348" x2="45909" y2="6516"/>
                        <a14:foregroundMark x1="45909" y1="6516" x2="63636" y2="8782"/>
                        <a14:foregroundMark x1="63636" y1="8782" x2="66364" y2="9915"/>
                        <a14:foregroundMark x1="36818" y1="5382" x2="54545" y2="5099"/>
                        <a14:foregroundMark x1="909" y1="65722" x2="23182" y2="62040"/>
                        <a14:foregroundMark x1="96818" y1="71671" x2="96818" y2="85552"/>
                        <a14:foregroundMark x1="96818" y1="85552" x2="86818" y2="95184"/>
                        <a14:foregroundMark x1="86818" y1="95184" x2="3636" y2="95467"/>
                        <a14:foregroundMark x1="97273" y1="70538" x2="97727" y2="94051"/>
                        <a14:foregroundMark x1="3636" y1="99150" x2="96818" y2="99717"/>
                        <a14:foregroundMark x1="96818" y1="99717" x2="89091" y2="9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83" y="0"/>
            <a:ext cx="2689225" cy="4319588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 descr="sophoc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1484784"/>
            <a:ext cx="3757613" cy="5366797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0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http://www.britannica.com/biography/Euripides</a:t>
            </a:r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Trojica velikih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Eshil</a:t>
            </a:r>
            <a:r>
              <a:rPr lang="hr-HR" altLang="sr-Latn-RS" sz="2800" dirty="0">
                <a:solidFill>
                  <a:srgbClr val="6A3F00"/>
                </a:solidFill>
              </a:rPr>
              <a:t> – sačuvano 7 potpunih djela, jedina cijela trilogija, veličanstvenost, uveo 2. glumca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Pribjegarke, Sedmorica protiv Tebe, Perzijanci, Orestija (Agamemnon, Žrtvonoše, Eumenide</a:t>
            </a:r>
            <a:r>
              <a:rPr lang="hr-HR" altLang="sr-Latn-RS" sz="2400" dirty="0">
                <a:solidFill>
                  <a:srgbClr val="2C1600"/>
                </a:solidFill>
                <a:effectLst/>
              </a:rPr>
              <a:t>), </a:t>
            </a: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Okovani Prometej?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Sofoklo</a:t>
            </a:r>
            <a:r>
              <a:rPr lang="hr-HR" altLang="sr-Latn-RS" sz="2800" dirty="0">
                <a:solidFill>
                  <a:srgbClr val="6A3F00"/>
                </a:solidFill>
              </a:rPr>
              <a:t> – isto 7 djela, “najklasičniji”, uveo 3. glumca i povećao broj članova kora s 12 na 15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Trahinjanke, Filoktet, Elektra, Ajant, Kralj Edip, Antigona, Edip na Kolonu</a:t>
            </a:r>
            <a:r>
              <a:rPr lang="hr-HR" altLang="sr-Latn-RS" sz="2400" i="1" dirty="0">
                <a:solidFill>
                  <a:srgbClr val="6A3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Euripid</a:t>
            </a:r>
            <a:r>
              <a:rPr lang="hr-HR" altLang="sr-Latn-RS" sz="2800" dirty="0">
                <a:solidFill>
                  <a:srgbClr val="6A3F00"/>
                </a:solidFill>
              </a:rPr>
              <a:t> – 17 tragedija, 1 satirska igra (</a:t>
            </a:r>
            <a:r>
              <a:rPr lang="hr-HR" altLang="sr-Latn-RS" sz="2800" i="1" dirty="0">
                <a:solidFill>
                  <a:srgbClr val="6A3F00"/>
                </a:solidFill>
              </a:rPr>
              <a:t>Kiklop</a:t>
            </a:r>
            <a:r>
              <a:rPr lang="hr-HR" altLang="sr-Latn-RS" sz="2800" dirty="0">
                <a:solidFill>
                  <a:srgbClr val="6A3F00"/>
                </a:solidFill>
              </a:rPr>
              <a:t>), utjecaj retorike, najpopularniji kasnije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Hipolit, Medeja, Trojanke, Hekaba, Pribjegarke, Feničanke, Mahniti Heraklo, Heraklova djeca, Bakhe, Andromaha, Orest, Elektra, Ifigenija na Aulidi, Ifigenija na Tauridi, Helena, Alkestida, Ion</a:t>
            </a:r>
            <a:r>
              <a:rPr lang="hr-HR" altLang="sr-Latn-RS" sz="2400" dirty="0">
                <a:solidFill>
                  <a:srgbClr val="6A3F00"/>
                </a:solidFill>
              </a:rPr>
              <a:t> </a:t>
            </a:r>
            <a:endParaRPr lang="hr-HR" altLang="sr-Latn-RS" sz="2400" dirty="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ati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16238" y="3644900"/>
            <a:ext cx="3563937" cy="647700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r-HR" altLang="sr-Latn-RS" sz="4000" dirty="0">
                <a:solidFill>
                  <a:schemeClr val="tx1"/>
                </a:solidFill>
              </a:rPr>
              <a:t>Satirska igra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437063"/>
            <a:ext cx="8435975" cy="2133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Redovito dolazi kao četvrti dio tetralogije</a:t>
            </a:r>
          </a:p>
          <a:p>
            <a:pPr eaLnBrk="1" hangingPunct="1"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Obično u divljini, uvijek su kor satiri u nekoj nevolji koji traže vođu, Dioniza</a:t>
            </a:r>
          </a:p>
          <a:p>
            <a:pPr eaLnBrk="1" hangingPunct="1"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Samo jedna sačuvana u potpunosti, dosta fragmenata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ENAN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00563" cy="2817813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55976" y="0"/>
            <a:ext cx="4788024" cy="24923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dirty="0"/>
              <a:t>Komedija</a:t>
            </a:r>
            <a:br>
              <a:rPr lang="hr-HR" altLang="sr-Latn-RS" sz="4000" dirty="0"/>
            </a:br>
            <a:br>
              <a:rPr lang="hr-HR" altLang="sr-Latn-RS" sz="2800" dirty="0"/>
            </a:br>
            <a:r>
              <a:rPr lang="hr-HR" altLang="sr-Latn-R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-mozaik iz Antiohije, 3.st.A.D.</a:t>
            </a:r>
            <a:endParaRPr lang="hr-HR" altLang="sr-Latn-R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1300"/>
            <a:ext cx="9144000" cy="4076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solidFill>
                  <a:srgbClr val="6A3F00"/>
                </a:solidFill>
              </a:rPr>
              <a:t>Stara</a:t>
            </a:r>
            <a:r>
              <a:rPr lang="hr-HR" altLang="sr-Latn-RS" sz="2800" dirty="0">
                <a:solidFill>
                  <a:srgbClr val="6A3F00"/>
                </a:solidFill>
              </a:rPr>
              <a:t> – kraj 5.st.pr.Kr.; politička i prosta, fantastični zapleti;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Kratin, Aristofan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 (</a:t>
            </a:r>
            <a:r>
              <a:rPr lang="hr-HR" altLang="sr-Latn-RS" sz="2400" b="1" i="1" dirty="0">
                <a:solidFill>
                  <a:srgbClr val="6A3F00"/>
                </a:solidFill>
                <a:effectLst/>
              </a:rPr>
              <a:t>Ptice, Ose, Aharnjani, Oblaci, Žabe, Žene u narodnoj skupštini, ...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),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Eupolid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solidFill>
                  <a:srgbClr val="6A3F00"/>
                </a:solidFill>
              </a:rPr>
              <a:t>Srednja</a:t>
            </a:r>
            <a:r>
              <a:rPr lang="hr-HR" altLang="sr-Latn-RS" sz="2800" dirty="0">
                <a:solidFill>
                  <a:srgbClr val="6A3F00"/>
                </a:solidFill>
              </a:rPr>
              <a:t> –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Antifan, Aleksid i Anaksandrid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 </a:t>
            </a:r>
            <a:endParaRPr lang="hr-HR" altLang="sr-Latn-RS" sz="2800" dirty="0">
              <a:solidFill>
                <a:srgbClr val="6A3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puno nesačuvanih djela, 4.st.pr.Kr, samo je 1. Atenjanin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solidFill>
                  <a:srgbClr val="6A3F00"/>
                </a:solidFill>
              </a:rPr>
              <a:t>Nova</a:t>
            </a:r>
            <a:r>
              <a:rPr lang="hr-HR" altLang="sr-Latn-RS" sz="2800" dirty="0">
                <a:solidFill>
                  <a:srgbClr val="6A3F00"/>
                </a:solidFill>
              </a:rPr>
              <a:t> – bez kora, stalni likovi i zapleti iz života; 4/3.st.pr.Kr.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Menandar 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 (</a:t>
            </a:r>
            <a:r>
              <a:rPr lang="hr-HR" altLang="sr-Latn-RS" sz="2400" b="1" i="1" dirty="0">
                <a:solidFill>
                  <a:srgbClr val="6A3F00"/>
                </a:solidFill>
                <a:effectLst/>
              </a:rPr>
              <a:t>Čovjekomrzac, Parničari, Djevojka podrezane kose, Samljanka, Štit, Braća ...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),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Filemon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 i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Difil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altLang="sr-Latn-RS" sz="2000" dirty="0">
                <a:solidFill>
                  <a:srgbClr val="6A3F00"/>
                </a:solidFill>
                <a:effectLst/>
              </a:rPr>
              <a:t>opet samo 1. Atenjanin</a:t>
            </a:r>
            <a:endParaRPr lang="hr-HR" altLang="sr-Latn-RS" sz="2000" b="1" u="sng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Razvijena i na Siciliji – </a:t>
            </a:r>
            <a:r>
              <a:rPr lang="hr-HR" altLang="sr-Latn-RS" sz="2800" b="1" u="sng" dirty="0">
                <a:solidFill>
                  <a:srgbClr val="6A3F00"/>
                </a:solidFill>
              </a:rPr>
              <a:t>Epiharmo</a:t>
            </a:r>
            <a:r>
              <a:rPr lang="hr-HR" altLang="sr-Latn-RS" sz="2800" dirty="0">
                <a:solidFill>
                  <a:srgbClr val="6A3F00"/>
                </a:solidFill>
              </a:rPr>
              <a:t> (6/5.st.), travestije mita</a:t>
            </a:r>
            <a:endParaRPr lang="hr-HR" altLang="sr-Latn-RS" sz="2800" b="1" dirty="0">
              <a:solidFill>
                <a:srgbClr val="6A3F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96134"/>
            <a:ext cx="5900682" cy="29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HELENIZAM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238" y="836712"/>
            <a:ext cx="9155237" cy="602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Središta postaju Aleksandrija </a:t>
            </a:r>
            <a:r>
              <a:rPr lang="hr-HR" altLang="sr-Latn-RS" i="1" dirty="0">
                <a:solidFill>
                  <a:srgbClr val="6A3F00"/>
                </a:solidFill>
              </a:rPr>
              <a:t>(Mouseion),</a:t>
            </a:r>
            <a:r>
              <a:rPr lang="hr-HR" altLang="sr-Latn-RS" dirty="0">
                <a:solidFill>
                  <a:srgbClr val="6A3F00"/>
                </a:solidFill>
              </a:rPr>
              <a:t> Pergam, Rod...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Područja interesa: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altLang="sr-Latn-RS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</p:txBody>
      </p:sp>
      <p:graphicFrame>
        <p:nvGraphicFramePr>
          <p:cNvPr id="584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34000"/>
              </p:ext>
            </p:extLst>
          </p:nvPr>
        </p:nvGraphicFramePr>
        <p:xfrm>
          <a:off x="395536" y="2276873"/>
          <a:ext cx="8280920" cy="3050159"/>
        </p:xfrm>
        <a:graphic>
          <a:graphicData uri="http://schemas.openxmlformats.org/drawingml/2006/table">
            <a:tbl>
              <a:tblPr/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7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Znanost (astrologija, tehnika, zemljopis, filologija, matematika) - </a:t>
                      </a:r>
                      <a:r>
                        <a:rPr kumimoji="0" lang="hr-HR" altLang="sr-Latn-R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Eratosten</a:t>
                      </a: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(</a:t>
                      </a:r>
                      <a:r>
                        <a:rPr kumimoji="0" lang="el-G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β</a:t>
                      </a: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)</a:t>
                      </a:r>
                      <a:endParaRPr kumimoji="0" lang="el-G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Životne drame (epiliji, mimijambi, drama, </a:t>
                      </a: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roman</a:t>
                      </a: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)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Antikvarna povijest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Didaktičko pjesništvo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- </a:t>
                      </a:r>
                      <a:r>
                        <a:rPr lang="hr-HR" altLang="sr-Latn-RS" b="1" u="sng" dirty="0">
                          <a:solidFill>
                            <a:srgbClr val="6A3F00"/>
                          </a:solidFill>
                          <a:effectLst/>
                        </a:rPr>
                        <a:t>Arat</a:t>
                      </a:r>
                      <a:r>
                        <a:rPr lang="hr-HR" altLang="sr-Latn-RS" dirty="0">
                          <a:solidFill>
                            <a:srgbClr val="6A3F00"/>
                          </a:solidFill>
                          <a:effectLst/>
                        </a:rPr>
                        <a:t> (ep </a:t>
                      </a:r>
                      <a:r>
                        <a:rPr lang="hr-HR" altLang="sr-Latn-RS" i="1" dirty="0">
                          <a:solidFill>
                            <a:srgbClr val="6A3F00"/>
                          </a:solidFill>
                          <a:effectLst/>
                        </a:rPr>
                        <a:t>Pojave</a:t>
                      </a:r>
                      <a:r>
                        <a:rPr lang="hr-HR" altLang="sr-Latn-RS" dirty="0">
                          <a:solidFill>
                            <a:srgbClr val="6A3F00"/>
                          </a:solidFill>
                          <a:effectLst/>
                        </a:rPr>
                        <a:t>)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Praznovjerje i magija (orfici)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1238" y="6088558"/>
            <a:ext cx="341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"View of ancient </a:t>
            </a:r>
            <a:r>
              <a:rPr lang="en-GB" sz="11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Pergamon</a:t>
            </a:r>
            <a:r>
              <a:rPr lang="en-GB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". Licensed under Public Domain via Wikipedia - https://en.wikipedia.org/wiki/File:View_of_ancient_Pergamon.jpg#/media/File:View_of_ancient_Pergamon.jpg</a:t>
            </a:r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Nadstojnici aleksandrijske knjižnice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Kalimah</a:t>
            </a:r>
            <a:r>
              <a:rPr lang="hr-HR" altLang="sr-Latn-RS" dirty="0">
                <a:solidFill>
                  <a:srgbClr val="6A3F00"/>
                </a:solidFill>
              </a:rPr>
              <a:t> – 3.st.pr.Kr., Aleksandrija, filolog i pjesnik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“velika knjiga, veliko zlo” (napisao 800 svezaka raznih djela)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Himne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 epigrami,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Uzroci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Popisi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(knjiga u aleksandrijskoj knjižnici),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Ibis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(knjiž. polemika)</a:t>
            </a:r>
            <a:endParaRPr lang="hr-HR" altLang="sr-Latn-RS" i="1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Apolonije Rođanin</a:t>
            </a:r>
            <a:r>
              <a:rPr lang="hr-HR" altLang="sr-Latn-RS" dirty="0">
                <a:solidFill>
                  <a:srgbClr val="6A3F00"/>
                </a:solidFill>
              </a:rPr>
              <a:t> - 3.st.pr.Kr., Aleksandrija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Argonautika 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tj.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Doživljaji Argonauta 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– ep u 4 knjige o Jazonu i Argonautima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165920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hr-HR" dirty="0"/>
              <a:t>Novi procvat lirike (3.st.pr.Kr.)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853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dirty="0">
                <a:solidFill>
                  <a:srgbClr val="6A3F00"/>
                </a:solidFill>
              </a:rPr>
              <a:t>Epigrami: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u="sng" dirty="0">
                <a:solidFill>
                  <a:srgbClr val="6A3F00"/>
                </a:solidFill>
              </a:rPr>
              <a:t>Asklepijad</a:t>
            </a:r>
            <a:r>
              <a:rPr lang="hr-HR" altLang="sr-Latn-RS" dirty="0">
                <a:solidFill>
                  <a:srgbClr val="6A3F00"/>
                </a:solidFill>
              </a:rPr>
              <a:t> sa Sama, </a:t>
            </a:r>
            <a:r>
              <a:rPr lang="hr-HR" altLang="sr-Latn-RS" b="1" u="sng" dirty="0">
                <a:solidFill>
                  <a:srgbClr val="6A3F00"/>
                </a:solidFill>
              </a:rPr>
              <a:t>Kalimah, </a:t>
            </a:r>
            <a:r>
              <a:rPr lang="hr-HR" altLang="sr-Latn-RS" u="sng" dirty="0" err="1">
                <a:solidFill>
                  <a:srgbClr val="6A3F00"/>
                </a:solidFill>
              </a:rPr>
              <a:t>Posidip</a:t>
            </a:r>
            <a:r>
              <a:rPr lang="hr-HR" altLang="sr-Latn-RS" u="sng" dirty="0">
                <a:solidFill>
                  <a:srgbClr val="6A3F00"/>
                </a:solidFill>
              </a:rPr>
              <a:t> iz Pele</a:t>
            </a:r>
            <a:r>
              <a:rPr lang="hr-HR" altLang="sr-Latn-RS" dirty="0">
                <a:solidFill>
                  <a:srgbClr val="6A3F00"/>
                </a:solidFill>
              </a:rPr>
              <a:t>, </a:t>
            </a:r>
            <a:r>
              <a:rPr lang="hr-HR" altLang="sr-Latn-RS" u="sng" dirty="0">
                <a:solidFill>
                  <a:srgbClr val="6A3F00"/>
                </a:solidFill>
              </a:rPr>
              <a:t>Hedil</a:t>
            </a:r>
            <a:r>
              <a:rPr lang="hr-HR" altLang="sr-Latn-RS" dirty="0">
                <a:solidFill>
                  <a:srgbClr val="6A3F00"/>
                </a:solidFill>
              </a:rPr>
              <a:t>, ...</a:t>
            </a: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Teokrit</a:t>
            </a:r>
            <a:r>
              <a:rPr lang="hr-HR" altLang="sr-Latn-RS" dirty="0">
                <a:solidFill>
                  <a:srgbClr val="6A3F00"/>
                </a:solidFill>
              </a:rPr>
              <a:t> – iz Sirakuze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začetnik pastoralnog pjesništva (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Bukolike, Idile, Pripravljačice čarobnih napitaka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,...) epigrami, epiliji, mimi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Hero(n)da</a:t>
            </a:r>
            <a:r>
              <a:rPr lang="hr-HR" altLang="sr-Latn-RS" dirty="0">
                <a:solidFill>
                  <a:srgbClr val="6A3F00"/>
                </a:solidFill>
              </a:rPr>
              <a:t> s Kosa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mimijambi (u holijambima), slike iz života s učenim tonom</a:t>
            </a:r>
          </a:p>
        </p:txBody>
      </p:sp>
    </p:spTree>
    <p:extLst>
      <p:ext uri="{BB962C8B-B14F-4D97-AF65-F5344CB8AC3E}">
        <p14:creationId xmlns:p14="http://schemas.microsoft.com/office/powerpoint/2010/main" val="1665387694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Osobitosti književnih vrsta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Za određene književne vrste postoje određeni kalupi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Ep – uvijek u daktilskom heksametru, na “epskom” dijalektu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/>
              <a:t>Homerov, jonski + eolski + arhaični (“ahejski”)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Korska lirika – dorski dijalekt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Elegija – jonski dijalekt, uvijek elegijski distih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Drama – atički dijalekt, kombinacija jamba i korskih metara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dirty="0"/>
              <a:t>* U doba helenizma stvara se </a:t>
            </a:r>
            <a:r>
              <a:rPr lang="hr-HR" altLang="sr-Latn-RS" i="1" dirty="0"/>
              <a:t>koinē </a:t>
            </a:r>
            <a:r>
              <a:rPr lang="hr-HR" altLang="sr-Latn-RS" dirty="0"/>
              <a:t>– dijalekt na bazi atičkog</a:t>
            </a:r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0ACDF7-3B2D-4656-8B0F-C5A9EA62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0"/>
            <a:ext cx="8784976" cy="6741368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μῆνιν ἄειδε θεὰ Πηληϊάδεω Ἀχιλῆος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οὐλομένην, ἣ μυρί᾽ Ἀχαιοῖς ἄλγε᾽ ἔθηκε,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πολλὰς δ᾽ ἰφθίμους ψυχὰς Ἄϊδι προΐαψεν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ἡρώων, αὐτοὺς δὲ ἑλώρια τεῦχε κύνεσσιν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οἰωνοῖσί τε πᾶσι, Διὸς δ᾽ ἐτελείετο βουλή,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ἐξ οὗ δὴ τὰ πρῶτα διαστήτην ἐρίσαντε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Ἀτρεΐδης τε ἄναξ ἀνδρῶν καὶ δῖος Ἀχιλλεύς.</a:t>
            </a:r>
            <a:endParaRPr lang="hr-HR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*	*	*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ἄνδρα μοι ἔννεπε, μοῦσα, πολύτροπον, ὃς μάλα πολλὰ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πλάγχθη, ἐπεὶ Τροίης ἱερὸν πτολίεθρον ἔπερσεν: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πολλῶν δ᾽ ἀνθρώπων ἴδεν ἄστεα καὶ νόον ἔγνω,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πολλὰ δ᾽ ὅ γ᾽ ἐν πόντῳ πάθεν ἄλγεα ὃν κατὰ θυμόν,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ἀρνύμενος ἥν τε ψυχὴν καὶ νόστον ἑταίρων.</a:t>
            </a:r>
            <a:endParaRPr lang="hr-HR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8385066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om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86000" cy="2879725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Ep (8.st.pr.Kr.)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/>
              <a:t>				</a:t>
            </a:r>
            <a:r>
              <a:rPr lang="hr-HR" altLang="sr-Latn-RS" sz="2800" b="1" u="sng" dirty="0">
                <a:solidFill>
                  <a:srgbClr val="6A3F00"/>
                </a:solidFill>
                <a:effectLst/>
              </a:rPr>
              <a:t>Homer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 počeci europske književnosti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solidFill>
                  <a:srgbClr val="6A3F00"/>
                </a:solidFill>
                <a:effectLst/>
              </a:rPr>
              <a:t>				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Ilijada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 priča o trojanskom ratu kroz 				djela pojedinaca (“tragedija o Ahileju”)</a:t>
            </a:r>
            <a:endParaRPr lang="hr-HR" altLang="sr-Latn-RS" sz="2800" i="1" dirty="0">
              <a:solidFill>
                <a:srgbClr val="6A3F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	Odiseja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– priča jednog pojedinca o njegovim doživljajima (“komedija o Odiseju”)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solidFill>
                  <a:srgbClr val="6A3F00"/>
                </a:solidFill>
                <a:effectLst/>
              </a:rPr>
              <a:t>- Problemi s autorstvom i jedinstvom djela (usmena tradicija, Homersko pitanje), pripisivale su mu se i 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Homerske himne</a:t>
            </a:r>
            <a:endParaRPr lang="hr-HR" altLang="sr-Latn-RS" sz="2800" dirty="0">
              <a:solidFill>
                <a:srgbClr val="6A3F00"/>
              </a:solidFill>
              <a:effectLst/>
            </a:endParaRP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  <a:effectLst/>
              </a:rPr>
              <a:t>Hesiod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Teogonija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 postanak svijeta i uspostava pravednog poretka sa Zeusom, mitološki ep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solidFill>
                  <a:srgbClr val="6A3F00"/>
                </a:solidFill>
                <a:effectLst/>
              </a:rPr>
              <a:t>	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Djela i dani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– moralni naputci za zločestog brata s mitološkim pričama, didaktički ep </a:t>
            </a:r>
            <a:r>
              <a:rPr lang="hr-HR" altLang="sr-Latn-RS" sz="2800">
                <a:solidFill>
                  <a:srgbClr val="6A3F00"/>
                </a:solidFill>
                <a:effectLst/>
              </a:rPr>
              <a:t>o poljoprivredi, autobiografski!</a:t>
            </a:r>
            <a:endParaRPr lang="hr-HR" altLang="sr-Latn-RS" sz="2800" dirty="0">
              <a:solidFill>
                <a:srgbClr val="6A3F00"/>
              </a:solidFill>
              <a:effectLst/>
            </a:endParaRP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Epika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41425"/>
            <a:ext cx="8352928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Ciklusi epova (kiklički epovi): o trojanskom ratu, o tebanskoj kraljevskoj obitelji,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epizode u priči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Kiprija, Mala Ilijada, Povraci,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Edipodija, Tebaida, Epigoni,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Titanomahija, Tezeida, Zauzeće Ehalije, ...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altLang="sr-Latn-RS" i="1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Batrakhomyomakhia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‘Boj žaba i miševa’ – parodija epa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6./5.st.pr.Kr.</a:t>
            </a:r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Lirika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Od 700.g.pr.Kr. (širi se poznavanje pisma)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Razni metri, instrumentalna pratnja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Osoba pjesnika (1.l.j.) i osjećaji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Pjesništvo za sve (poslije večere, npr.)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Dijeli se na:</a:t>
            </a:r>
          </a:p>
          <a:p>
            <a:pPr lvl="1" eaLnBrk="1" hangingPunct="1">
              <a:defRPr/>
            </a:pPr>
            <a:r>
              <a:rPr lang="hr-HR" altLang="sr-Latn-RS" b="1" u="sng" dirty="0">
                <a:solidFill>
                  <a:srgbClr val="6A3F00"/>
                </a:solidFill>
                <a:effectLst/>
              </a:rPr>
              <a:t>Elegija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– elegijski distih (dakt. heksametar + pentametar),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aulos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 jonski dijalekt</a:t>
            </a:r>
          </a:p>
          <a:p>
            <a:pPr lvl="1" eaLnBrk="1" hangingPunct="1">
              <a:defRPr/>
            </a:pPr>
            <a:r>
              <a:rPr lang="hr-HR" altLang="sr-Latn-RS" b="1" u="sng" dirty="0">
                <a:solidFill>
                  <a:srgbClr val="6A3F00"/>
                </a:solidFill>
                <a:effectLst/>
              </a:rPr>
              <a:t>Jambika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– jampski metri, recitirano</a:t>
            </a:r>
          </a:p>
          <a:p>
            <a:pPr lvl="1" eaLnBrk="1" hangingPunct="1">
              <a:defRPr/>
            </a:pPr>
            <a:r>
              <a:rPr lang="hr-HR" altLang="sr-Latn-RS" b="1" u="sng" dirty="0">
                <a:solidFill>
                  <a:srgbClr val="6A3F00"/>
                </a:solidFill>
                <a:effectLst/>
              </a:rPr>
              <a:t>Melika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– pjesme za pojedince (simposij) ili korove, praćene lirom („prava lirika”), raznoliki metri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Glavni predstavnici (7/6.st.pr.Kr.)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Arhiloh</a:t>
            </a:r>
            <a:r>
              <a:rPr lang="hr-HR" altLang="sr-Latn-RS" sz="2800" dirty="0">
                <a:solidFill>
                  <a:srgbClr val="6A3F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s otoka Tasa, jambi i elegije (</a:t>
            </a:r>
            <a:r>
              <a:rPr lang="hr-HR" altLang="sr-Latn-RS" sz="2400" i="1" dirty="0">
                <a:solidFill>
                  <a:srgbClr val="6A3F00"/>
                </a:solidFill>
                <a:effectLst/>
              </a:rPr>
              <a:t>symposiaka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, bitke, ljubav, ...)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Elegičari: </a:t>
            </a:r>
            <a:r>
              <a:rPr lang="hr-HR" altLang="sr-Latn-RS" b="1" u="sng" dirty="0">
                <a:solidFill>
                  <a:srgbClr val="6A3F00"/>
                </a:solidFill>
              </a:rPr>
              <a:t>Kalin</a:t>
            </a:r>
            <a:r>
              <a:rPr lang="hr-HR" altLang="sr-Latn-RS" sz="2800" dirty="0">
                <a:solidFill>
                  <a:srgbClr val="6A3F00"/>
                </a:solidFill>
              </a:rPr>
              <a:t> iz Efeza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(poticaj na bitku), </a:t>
            </a:r>
            <a:r>
              <a:rPr lang="hr-HR" altLang="sr-Latn-RS" b="1" u="sng" dirty="0">
                <a:solidFill>
                  <a:srgbClr val="6A3F00"/>
                </a:solidFill>
              </a:rPr>
              <a:t>Tirtej</a:t>
            </a:r>
            <a:r>
              <a:rPr lang="hr-HR" altLang="sr-Latn-RS" sz="2800" dirty="0">
                <a:solidFill>
                  <a:srgbClr val="6A3F00"/>
                </a:solidFill>
              </a:rPr>
              <a:t> iz Sparte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(simposiji na vojnim pohodima) </a:t>
            </a:r>
            <a:r>
              <a:rPr lang="hr-HR" altLang="sr-Latn-RS" sz="2800" dirty="0">
                <a:solidFill>
                  <a:srgbClr val="6A3F00"/>
                </a:solidFill>
              </a:rPr>
              <a:t>i </a:t>
            </a:r>
            <a:r>
              <a:rPr lang="hr-HR" altLang="sr-Latn-RS" b="1" u="sng" dirty="0">
                <a:solidFill>
                  <a:srgbClr val="6A3F00"/>
                </a:solidFill>
              </a:rPr>
              <a:t>Mimnermo</a:t>
            </a:r>
            <a:r>
              <a:rPr lang="hr-HR" altLang="sr-Latn-RS" sz="2800" dirty="0">
                <a:solidFill>
                  <a:srgbClr val="6A3F00"/>
                </a:solidFill>
              </a:rPr>
              <a:t> iz Kolofona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(pohvala mladosti)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Solon</a:t>
            </a:r>
            <a:r>
              <a:rPr lang="hr-HR" altLang="sr-Latn-RS" sz="2800" dirty="0">
                <a:solidFill>
                  <a:srgbClr val="6A3F00"/>
                </a:solidFill>
              </a:rPr>
              <a:t> iz Atene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mudrac, političar i elegičar, pisao i političke jambe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Teognid</a:t>
            </a:r>
            <a:r>
              <a:rPr lang="hr-HR" altLang="sr-Latn-RS" sz="2800" b="1" dirty="0">
                <a:solidFill>
                  <a:srgbClr val="6A3F00"/>
                </a:solidFill>
              </a:rPr>
              <a:t> </a:t>
            </a:r>
            <a:r>
              <a:rPr lang="hr-HR" altLang="sr-Latn-RS" sz="2800" dirty="0">
                <a:solidFill>
                  <a:srgbClr val="6A3F00"/>
                </a:solidFill>
              </a:rPr>
              <a:t>iz Megare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elegijske upute dječaku Kirnu o prijateljstvu, vinu, bogatstvu, 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Semonid</a:t>
            </a:r>
            <a:r>
              <a:rPr lang="hr-HR" altLang="sr-Latn-RS" sz="2800" dirty="0">
                <a:solidFill>
                  <a:srgbClr val="6A3F00"/>
                </a:solidFill>
              </a:rPr>
              <a:t> iz </a:t>
            </a:r>
            <a:r>
              <a:rPr lang="hr-HR" altLang="sr-Latn-RS" sz="2800" dirty="0" err="1">
                <a:solidFill>
                  <a:srgbClr val="6A3F00"/>
                </a:solidFill>
              </a:rPr>
              <a:t>Amorga</a:t>
            </a:r>
            <a:r>
              <a:rPr lang="hr-HR" altLang="sr-Latn-RS" sz="2800" dirty="0">
                <a:solidFill>
                  <a:srgbClr val="6A3F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satira o ženama u jambima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Hiponakt</a:t>
            </a:r>
            <a:r>
              <a:rPr lang="hr-HR" altLang="sr-Latn-RS" sz="2800" dirty="0">
                <a:solidFill>
                  <a:srgbClr val="6A3F00"/>
                </a:solidFill>
              </a:rPr>
              <a:t> iz Efeza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autobiografija i invektiva (</a:t>
            </a:r>
            <a:r>
              <a:rPr lang="hr-HR" altLang="sr-Latn-RS" sz="2400" dirty="0" err="1">
                <a:solidFill>
                  <a:srgbClr val="6A3F00"/>
                </a:solidFill>
                <a:effectLst/>
              </a:rPr>
              <a:t>holijambi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)</a:t>
            </a:r>
            <a:endParaRPr lang="hr-HR" altLang="sr-Latn-RS" sz="2400" b="1" u="sng" dirty="0">
              <a:solidFill>
                <a:srgbClr val="6A3F00"/>
              </a:solidFill>
              <a:effectLst/>
            </a:endParaRP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Poč.6.st.pr.Kr. - melika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768"/>
            <a:ext cx="4716405" cy="55172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u="sng" dirty="0">
                <a:solidFill>
                  <a:schemeClr val="tx2"/>
                </a:solidFill>
              </a:rPr>
              <a:t>MONODIJSKA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chemeClr val="bg2">
                    <a:lumMod val="10000"/>
                  </a:schemeClr>
                </a:solidFill>
                <a:effectLst/>
              </a:rPr>
              <a:t>Alkej</a:t>
            </a:r>
            <a:r>
              <a:rPr lang="hr-HR" altLang="sr-Latn-RS" sz="2800" dirty="0">
                <a:solidFill>
                  <a:schemeClr val="bg2">
                    <a:lumMod val="10000"/>
                  </a:schemeClr>
                </a:solidFill>
                <a:effectLst/>
              </a:rPr>
              <a:t> iz Mitilene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ljubavne, simposijske i političke pjesme, ponekad s mitološkim temama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eolski  </a:t>
            </a:r>
            <a:endParaRPr lang="hr-HR" altLang="sr-Latn-RS" sz="2400" b="1" u="sng" dirty="0">
              <a:solidFill>
                <a:srgbClr val="6A3F00"/>
              </a:solidFill>
              <a:effectLst/>
            </a:endParaRP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chemeClr val="bg2">
                    <a:lumMod val="10000"/>
                  </a:schemeClr>
                </a:solidFill>
                <a:effectLst/>
              </a:rPr>
              <a:t>Sapfa</a:t>
            </a:r>
            <a:r>
              <a:rPr lang="hr-HR" altLang="sr-Latn-RS" sz="2800" dirty="0">
                <a:solidFill>
                  <a:schemeClr val="bg2">
                    <a:lumMod val="10000"/>
                  </a:schemeClr>
                </a:solidFill>
                <a:effectLst/>
              </a:rPr>
              <a:t> – također s Lezba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glavna (jedina) tema je ljubav, voditeljica ženskog društva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eolski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chemeClr val="bg2">
                    <a:lumMod val="10000"/>
                  </a:schemeClr>
                </a:solidFill>
                <a:effectLst/>
              </a:rPr>
              <a:t>Anakreont</a:t>
            </a:r>
            <a:r>
              <a:rPr lang="hr-HR" altLang="sr-Latn-RS" sz="2800" dirty="0">
                <a:solidFill>
                  <a:schemeClr val="bg2">
                    <a:lumMod val="10000"/>
                  </a:schemeClr>
                </a:solidFill>
                <a:effectLst/>
              </a:rPr>
              <a:t> iz Teja </a:t>
            </a:r>
            <a:r>
              <a:rPr lang="hr-HR" altLang="sr-Latn-RS" sz="2800" dirty="0">
                <a:solidFill>
                  <a:srgbClr val="6A3F00"/>
                </a:solidFill>
              </a:rPr>
              <a:t>–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simposiji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sr-Latn-RS" sz="2800" dirty="0">
              <a:solidFill>
                <a:srgbClr val="6A3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0" b="99676" l="4817" r="96101">
                        <a14:foregroundMark x1="5046" y1="23501" x2="10550" y2="25284"/>
                        <a14:foregroundMark x1="4128" y1="7942" x2="28899" y2="5835"/>
                        <a14:foregroundMark x1="28899" y1="5835" x2="40596" y2="6645"/>
                        <a14:foregroundMark x1="40596" y1="6645" x2="60550" y2="6159"/>
                        <a14:foregroundMark x1="60550" y1="6159" x2="96101" y2="7780"/>
                        <a14:foregroundMark x1="91705" y1="13317" x2="90826" y2="14425"/>
                        <a14:foregroundMark x1="94979" y1="9193" x2="93823" y2="10650"/>
                        <a14:foregroundMark x1="96101" y1="7780" x2="95050" y2="9104"/>
                        <a14:foregroundMark x1="19542" y1="94901" x2="21330" y2="99676"/>
                        <a14:foregroundMark x1="21330" y1="93517" x2="28670" y2="91896"/>
                        <a14:foregroundMark x1="4817" y1="23825" x2="4817" y2="23825"/>
                        <a14:backgroundMark x1="93119" y1="12642" x2="93807" y2="11507"/>
                        <a14:backgroundMark x1="94495" y1="10859" x2="92661" y2="13614"/>
                        <a14:backgroundMark x1="18807" y1="93193" x2="22389" y2="92116"/>
                        <a14:backgroundMark x1="29143" y1="89765" x2="23394" y2="87358"/>
                        <a14:backgroundMark x1="20872" y1="90924" x2="22706" y2="88817"/>
                        <a14:backgroundMark x1="21560" y1="91248" x2="22018" y2="89627"/>
                        <a14:backgroundMark x1="23394" y1="88655" x2="22018" y2="90438"/>
                        <a14:backgroundMark x1="22477" y1="88331" x2="24541" y2="88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30" y="981075"/>
            <a:ext cx="415766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07504" y="6502525"/>
            <a:ext cx="8929687" cy="367929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1100" b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http://www.sfmission.com/cgi-bin/gallery/imageFolio.cgi?action=view&amp;link=Greece/Art_and_History/Dance&amp;image=Partheneion.jpg&amp;img=&amp;tt=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620688"/>
            <a:ext cx="8713662" cy="5505475"/>
          </a:xfrm>
        </p:spPr>
        <p:txBody>
          <a:bodyPr/>
          <a:lstStyle/>
          <a:p>
            <a:r>
              <a:rPr lang="hr-HR" altLang="sr-Latn-RS" u="sng" dirty="0">
                <a:solidFill>
                  <a:srgbClr val="6A3F00"/>
                </a:solidFill>
              </a:rPr>
              <a:t>Alkman</a:t>
            </a:r>
            <a:r>
              <a:rPr lang="hr-HR" altLang="sr-Latn-RS" dirty="0">
                <a:solidFill>
                  <a:srgbClr val="6A3F00"/>
                </a:solidFill>
              </a:rPr>
              <a:t> – u 7.st.pr.Kr. prvi piše </a:t>
            </a:r>
            <a:r>
              <a:rPr lang="hr-HR" altLang="sr-Latn-RS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KORSKU liriku</a:t>
            </a:r>
            <a:r>
              <a:rPr lang="hr-HR" altLang="sr-Latn-RS" dirty="0">
                <a:solidFill>
                  <a:srgbClr val="6A3F00"/>
                </a:solidFill>
              </a:rPr>
              <a:t>: </a:t>
            </a:r>
          </a:p>
          <a:p>
            <a:pPr lvl="1"/>
            <a:r>
              <a:rPr lang="hr-HR" altLang="sr-Latn-RS" dirty="0">
                <a:solidFill>
                  <a:srgbClr val="6A3F00"/>
                </a:solidFill>
                <a:effectLst/>
              </a:rPr>
              <a:t>pjesme za spartanske djevojke (parteniji)</a:t>
            </a:r>
            <a:endParaRPr lang="en-GB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53907"/>
            <a:ext cx="6120680" cy="46486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0"/>
            <a:ext cx="9109075" cy="68580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hr-HR" altLang="sr-Latn-RS" sz="2800" u="sng" dirty="0">
                <a:solidFill>
                  <a:schemeClr val="tx2"/>
                </a:solidFill>
              </a:rPr>
              <a:t>KORSKA MELIKA </a:t>
            </a:r>
            <a:r>
              <a:rPr lang="hr-HR" altLang="sr-Latn-RS" sz="2800" dirty="0">
                <a:solidFill>
                  <a:schemeClr val="tx2"/>
                </a:solidFill>
              </a:rPr>
              <a:t>(dorski)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hr-HR" altLang="sr-Latn-RS" sz="2800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7/6.st. </a:t>
            </a:r>
            <a:r>
              <a:rPr lang="hr-HR" altLang="sr-Latn-RS" sz="2800" b="1" u="sng" dirty="0">
                <a:solidFill>
                  <a:srgbClr val="6A3F00"/>
                </a:solidFill>
              </a:rPr>
              <a:t>Stesihor</a:t>
            </a:r>
            <a:r>
              <a:rPr lang="hr-HR" altLang="sr-Latn-RS" sz="2800" dirty="0">
                <a:solidFill>
                  <a:srgbClr val="6A3F00"/>
                </a:solidFill>
              </a:rPr>
              <a:t> iz </a:t>
            </a:r>
            <a:r>
              <a:rPr lang="hr-HR" altLang="sr-Latn-RS" sz="2800" dirty="0" err="1">
                <a:solidFill>
                  <a:srgbClr val="6A3F00"/>
                </a:solidFill>
              </a:rPr>
              <a:t>Mataure</a:t>
            </a:r>
            <a:r>
              <a:rPr lang="hr-HR" altLang="sr-Latn-RS" sz="2800" dirty="0">
                <a:solidFill>
                  <a:srgbClr val="6A3F00"/>
                </a:solidFill>
              </a:rPr>
              <a:t> u j. Italiji ili Himere na Siciliji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dugačke pjesme mitoloških tema u daktilskim strofama</a:t>
            </a:r>
            <a:endParaRPr lang="hr-HR" altLang="sr-Latn-RS" sz="2400" b="1" u="sng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Pindar</a:t>
            </a:r>
            <a:r>
              <a:rPr lang="hr-HR" altLang="sr-Latn-RS" sz="2800" dirty="0">
                <a:solidFill>
                  <a:srgbClr val="6A3F00"/>
                </a:solidFill>
              </a:rPr>
              <a:t> - 1.pol.5.st.pr.Kr.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veliča pobjednike na igrama kroz mitove (</a:t>
            </a:r>
            <a:r>
              <a:rPr lang="hr-HR" altLang="sr-Latn-RS" sz="2400" i="1" dirty="0">
                <a:solidFill>
                  <a:srgbClr val="6A3F00"/>
                </a:solidFill>
                <a:effectLst/>
              </a:rPr>
              <a:t>Olimpijske, Istamske, Nemejske i Pitijske ode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, ukupno 44) = epinikiji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pisao i peane i ditirambe i drugu korsku liriku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Bakhilid</a:t>
            </a:r>
            <a:r>
              <a:rPr lang="hr-HR" altLang="sr-Latn-RS" sz="2800" dirty="0">
                <a:solidFill>
                  <a:srgbClr val="6A3F00"/>
                </a:solidFill>
              </a:rPr>
              <a:t> s Keja – također 1.pol.5.st.pr.Kr.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isto epinikiji, jasniji i jednostavniji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imamo i 6 njegovih ditiramba (2 o mitu o Tezeju)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Simonid</a:t>
            </a:r>
            <a:r>
              <a:rPr lang="hr-HR" altLang="sr-Latn-RS" sz="2800" dirty="0">
                <a:solidFill>
                  <a:srgbClr val="6A3F00"/>
                </a:solidFill>
              </a:rPr>
              <a:t> s Keja – Bakhilidov ujak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elegije, epigrami i melika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navodno prvi koji je pisao za novac, a prvi je i sastavljao stihove za čitanje (nadgrobne spomenike)</a:t>
            </a: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tream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2039</TotalTime>
  <Words>1620</Words>
  <Application>Microsoft Office PowerPoint</Application>
  <PresentationFormat>Prikaz na zaslonu (4:3)</PresentationFormat>
  <Paragraphs>172</Paragraphs>
  <Slides>20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Garamond</vt:lpstr>
      <vt:lpstr>Palatino Linotype</vt:lpstr>
      <vt:lpstr>Wingdings</vt:lpstr>
      <vt:lpstr>Stream</vt:lpstr>
      <vt:lpstr>Književnost antičke Grčke: Poezija</vt:lpstr>
      <vt:lpstr>Osobitosti književnih vrsta</vt:lpstr>
      <vt:lpstr>Ep (8.st.pr.Kr.)</vt:lpstr>
      <vt:lpstr>Epika</vt:lpstr>
      <vt:lpstr>Lirika</vt:lpstr>
      <vt:lpstr>Glavni predstavnici (7/6.st.pr.Kr.)</vt:lpstr>
      <vt:lpstr>Poč.6.st.pr.Kr. - melika</vt:lpstr>
      <vt:lpstr>http://www.sfmission.com/cgi-bin/gallery/imageFolio.cgi?action=view&amp;link=Greece/Art_and_History/Dance&amp;image=Partheneion.jpg&amp;img=&amp;tt=</vt:lpstr>
      <vt:lpstr>PowerPoint prezentacija</vt:lpstr>
      <vt:lpstr>ὦ ξεῖν’, ἀγγέλλειν Λακεδαιμονίοις ὅτι τῇδε   κείμεθα τοῖς κείνων ῥήμασι πειθόμενοι.</vt:lpstr>
      <vt:lpstr>DRAMA</vt:lpstr>
      <vt:lpstr>Tragedija</vt:lpstr>
      <vt:lpstr>Sofoklo</vt:lpstr>
      <vt:lpstr>Trojica velikih</vt:lpstr>
      <vt:lpstr>Satirska igra</vt:lpstr>
      <vt:lpstr>Komedija  -mozaik iz Antiohije, 3.st.A.D.</vt:lpstr>
      <vt:lpstr>HELENIZAM</vt:lpstr>
      <vt:lpstr>Nadstojnici aleksandrijske knjižnice</vt:lpstr>
      <vt:lpstr>Novi procvat lirike (3.st.pr.Kr.)</vt:lpstr>
      <vt:lpstr>PowerPoint prezentacija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 Matasović</dc:creator>
  <cp:lastModifiedBy>Maja Matasović</cp:lastModifiedBy>
  <cp:revision>132</cp:revision>
  <dcterms:created xsi:type="dcterms:W3CDTF">2007-12-11T10:15:45Z</dcterms:created>
  <dcterms:modified xsi:type="dcterms:W3CDTF">2025-01-16T07:10:17Z</dcterms:modified>
</cp:coreProperties>
</file>