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311" r:id="rId2"/>
    <p:sldId id="312" r:id="rId3"/>
    <p:sldId id="326" r:id="rId4"/>
    <p:sldId id="325" r:id="rId5"/>
    <p:sldId id="313" r:id="rId6"/>
    <p:sldId id="323" r:id="rId7"/>
    <p:sldId id="329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256" r:id="rId18"/>
    <p:sldId id="288" r:id="rId19"/>
    <p:sldId id="289" r:id="rId20"/>
    <p:sldId id="309" r:id="rId21"/>
    <p:sldId id="286" r:id="rId22"/>
    <p:sldId id="287" r:id="rId23"/>
    <p:sldId id="306" r:id="rId24"/>
    <p:sldId id="308" r:id="rId25"/>
    <p:sldId id="328" r:id="rId2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6" autoAdjust="0"/>
    <p:restoredTop sz="86402" autoAdjust="0"/>
  </p:normalViewPr>
  <p:slideViewPr>
    <p:cSldViewPr>
      <p:cViewPr varScale="1">
        <p:scale>
          <a:sx n="66" d="100"/>
          <a:sy n="66" d="100"/>
        </p:scale>
        <p:origin x="1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7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BA359F-6205-4988-A2BC-7B233BBD85B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33387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B89D2E-74AE-4BD6-8A9D-CC817C3D91F8}" type="slidenum">
              <a:rPr lang="en-GB" altLang="sr-Latn-RS" smtClean="0"/>
              <a:pPr eaLnBrk="1" hangingPunct="1">
                <a:spcBef>
                  <a:spcPct val="0"/>
                </a:spcBef>
              </a:pPr>
              <a:t>1</a:t>
            </a:fld>
            <a:endParaRPr lang="en-GB" altLang="sr-Latn-R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EBA2B8-4486-48D6-8962-AAE3FC690CB9}" type="slidenum">
              <a:rPr lang="en-GB" altLang="sr-Latn-RS" smtClean="0"/>
              <a:pPr eaLnBrk="1" hangingPunct="1">
                <a:spcBef>
                  <a:spcPct val="0"/>
                </a:spcBef>
              </a:pPr>
              <a:t>13</a:t>
            </a:fld>
            <a:endParaRPr lang="en-GB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E125F7-4898-4998-BCCF-687AE9CAF183}" type="slidenum">
              <a:rPr lang="en-GB" altLang="sr-Latn-RS" smtClean="0"/>
              <a:pPr eaLnBrk="1" hangingPunct="1">
                <a:spcBef>
                  <a:spcPct val="0"/>
                </a:spcBef>
              </a:pPr>
              <a:t>14</a:t>
            </a:fld>
            <a:endParaRPr lang="en-GB" altLang="sr-Latn-R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7C878D6-9FED-486C-B0A2-19627AC27A56}" type="slidenum">
              <a:rPr lang="en-GB" altLang="sr-Latn-RS" smtClean="0"/>
              <a:pPr eaLnBrk="1" hangingPunct="1">
                <a:spcBef>
                  <a:spcPct val="0"/>
                </a:spcBef>
              </a:pPr>
              <a:t>15</a:t>
            </a:fld>
            <a:endParaRPr lang="en-GB" altLang="sr-Latn-R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870839-B98D-411C-8F78-67BFCA8EBC42}" type="slidenum">
              <a:rPr lang="en-GB" altLang="sr-Latn-RS" smtClean="0"/>
              <a:pPr eaLnBrk="1" hangingPunct="1">
                <a:spcBef>
                  <a:spcPct val="0"/>
                </a:spcBef>
              </a:pPr>
              <a:t>16</a:t>
            </a:fld>
            <a:endParaRPr lang="en-GB" altLang="sr-Latn-R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BED136-1E78-48A7-9A84-1BC839B187E3}" type="slidenum">
              <a:rPr lang="hr-HR" altLang="sr-Latn-RS" smtClean="0"/>
              <a:pPr eaLnBrk="1" hangingPunct="1">
                <a:spcBef>
                  <a:spcPct val="0"/>
                </a:spcBef>
              </a:pPr>
              <a:t>17</a:t>
            </a:fld>
            <a:endParaRPr lang="hr-HR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C50B5A6-3C78-40BA-836A-037200293F73}" type="slidenum">
              <a:rPr lang="hr-HR" altLang="sr-Latn-RS" smtClean="0"/>
              <a:pPr eaLnBrk="1" hangingPunct="1">
                <a:spcBef>
                  <a:spcPct val="0"/>
                </a:spcBef>
              </a:pPr>
              <a:t>18</a:t>
            </a:fld>
            <a:endParaRPr lang="hr-HR" altLang="sr-Latn-R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38F8F3-3A33-4C90-A7EC-23FC761E30F7}" type="slidenum">
              <a:rPr lang="hr-HR" altLang="sr-Latn-RS" smtClean="0"/>
              <a:pPr eaLnBrk="1" hangingPunct="1">
                <a:spcBef>
                  <a:spcPct val="0"/>
                </a:spcBef>
              </a:pPr>
              <a:t>19</a:t>
            </a:fld>
            <a:endParaRPr lang="hr-HR" altLang="sr-Latn-R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09509C8-6A14-441F-A6E8-1C1DE19F6CC9}" type="slidenum">
              <a:rPr lang="hr-HR" altLang="sr-Latn-RS" smtClean="0"/>
              <a:pPr eaLnBrk="1" hangingPunct="1">
                <a:spcBef>
                  <a:spcPct val="0"/>
                </a:spcBef>
              </a:pPr>
              <a:t>21</a:t>
            </a:fld>
            <a:endParaRPr lang="hr-HR" altLang="sr-Latn-R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F4B577-F732-49EA-9AA9-17BA31896239}" type="slidenum">
              <a:rPr lang="hr-HR" altLang="sr-Latn-RS" smtClean="0"/>
              <a:pPr eaLnBrk="1" hangingPunct="1">
                <a:spcBef>
                  <a:spcPct val="0"/>
                </a:spcBef>
              </a:pPr>
              <a:t>22</a:t>
            </a:fld>
            <a:endParaRPr lang="hr-HR" altLang="sr-Latn-R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35DFCC-0C47-4F87-AB34-0D56DC6E58D0}" type="slidenum">
              <a:rPr lang="hr-HR" altLang="sr-Latn-RS" smtClean="0"/>
              <a:pPr eaLnBrk="1" hangingPunct="1">
                <a:spcBef>
                  <a:spcPct val="0"/>
                </a:spcBef>
              </a:pPr>
              <a:t>23</a:t>
            </a:fld>
            <a:endParaRPr lang="hr-HR" altLang="sr-Latn-R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FEC241-BEC1-44A9-9A12-AC0BEB091A11}" type="slidenum">
              <a:rPr lang="en-GB" altLang="sr-Latn-R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90032C-2540-49D0-AFA2-1667C0F061F3}" type="slidenum">
              <a:rPr lang="hr-HR" altLang="sr-Latn-RS" smtClean="0"/>
              <a:pPr eaLnBrk="1" hangingPunct="1">
                <a:spcBef>
                  <a:spcPct val="0"/>
                </a:spcBef>
              </a:pPr>
              <a:t>24</a:t>
            </a:fld>
            <a:endParaRPr lang="hr-HR" altLang="sr-Latn-R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81FA98-4F62-40DA-98E4-E99B2FE5C848}" type="slidenum">
              <a:rPr lang="hr-HR" altLang="en-US"/>
              <a:pPr/>
              <a:t>4</a:t>
            </a:fld>
            <a:endParaRPr lang="hr-HR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r-H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18D70E-CB6B-4250-B968-73832F8C9FA7}" type="slidenum">
              <a:rPr lang="en-GB" altLang="sr-Latn-R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5652C15-1734-4389-BCCC-9FD53F0FEA38}" type="slidenum">
              <a:rPr lang="en-GB" altLang="sr-Latn-R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E84415-A2D6-4F1A-99CF-FD3B8A5A1767}" type="slidenum">
              <a:rPr lang="en-GB" altLang="sr-Latn-R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ED5628-407F-4752-BD1C-2AE23941F075}" type="slidenum">
              <a:rPr lang="en-GB" altLang="sr-Latn-RS" smtClean="0"/>
              <a:pPr eaLnBrk="1" hangingPunct="1">
                <a:spcBef>
                  <a:spcPct val="0"/>
                </a:spcBef>
              </a:pPr>
              <a:t>10</a:t>
            </a:fld>
            <a:endParaRPr lang="en-GB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1930C-BD30-4791-974E-D9F0458DE926}" type="slidenum">
              <a:rPr lang="en-GB" altLang="sr-Latn-RS" smtClean="0"/>
              <a:pPr eaLnBrk="1" hangingPunct="1">
                <a:spcBef>
                  <a:spcPct val="0"/>
                </a:spcBef>
              </a:pPr>
              <a:t>11</a:t>
            </a:fld>
            <a:endParaRPr lang="en-GB" altLang="sr-Latn-R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D859F2-53E0-41EB-BF7C-D47939AC0309}" type="slidenum">
              <a:rPr lang="en-GB" altLang="sr-Latn-RS" smtClean="0"/>
              <a:pPr eaLnBrk="1" hangingPunct="1">
                <a:spcBef>
                  <a:spcPct val="0"/>
                </a:spcBef>
              </a:pPr>
              <a:t>12</a:t>
            </a:fld>
            <a:endParaRPr lang="en-GB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sr-Latn-RS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C658931-E704-4497-925C-7FF05706417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C3E28E-5070-4027-A912-4E99EB201F53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EC69DEE3-11DF-4385-84E5-78587D134C37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D973A-11C2-4DF1-A4D8-C3B1DDFF33C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2245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5A2A-EBE0-4D64-AA43-6B51DEC0B3B2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27653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388DC699-DD08-4A7D-A667-1F1655BB47E0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1436C20-E63B-4FEE-A62C-A994AB51EC8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83AF7-17FD-4EB7-B5EC-423A9DB7D351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35AEDAA-3317-4186-A994-B0D0C0A81A01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F60FBF3-84D0-49BC-9C58-8A2618A93D09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9D8670-1611-42BF-951F-06881CE8D226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EDF352C-7C99-4B34-A6E6-623326C659DC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FB26D089-A131-4689-B66C-716121997CAA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en-US" altLang="sr-Latn-R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58C8C6E-84BE-408B-AEDC-B63B8E34D5BF}" type="slidenum">
              <a:rPr lang="en-US" altLang="sr-Latn-RS" smtClean="0"/>
              <a:pPr>
                <a:defRPr/>
              </a:pPr>
              <a:t>‹#›</a:t>
            </a:fld>
            <a:endParaRPr lang="en-US" altLang="sr-Latn-R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0" b="95238" l="2000" r="96286">
                        <a14:foregroundMark x1="2000" y1="12381" x2="17143" y2="20476"/>
                        <a14:foregroundMark x1="92571" y1="11905" x2="91143" y2="10000"/>
                        <a14:foregroundMark x1="96286" y1="10952" x2="96286" y2="8571"/>
                        <a14:foregroundMark x1="30000" y1="80952" x2="37143" y2="93810"/>
                        <a14:foregroundMark x1="37143" y1="93810" x2="50857" y2="93333"/>
                        <a14:foregroundMark x1="50857" y1="93333" x2="61429" y2="95714"/>
                        <a14:foregroundMark x1="61429" y1="95714" x2="65714" y2="82381"/>
                        <a14:foregroundMark x1="17143" y1="8095" x2="34286" y2="7619"/>
                        <a14:foregroundMark x1="34286" y1="7619" x2="60000" y2="9048"/>
                        <a14:foregroundMark x1="60000" y1="9048" x2="79429" y2="6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27273"/>
            <a:ext cx="4849059" cy="290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9879" y="4629944"/>
            <a:ext cx="4038600" cy="96996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hr-HR" altLang="sr-Latn-RS" sz="28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...Grka</a:t>
            </a:r>
            <a:endParaRPr lang="en-GB" altLang="sr-Latn-RS" sz="28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196752"/>
            <a:ext cx="4680074" cy="1253257"/>
          </a:xfrm>
        </p:spPr>
        <p:txBody>
          <a:bodyPr/>
          <a:lstStyle/>
          <a:p>
            <a:pPr eaLnBrk="1" hangingPunct="1"/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Dan u životu...</a:t>
            </a:r>
          </a:p>
        </p:txBody>
      </p:sp>
      <p:sp>
        <p:nvSpPr>
          <p:cNvPr id="3077" name="TextBox 2"/>
          <p:cNvSpPr txBox="1">
            <a:spLocks noChangeArrowheads="1"/>
          </p:cNvSpPr>
          <p:nvPr/>
        </p:nvSpPr>
        <p:spPr bwMode="auto">
          <a:xfrm>
            <a:off x="4448175" y="6325706"/>
            <a:ext cx="46128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hr-HR" altLang="en-US" sz="1100" dirty="0">
                <a:solidFill>
                  <a:schemeClr val="bg1"/>
                </a:solidFill>
                <a:latin typeface="Times New Roman" pitchFamily="18" charset="0"/>
              </a:rPr>
              <a:t>http://www.gettyimages.com/detail/photo/hellenistic-art-3rd-century-marble-relief-high-res-stock-photography/98953154</a:t>
            </a:r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448175" cy="348615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27273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http://quatr.us/greeks/people/family.htm</a:t>
            </a:r>
          </a:p>
        </p:txBody>
      </p:sp>
    </p:spTree>
    <p:extLst>
      <p:ext uri="{BB962C8B-B14F-4D97-AF65-F5344CB8AC3E}">
        <p14:creationId xmlns:p14="http://schemas.microsoft.com/office/powerpoint/2010/main" val="204967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0" b="93772" l="4152" r="97473">
                        <a14:foregroundMark x1="2888" y1="97232" x2="4332" y2="58824"/>
                        <a14:foregroundMark x1="4332" y1="58824" x2="6679" y2="47059"/>
                        <a14:foregroundMark x1="1805" y1="98616" x2="97292" y2="68858"/>
                        <a14:foregroundMark x1="97292" y1="68858" x2="97473" y2="68858"/>
                        <a14:foregroundMark x1="33935" y1="8304" x2="52888" y2="5536"/>
                        <a14:foregroundMark x1="52888" y1="5536" x2="64982" y2="6574"/>
                        <a14:foregroundMark x1="4332" y1="96540" x2="29061" y2="93426"/>
                        <a14:foregroundMark x1="29061" y1="93426" x2="41697" y2="93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4551" y="3861048"/>
            <a:ext cx="5739449" cy="300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6345868"/>
            <a:ext cx="3854450" cy="45762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hr-HR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http://www.tmth.gr/sciencerelated/64-arxaia-elliniki-technology/363-diatrofi-kai-symposia</a:t>
            </a:r>
            <a:endParaRPr lang="hr-HR" altLang="sr-Latn-RS" sz="11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528" y="1390103"/>
            <a:ext cx="8278688" cy="5184576"/>
          </a:xfrm>
        </p:spPr>
        <p:txBody>
          <a:bodyPr/>
          <a:lstStyle/>
          <a:p>
            <a:pPr eaLnBrk="1" hangingPunct="1"/>
            <a:r>
              <a:rPr lang="hr-HR" altLang="sr-Latn-RS" u="sng" dirty="0">
                <a:latin typeface="Times New Roman" pitchFamily="18" charset="0"/>
              </a:rPr>
              <a:t>Ponekad</a:t>
            </a:r>
            <a:r>
              <a:rPr lang="hr-HR" altLang="sr-Latn-RS" dirty="0">
                <a:latin typeface="Times New Roman" pitchFamily="18" charset="0"/>
              </a:rPr>
              <a:t> svaki gost donosi svoj udio</a:t>
            </a:r>
          </a:p>
          <a:p>
            <a:pPr eaLnBrk="1" hangingPunct="1"/>
            <a:r>
              <a:rPr lang="hr-HR" altLang="sr-Latn-RS" u="sng" dirty="0">
                <a:latin typeface="Times New Roman" pitchFamily="18" charset="0"/>
              </a:rPr>
              <a:t>Ponekad</a:t>
            </a:r>
            <a:r>
              <a:rPr lang="hr-HR" altLang="sr-Latn-RS" dirty="0">
                <a:latin typeface="Times New Roman" pitchFamily="18" charset="0"/>
              </a:rPr>
              <a:t> ovjenčavaju glavu i grudi cvjetnim vijencima (bršljan, ljubičice, mirta, ruže...) i/li vunenim trakama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Večera počinje tako da se par komadića hrane baci na kućno ognjište = za bogove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Ljevanica je trostruka: 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olimpskim bogovima 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herojima 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Zeusu spasitelju</a:t>
            </a:r>
          </a:p>
        </p:txBody>
      </p:sp>
    </p:spTree>
    <p:extLst>
      <p:ext uri="{BB962C8B-B14F-4D97-AF65-F5344CB8AC3E}">
        <p14:creationId xmlns:p14="http://schemas.microsoft.com/office/powerpoint/2010/main" val="6408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9"/>
            <a:ext cx="7772400" cy="648072"/>
          </a:xfrm>
        </p:spPr>
        <p:txBody>
          <a:bodyPr/>
          <a:lstStyle/>
          <a:p>
            <a:pPr algn="ctr"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Jela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hr-HR" altLang="sr-Latn-RS" dirty="0">
                <a:latin typeface="Times New Roman" pitchFamily="18" charset="0"/>
              </a:rPr>
              <a:t>Glavna namirnica je kruh, sve ostalo je </a:t>
            </a:r>
            <a:r>
              <a:rPr lang="hr-HR" altLang="sr-Latn-RS" i="1" dirty="0">
                <a:latin typeface="Times New Roman" pitchFamily="18" charset="0"/>
              </a:rPr>
              <a:t>opson</a:t>
            </a:r>
            <a:r>
              <a:rPr lang="hr-HR" altLang="sr-Latn-RS" dirty="0">
                <a:latin typeface="Times New Roman" pitchFamily="18" charset="0"/>
              </a:rPr>
              <a:t>: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Povrće (bob, leća, repa, šparoge), luk, češnjak, masline, gljive	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Sir (većinom kozji)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Ribe – srdele, inćuni, tuna, list </a:t>
            </a:r>
          </a:p>
          <a:p>
            <a:pPr marL="274320" lvl="1" indent="0">
              <a:buNone/>
            </a:pPr>
            <a:r>
              <a:rPr lang="hr-HR" altLang="sr-Latn-RS" dirty="0">
                <a:latin typeface="Times New Roman" pitchFamily="18" charset="0"/>
              </a:rPr>
              <a:t>	+ jegulje, lignje, sipa, morski ježevi, oštrige, dagnje </a:t>
            </a:r>
          </a:p>
          <a:p>
            <a:pPr lvl="1"/>
            <a:r>
              <a:rPr lang="hr-HR" altLang="sr-Latn-RS" dirty="0">
                <a:latin typeface="Times New Roman" pitchFamily="18" charset="0"/>
              </a:rPr>
              <a:t>Meso (sušeno, dimljeno, pečeno, usoljeno) </a:t>
            </a:r>
          </a:p>
          <a:p>
            <a:pPr lvl="2" eaLnBrk="1" hangingPunct="1"/>
            <a:r>
              <a:rPr lang="hr-HR" altLang="sr-Latn-RS" dirty="0">
                <a:latin typeface="Times New Roman" pitchFamily="18" charset="0"/>
              </a:rPr>
              <a:t>svinjetina je najjeftinija, ostalo se većinom jede pri žrtvama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+ paunova jaja, krvavice ...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Puževi su za siromašne</a:t>
            </a:r>
          </a:p>
          <a:p>
            <a:pPr lvl="1" eaLnBrk="1" hangingPunct="1"/>
            <a:r>
              <a:rPr lang="hr-HR" altLang="sr-Latn-RS" dirty="0">
                <a:latin typeface="Times New Roman" pitchFamily="18" charset="0"/>
              </a:rPr>
              <a:t>Na kraju se jede svježe ili suho voće (smokve, orasi, dunje, grožđe, šipak), prženi bob i kolači (medenjaci)</a:t>
            </a:r>
            <a:endParaRPr lang="en-GB" altLang="sr-Latn-R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5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76600" cy="387191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5181600" cy="990600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Pića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412776"/>
            <a:ext cx="8735888" cy="525631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    Voda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    Mlijeko (najčešće kozje)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    Medovina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i="1" dirty="0">
                <a:latin typeface="Times New Roman" pitchFamily="18" charset="0"/>
              </a:rPr>
              <a:t>Kykeōn</a:t>
            </a:r>
            <a:r>
              <a:rPr lang="hr-HR" altLang="sr-Latn-RS" sz="2800" dirty="0">
                <a:latin typeface="Times New Roman" pitchFamily="18" charset="0"/>
              </a:rPr>
              <a:t> – fermentirani griz od ječma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 s vodom, majčinom dušicom i metvico</a:t>
            </a:r>
            <a:r>
              <a:rPr lang="hr-HR" altLang="sr-Latn-R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m</a:t>
            </a:r>
            <a:r>
              <a:rPr lang="hr-HR" altLang="sr-Latn-RS" sz="2800" dirty="0"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ljekovita, ali i prezrena (zadah)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pije se na eleuzinskim misterijama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Vino – najčešće u </a:t>
            </a:r>
            <a:r>
              <a:rPr lang="hr-HR" altLang="sr-Latn-RS" sz="2800" i="1" dirty="0">
                <a:latin typeface="Times New Roman" pitchFamily="18" charset="0"/>
              </a:rPr>
              <a:t>kratēr-</a:t>
            </a:r>
            <a:r>
              <a:rPr lang="hr-HR" altLang="sr-Latn-RS" sz="2800" dirty="0">
                <a:latin typeface="Times New Roman" pitchFamily="18" charset="0"/>
              </a:rPr>
              <a:t>u</a:t>
            </a:r>
            <a:r>
              <a:rPr lang="hr-HR" altLang="sr-Latn-RS" sz="2800" i="1" dirty="0">
                <a:latin typeface="Times New Roman" pitchFamily="18" charset="0"/>
              </a:rPr>
              <a:t> </a:t>
            </a:r>
            <a:r>
              <a:rPr lang="hr-HR" altLang="sr-Latn-RS" sz="2800" dirty="0">
                <a:latin typeface="Times New Roman" pitchFamily="18" charset="0"/>
              </a:rPr>
              <a:t>pomiješano s vodom (čak i slanom)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Stavlja se i cimet, majčina dušica, metvica, med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Pije se i kuhano, i mošt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r-HR" altLang="sr-Latn-RS" sz="2400" dirty="0">
                <a:latin typeface="Times New Roman" pitchFamily="18" charset="0"/>
              </a:rPr>
              <a:t>Najbolje je s Hija i iz Ismara u Trakiji, te s Lezba, Tasa i Roda</a:t>
            </a:r>
          </a:p>
          <a:p>
            <a:pPr eaLnBrk="1" hangingPunct="1">
              <a:lnSpc>
                <a:spcPct val="80000"/>
              </a:lnSpc>
              <a:defRPr/>
            </a:pPr>
            <a:endParaRPr lang="hr-HR" altLang="sr-Latn-RS" sz="2800" dirty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hr-HR" altLang="sr-Latn-RS" sz="2800" dirty="0">
                <a:latin typeface="Times New Roman" pitchFamily="18" charset="0"/>
              </a:rPr>
              <a:t>* Ulje je, naravno, maslinovo</a:t>
            </a:r>
          </a:p>
        </p:txBody>
      </p:sp>
    </p:spTree>
    <p:extLst>
      <p:ext uri="{BB962C8B-B14F-4D97-AF65-F5344CB8AC3E}">
        <p14:creationId xmlns:p14="http://schemas.microsoft.com/office/powerpoint/2010/main" val="8256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1450" y="-22158"/>
            <a:ext cx="5162550" cy="36512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2830512" cy="850900"/>
          </a:xfrm>
        </p:spPr>
        <p:txBody>
          <a:bodyPr/>
          <a:lstStyle/>
          <a:p>
            <a:pPr eaLnBrk="1" hangingPunct="1"/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Symposion</a:t>
            </a:r>
            <a:endParaRPr lang="en-GB" altLang="sr-Latn-R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916113"/>
            <a:ext cx="8928992" cy="4789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  <a:buFont typeface="Wingdings" pitchFamily="2" charset="2"/>
              <a:buNone/>
            </a:pPr>
            <a:r>
              <a:rPr lang="hr-HR" altLang="sr-Latn-RS" sz="2800" dirty="0">
                <a:latin typeface="Times New Roman" pitchFamily="18" charset="0"/>
              </a:rPr>
              <a:t>	   = zajedničko pijenje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Dolazi nakon večere,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hr-HR" altLang="sr-Latn-RS" sz="2800" dirty="0">
                <a:latin typeface="Times New Roman" pitchFamily="18" charset="0"/>
              </a:rPr>
              <a:t>	gricka se slatko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Počinje žrtvom ljevanicom Dionizu, zatim se bira </a:t>
            </a:r>
            <a:r>
              <a:rPr lang="hr-HR" altLang="sr-Latn-RS" sz="2800" i="1" dirty="0">
                <a:latin typeface="Times New Roman" pitchFamily="18" charset="0"/>
              </a:rPr>
              <a:t>symposiarkhos</a:t>
            </a:r>
            <a:r>
              <a:rPr lang="hr-HR" altLang="sr-Latn-RS" sz="2800" dirty="0">
                <a:latin typeface="Times New Roman" pitchFamily="18" charset="0"/>
              </a:rPr>
              <a:t> (“upravitelj simpozija”) koji određuje koliko se pije i što se radi 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Postoje kazne za neposlušnost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Podrazumijeva ozbiljne razgovore, šale i igre</a:t>
            </a:r>
          </a:p>
          <a:p>
            <a:pPr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Žene ne sudjeluju (općenito objeduju odvojeno), osim poslužiteljica, zabavljačica i hetera (</a:t>
            </a:r>
            <a:r>
              <a:rPr lang="hr-HR" altLang="sr-Latn-RS" sz="2800" i="1" dirty="0">
                <a:latin typeface="Times New Roman" pitchFamily="18" charset="0"/>
              </a:rPr>
              <a:t>hetaira</a:t>
            </a:r>
            <a:r>
              <a:rPr lang="hr-HR" altLang="sr-Latn-RS" sz="2800" dirty="0">
                <a:latin typeface="Times New Roman" pitchFamily="18" charset="0"/>
              </a:rPr>
              <a:t>)</a:t>
            </a:r>
            <a:endParaRPr lang="hr-HR" altLang="sr-Latn-RS" sz="2800" i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45005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100" dirty="0">
                <a:latin typeface="Times New Roman" panose="02020603050405020304" pitchFamily="18" charset="0"/>
              </a:rPr>
              <a:t>http://philosophy-e.com/wp-content/uploads/2012/04/Symposion_Plato</a:t>
            </a:r>
            <a:r>
              <a:rPr lang="hr-HR" sz="11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</a:rPr>
              <a:t>.jpg</a:t>
            </a:r>
          </a:p>
        </p:txBody>
      </p:sp>
    </p:spTree>
    <p:extLst>
      <p:ext uri="{BB962C8B-B14F-4D97-AF65-F5344CB8AC3E}">
        <p14:creationId xmlns:p14="http://schemas.microsoft.com/office/powerpoint/2010/main" val="226252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057400"/>
            <a:ext cx="3046413" cy="1143000"/>
          </a:xfrm>
        </p:spPr>
        <p:txBody>
          <a:bodyPr/>
          <a:lstStyle/>
          <a:p>
            <a:pPr eaLnBrk="1" hangingPunct="1"/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Kottabos</a:t>
            </a:r>
          </a:p>
        </p:txBody>
      </p:sp>
      <p:pic>
        <p:nvPicPr>
          <p:cNvPr id="12291" name="Picture 3" descr="simpozij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52800" y="0"/>
            <a:ext cx="5791200" cy="448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52400" y="4419600"/>
            <a:ext cx="2000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Prikaz simpozija iz grobnice kod </a:t>
            </a:r>
            <a:r>
              <a:rPr lang="hr-HR" altLang="sr-Latn-R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Paestum</a:t>
            </a:r>
            <a:r>
              <a:rPr lang="hr-HR" altLang="sr-Latn-RS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rPr>
              <a:t>a, 475.pr.Kr.</a:t>
            </a:r>
            <a:endParaRPr lang="en-GB" altLang="sr-Latn-RS" dirty="0">
              <a:effectLst>
                <a:outerShdw blurRad="38100" dist="38100" dir="2700000" algn="tl">
                  <a:srgbClr val="C0C0C0"/>
                </a:outerShdw>
              </a:effectLst>
              <a:latin typeface="Sylfaen" pitchFamily="18" charset="0"/>
            </a:endParaRPr>
          </a:p>
        </p:txBody>
      </p:sp>
      <p:pic>
        <p:nvPicPr>
          <p:cNvPr id="12293" name="Picture 5" descr="Symposium-tomb of the diver 475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6985000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3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700808"/>
            <a:ext cx="8568952" cy="4320480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</a:rPr>
              <a:t>Igra na simpoziju, ima više varijanti: 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1. Vinom iz čaše treba se pogoditi središnju posudu (ili brodiće u njoj)</a:t>
            </a:r>
          </a:p>
          <a:p>
            <a:pPr eaLnBrk="1" hangingPunct="1">
              <a:buFont typeface="Wingdings" pitchFamily="2" charset="2"/>
              <a:buNone/>
            </a:pPr>
            <a:r>
              <a:rPr lang="hr-HR" altLang="sr-Latn-RS" dirty="0">
                <a:latin typeface="Times New Roman" pitchFamily="18" charset="0"/>
              </a:rPr>
              <a:t>2. Prskajući kapljice iz čaše treba pogoditi pločicu koja balansira na vrhu štapa ili u ruci figurice tako da padne na veliki tanjur i zazveči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Uz to se nazdravlja ljubavnicima, i dobar je znak za njih ako se pogodi</a:t>
            </a:r>
            <a:endParaRPr lang="en-GB" altLang="sr-Latn-R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2555875" cy="2636838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</a:rPr>
              <a:t>Kako sve završava ...</a:t>
            </a:r>
            <a:endParaRPr lang="en-GB" altLang="sr-Latn-RS" dirty="0">
              <a:latin typeface="Times New Roman" pitchFamily="18" charset="0"/>
            </a:endParaRPr>
          </a:p>
        </p:txBody>
      </p:sp>
      <p:pic>
        <p:nvPicPr>
          <p:cNvPr id="14340" name="Picture 4" descr="svirac i plesacica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6600" cy="3241675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ropske duznost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7263" y="0"/>
            <a:ext cx="3106737" cy="3716338"/>
          </a:xfrm>
          <a:noFill/>
          <a:effectLst>
            <a:outerShdw dist="35921" dir="2700000" algn="ctr" rotWithShape="0">
              <a:srgbClr val="808080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mladic i hete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11413" y="2781300"/>
            <a:ext cx="4464050" cy="40767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6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319808"/>
          </a:xfrm>
        </p:spPr>
        <p:txBody>
          <a:bodyPr/>
          <a:lstStyle/>
          <a:p>
            <a:r>
              <a:rPr lang="hr-HR" altLang="sr-Latn-RS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Mjesto stanovanja</a:t>
            </a:r>
            <a:endParaRPr lang="en-GB" altLang="sr-Latn-RS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7593" y="2492896"/>
            <a:ext cx="6577989" cy="38007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938" y="6464300"/>
            <a:ext cx="2952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accent2">
                    <a:lumMod val="75000"/>
                  </a:schemeClr>
                </a:solidFill>
              </a:rPr>
              <a:t>http://www.hippocratesgarden.gr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38800"/>
            <a:ext cx="8991600" cy="990600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solidFill>
                  <a:schemeClr val="accent2"/>
                </a:solidFill>
              </a:rPr>
              <a:t>Tlocrt vile u Olintu (A-</a:t>
            </a:r>
            <a:r>
              <a:rPr lang="hr-HR" altLang="sr-Latn-RS" sz="2800" i="1" dirty="0">
                <a:solidFill>
                  <a:schemeClr val="accent2"/>
                </a:solidFill>
              </a:rPr>
              <a:t>prothyron</a:t>
            </a:r>
            <a:r>
              <a:rPr lang="hr-HR" altLang="sr-Latn-RS" sz="2800" dirty="0">
                <a:solidFill>
                  <a:schemeClr val="accent2"/>
                </a:solidFill>
              </a:rPr>
              <a:t>, B-</a:t>
            </a:r>
            <a:r>
              <a:rPr lang="hr-HR" altLang="sr-Latn-RS" sz="2800" i="1" dirty="0">
                <a:solidFill>
                  <a:schemeClr val="accent2"/>
                </a:solidFill>
              </a:rPr>
              <a:t>aulē</a:t>
            </a:r>
            <a:r>
              <a:rPr lang="hr-HR" altLang="sr-Latn-RS" sz="2800" dirty="0">
                <a:solidFill>
                  <a:schemeClr val="accent2"/>
                </a:solidFill>
              </a:rPr>
              <a:t>, C-</a:t>
            </a:r>
            <a:r>
              <a:rPr lang="hr-HR" altLang="sr-Latn-RS" sz="2800" i="1" dirty="0">
                <a:solidFill>
                  <a:schemeClr val="accent2"/>
                </a:solidFill>
              </a:rPr>
              <a:t>prostas</a:t>
            </a:r>
            <a:r>
              <a:rPr lang="hr-HR" altLang="sr-Latn-RS" sz="2800" dirty="0">
                <a:solidFill>
                  <a:schemeClr val="accent2"/>
                </a:solidFill>
              </a:rPr>
              <a:t> i </a:t>
            </a:r>
            <a:r>
              <a:rPr lang="hr-HR" altLang="sr-Latn-RS" sz="2800" i="1" dirty="0">
                <a:solidFill>
                  <a:schemeClr val="accent2"/>
                </a:solidFill>
              </a:rPr>
              <a:t>andrōn</a:t>
            </a:r>
            <a:r>
              <a:rPr lang="hr-HR" altLang="sr-Latn-RS" sz="2800" dirty="0">
                <a:solidFill>
                  <a:schemeClr val="accent2"/>
                </a:solidFill>
              </a:rPr>
              <a:t>, D-kuhinja, E-spremište, F-stubište)</a:t>
            </a:r>
            <a:endParaRPr lang="en-GB" altLang="sr-Latn-RS" sz="2800" dirty="0">
              <a:solidFill>
                <a:schemeClr val="accent2"/>
              </a:solidFill>
            </a:endParaRPr>
          </a:p>
        </p:txBody>
      </p:sp>
      <p:pic>
        <p:nvPicPr>
          <p:cNvPr id="4099" name="Picture 3" descr="vila u Olintu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304800"/>
            <a:ext cx="99822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868863"/>
            <a:ext cx="9144000" cy="1684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sr-Latn-RS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Tlocrt ulice u Olintu</a:t>
            </a:r>
            <a:br>
              <a:rPr lang="hr-HR" altLang="sr-Latn-R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sr-Latn-R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ulice nisu (ili su rijetko) popločane, bez imena i brojeva</a:t>
            </a:r>
            <a:endParaRPr lang="en-GB" altLang="sr-Latn-R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4" descr="ulica u Olint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641"/>
            <a:ext cx="9036496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4000" dirty="0">
                <a:latin typeface="Times New Roman" pitchFamily="18" charset="0"/>
              </a:rPr>
              <a:t>	</a:t>
            </a:r>
            <a:r>
              <a:rPr lang="hr-HR" altLang="sr-Latn-R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Grčka odjeća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340768"/>
            <a:ext cx="5184651" cy="4797425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Times New Roman" pitchFamily="18" charset="0"/>
              </a:rPr>
              <a:t>Većinom vunena i bijela</a:t>
            </a:r>
          </a:p>
          <a:p>
            <a:pPr eaLnBrk="1" hangingPunct="1"/>
            <a:r>
              <a:rPr lang="hr-HR" altLang="sr-Latn-RS" sz="2800" i="1" dirty="0">
                <a:latin typeface="Times New Roman" pitchFamily="18" charset="0"/>
              </a:rPr>
              <a:t>Khit</a:t>
            </a:r>
            <a:r>
              <a:rPr lang="en-US" altLang="sr-Latn-RS" sz="2800" i="1" dirty="0">
                <a:latin typeface="Times New Roman" pitchFamily="18" charset="0"/>
              </a:rPr>
              <a:t>ō</a:t>
            </a:r>
            <a:r>
              <a:rPr lang="hr-HR" altLang="sr-Latn-RS" sz="2800" i="1" dirty="0">
                <a:latin typeface="Times New Roman" pitchFamily="18" charset="0"/>
              </a:rPr>
              <a:t>n</a:t>
            </a:r>
            <a:r>
              <a:rPr lang="hr-HR" altLang="sr-Latn-RS" sz="2800" dirty="0">
                <a:latin typeface="Times New Roman" pitchFamily="18" charset="0"/>
              </a:rPr>
              <a:t> = košulja kratkih rukava do koljena (svečani ide do nogu)</a:t>
            </a:r>
          </a:p>
          <a:p>
            <a:pPr eaLnBrk="1" hangingPunct="1"/>
            <a:r>
              <a:rPr lang="hr-HR" altLang="sr-Latn-RS" sz="2800" i="1" dirty="0">
                <a:latin typeface="Times New Roman" pitchFamily="18" charset="0"/>
              </a:rPr>
              <a:t>Khlaina</a:t>
            </a:r>
            <a:r>
              <a:rPr lang="hr-HR" altLang="sr-Latn-RS" sz="2800" dirty="0">
                <a:latin typeface="Times New Roman" pitchFamily="18" charset="0"/>
              </a:rPr>
              <a:t> = plašt, vuneni ogrtač spojen kopčom na prsima</a:t>
            </a:r>
          </a:p>
          <a:p>
            <a:pPr eaLnBrk="1" hangingPunct="1"/>
            <a:r>
              <a:rPr lang="hr-HR" altLang="sr-Latn-RS" sz="2800" i="1" dirty="0">
                <a:latin typeface="Times New Roman" pitchFamily="18" charset="0"/>
              </a:rPr>
              <a:t>Himation </a:t>
            </a:r>
            <a:r>
              <a:rPr lang="hr-HR" altLang="sr-Latn-RS" sz="2800" dirty="0">
                <a:latin typeface="Times New Roman" pitchFamily="18" charset="0"/>
              </a:rPr>
              <a:t>= pravokutni komad tkanine omotan oko cijelog tijela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</a:rPr>
              <a:t>Kape - s obodom ili bez; šešir</a:t>
            </a:r>
          </a:p>
          <a:p>
            <a:pPr eaLnBrk="1" hangingPunct="1"/>
            <a:r>
              <a:rPr lang="hr-HR" altLang="sr-Latn-RS" sz="2800" dirty="0">
                <a:latin typeface="Times New Roman" pitchFamily="18" charset="0"/>
              </a:rPr>
              <a:t>Sandale</a:t>
            </a:r>
            <a:endParaRPr lang="en-US" altLang="sr-Latn-RS" sz="2800" i="1" dirty="0">
              <a:latin typeface="Times New Roman" pitchFamily="18" charset="0"/>
            </a:endParaRPr>
          </a:p>
        </p:txBody>
      </p:sp>
      <p:pic>
        <p:nvPicPr>
          <p:cNvPr id="4100" name="Picture 4" descr="G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682080"/>
            <a:ext cx="2844612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9494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r-HR" altLang="en-US" sz="3600" dirty="0"/>
              <a:t>Rekonstrukcija kuće u Olintu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3" cy="6021287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475" y="6297613"/>
            <a:ext cx="54737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200" dirty="0">
                <a:solidFill>
                  <a:schemeClr val="accent2">
                    <a:lumMod val="75000"/>
                  </a:schemeClr>
                </a:solidFill>
              </a:rPr>
              <a:t>http://www.thecultureconcept.com/circle/wp-content/uploads/2010/09/Olynth3.jpg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5791200" cy="838200"/>
          </a:xfrm>
        </p:spPr>
        <p:txBody>
          <a:bodyPr/>
          <a:lstStyle/>
          <a:p>
            <a:pPr eaLnBrk="1" hangingPunct="1"/>
            <a:r>
              <a:rPr lang="hr-HR" altLang="sr-Latn-RS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Kuća u Grčkoj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12776"/>
            <a:ext cx="8763000" cy="521662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Jednostavnost</a:t>
            </a: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Ulaz =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pylai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prothyron</a:t>
            </a: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Središnje dvorište bez krova, sa žrtvenikom Kućnom Zeusu (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aulē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peristylion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Zeus herkeios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oko njega uporabne prostorije</a:t>
            </a: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Muške prostorije (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andrōn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su preko puta vrata</a:t>
            </a: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Ženske prostorije (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gynaikeion 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 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gynaikōnitis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obično su gore ili sa stražnje strane - posebni ulazi</a:t>
            </a:r>
          </a:p>
          <a:p>
            <a:pPr eaLnBrk="1" hangingPunct="1"/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Hestia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kućno ognjište, blizu njega su obično spavaonice (</a:t>
            </a:r>
            <a:r>
              <a:rPr lang="hr-HR" altLang="sr-Latn-R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thalamos</a:t>
            </a:r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altLang="sr-Latn-R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hr-HR" altLang="sr-Latn-R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Otraga može biti vrt</a:t>
            </a:r>
            <a:endParaRPr lang="hr-HR" altLang="sr-Latn-R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9876" y="3865"/>
            <a:ext cx="5184576" cy="64007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38498"/>
            <a:ext cx="4176464" cy="156231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hr-HR" altLang="sr-Latn-RS" sz="2200" dirty="0">
                <a:solidFill>
                  <a:schemeClr val="bg2">
                    <a:lumMod val="50000"/>
                  </a:schemeClr>
                </a:solidFill>
              </a:rPr>
              <a:t>“Nikad nisam kod kuće: moja je žena dovoljno sposobna da sama vodi kućanstvo.” </a:t>
            </a:r>
            <a:br>
              <a:rPr lang="hr-HR" altLang="sr-Latn-RS" sz="22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hr-HR" altLang="sr-Latn-RS" sz="22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hr-HR" altLang="sr-Latn-RS" sz="2200" dirty="0">
                <a:solidFill>
                  <a:schemeClr val="accent2">
                    <a:lumMod val="75000"/>
                  </a:schemeClr>
                </a:solidFill>
              </a:rPr>
              <a:t>Ksenofont, </a:t>
            </a:r>
            <a:r>
              <a:rPr lang="hr-HR" altLang="sr-Latn-RS" sz="2200" i="1" dirty="0">
                <a:solidFill>
                  <a:schemeClr val="accent2">
                    <a:lumMod val="75000"/>
                  </a:schemeClr>
                </a:solidFill>
              </a:rPr>
              <a:t>O gospodarstvu</a:t>
            </a:r>
            <a:r>
              <a:rPr lang="hr-HR" altLang="sr-Latn-RS" sz="2200" dirty="0">
                <a:solidFill>
                  <a:schemeClr val="accent2">
                    <a:lumMod val="75000"/>
                  </a:schemeClr>
                </a:solidFill>
              </a:rPr>
              <a:t>, VII, 3.</a:t>
            </a:r>
            <a:endParaRPr lang="sr-Latn-RS" altLang="sr-Latn-RS" sz="4000" dirty="0">
              <a:solidFill>
                <a:schemeClr val="bg1"/>
              </a:solidFill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916832"/>
            <a:ext cx="4032448" cy="468081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Fasade su neukrašene, svjetlost češće dopire iz dvorišta nego kroz prozore</a:t>
            </a:r>
          </a:p>
          <a:p>
            <a:pPr eaLnBrk="1" hangingPunct="1"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Pokućstvo je jednostavno i uporabno, no posuda ima svih oblika i veličina</a:t>
            </a:r>
          </a:p>
          <a:p>
            <a:pPr eaLnBrk="1" hangingPunct="1">
              <a:defRPr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Vrijednosti su srebrne čaše, namještaj od rijetkog drva, tapiserije...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9876" y="-1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2">
                    <a:lumMod val="50000"/>
                  </a:schemeClr>
                </a:solidFill>
              </a:rPr>
              <a:t>http://world4.eu/ancient-greek-cultural-items/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832" y="0"/>
            <a:ext cx="2952328" cy="908720"/>
          </a:xfrm>
        </p:spPr>
        <p:txBody>
          <a:bodyPr/>
          <a:lstStyle/>
          <a:p>
            <a:pPr eaLnBrk="1" hangingPunct="1"/>
            <a:r>
              <a:rPr lang="hr-HR" altLang="sr-Latn-RS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Agora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556792"/>
            <a:ext cx="8856983" cy="5301208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Mjesto gdje Atenjanin provodi većinu vremena </a:t>
            </a:r>
          </a:p>
          <a:p>
            <a:pPr lvl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obično od 9 ujutro do oko podneva</a:t>
            </a:r>
          </a:p>
          <a:p>
            <a:pPr eaLnBrk="1" hangingPunct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Zgrade na agori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Trijemovi (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stoa</a:t>
            </a:r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Kraljevski, Zeusov</a:t>
            </a:r>
          </a:p>
          <a:p>
            <a:pPr lvl="2" eaLnBrk="1" hangingPunct="1"/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njima se mogu nalaziti umjetnine (slike i kipovi na </a:t>
            </a:r>
            <a:r>
              <a:rPr lang="hr-HR" altLang="sr-Latn-R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Stoa Poikilē</a:t>
            </a: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dućani (Atalov trijem) ili uredi (sjedište arhonta je Kraljevski trijem)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Vijećnica (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bouleutērion</a:t>
            </a:r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Arhiv u svetištu Majke bogova (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ē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trōion</a:t>
            </a:r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Zgrada za pritane (pritanej) s javnim ognjištem (</a:t>
            </a:r>
            <a:r>
              <a:rPr lang="hr-HR" altLang="sr-Latn-R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tholos</a:t>
            </a:r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 eaLnBrk="1" hangingPunct="1"/>
            <a:r>
              <a:rPr lang="hr-HR" altLang="sr-Latn-R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Žrtvenik 12 bogova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hr-HR" altLang="sr-Latn-RS" noProof="0" dirty="0">
              <a:solidFill>
                <a:schemeClr val="bg1"/>
              </a:solidFill>
            </a:endParaRPr>
          </a:p>
        </p:txBody>
      </p:sp>
      <p:pic>
        <p:nvPicPr>
          <p:cNvPr id="10244" name="Picture 4" descr="athenai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76600" y="260350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115000"/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0000"/>
              <a:buChar char="•"/>
              <a:defRPr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sr-Latn-RS" altLang="sr-Latn-R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341560A-BC7C-40D9-85CB-959C174F22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52C499-5DAD-4D29-A166-DA803B9A94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6403812"/>
            <a:ext cx="8856984" cy="337556"/>
          </a:xfrm>
        </p:spPr>
        <p:txBody>
          <a:bodyPr>
            <a:normAutofit/>
          </a:bodyPr>
          <a:lstStyle/>
          <a:p>
            <a:r>
              <a:rPr lang="en-GB" sz="1600" dirty="0" err="1"/>
              <a:t>Balage</a:t>
            </a:r>
            <a:r>
              <a:rPr lang="en-GB" sz="1600" dirty="0"/>
              <a:t> Balogh</a:t>
            </a:r>
            <a:r>
              <a:rPr lang="hr-HR" sz="1600" dirty="0"/>
              <a:t>; </a:t>
            </a:r>
            <a:r>
              <a:rPr lang="hr-HR" sz="1600" i="1" dirty="0"/>
              <a:t>Pinterest </a:t>
            </a:r>
            <a:r>
              <a:rPr lang="hr-HR" sz="1600" dirty="0"/>
              <a:t>(</a:t>
            </a:r>
            <a:r>
              <a:rPr lang="en-GB" sz="1200"/>
              <a:t>https://i.pinimg.com/originals/18/6b/10/186b10b9ea7f0b56ee9c1a8db928f6a2.jpg</a:t>
            </a:r>
            <a:r>
              <a:rPr lang="hr-HR" sz="1200"/>
              <a:t>)</a:t>
            </a:r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BE7E19-FD99-4299-80B0-07B83668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7006"/>
            <a:ext cx="9144000" cy="5834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4C0BC9-440C-4774-8A71-C43A2A8F3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10"/>
            <a:ext cx="9144000" cy="28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1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0250" y="7767"/>
            <a:ext cx="3333750" cy="416242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5350368" cy="824136"/>
          </a:xfrm>
        </p:spPr>
        <p:txBody>
          <a:bodyPr/>
          <a:lstStyle/>
          <a:p>
            <a:r>
              <a:rPr lang="hr-H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Ženska odjeća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76325" y="1707048"/>
            <a:ext cx="7200800" cy="4926288"/>
          </a:xfrm>
        </p:spPr>
        <p:txBody>
          <a:bodyPr/>
          <a:lstStyle/>
          <a:p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Peplos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khitōn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haljina vezana na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ramenima, spojena kopčama, opasana 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u struku, može biti raznih boja</a:t>
            </a:r>
          </a:p>
          <a:p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Himation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kao ogrtač 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Marama / kapuljača / koprena preko glave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Sandale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Često nose bogat zlatni nakit</a:t>
            </a: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Briju se, kosu bojaju plavo, obraze bijele olovom, oči zasjenjuju  hetere 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543" y="4141592"/>
            <a:ext cx="2238053" cy="276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77415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http://www.mlahanas.de/Greeks/Funeral.htm</a:t>
            </a:r>
          </a:p>
        </p:txBody>
      </p:sp>
    </p:spTree>
    <p:extLst>
      <p:ext uri="{BB962C8B-B14F-4D97-AF65-F5344CB8AC3E}">
        <p14:creationId xmlns:p14="http://schemas.microsoft.com/office/powerpoint/2010/main" val="6775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r-HR" altLang="en-US" dirty="0"/>
          </a:p>
        </p:txBody>
      </p:sp>
      <p:pic>
        <p:nvPicPr>
          <p:cNvPr id="193540" name="Picture 4" descr="Chiton-UPUT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46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4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836712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Grčko jutro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340768"/>
            <a:ext cx="9144000" cy="551723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Zajutrak: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kruh od krupno mljevenog žita (pšenica i/li ječam) umočen u nerazrijeđeno vino (</a:t>
            </a:r>
            <a:r>
              <a:rPr lang="hr-HR" altLang="sr-Latn-RS" sz="2400" i="1" dirty="0">
                <a:latin typeface="Times New Roman" pitchFamily="18" charset="0"/>
              </a:rPr>
              <a:t>akratos</a:t>
            </a:r>
            <a:r>
              <a:rPr lang="hr-HR" altLang="sr-Latn-RS" sz="2400" dirty="0"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Brijačnica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briju se na golo od Aleksandra Velikog, paze na održavanje kose i brkova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Kosa se može bojati (smeđe ili crno), kovrčati i mirisati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>
                <a:latin typeface="Times New Roman" pitchFamily="18" charset="0"/>
              </a:rPr>
              <a:t>Agora </a:t>
            </a:r>
            <a:r>
              <a:rPr lang="hr-HR" altLang="sr-Latn-RS" sz="2400" dirty="0">
                <a:latin typeface="Times New Roman" pitchFamily="18" charset="0"/>
              </a:rPr>
              <a:t>(obično od 9 ujutro do oko podneva):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Prijatelji ili dužnosti (u dane kad nema religijskih svečanosti)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Porotništvo, skupština, slušanje filozofa ili pisaca, saznavanje vijesti, kupovina i prodaja (obično to rade robovi) ...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Times New Roman" pitchFamily="18" charset="0"/>
              </a:rPr>
              <a:t>Gimnazij (vježbalište)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u Ateni, uz Licej i Akademiju, samo je Kinosarg otvoren za građane kojima majke nisu Atenjanke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Times New Roman" pitchFamily="18" charset="0"/>
              </a:rPr>
              <a:t>Mjesto za fizičku i mentalnu vježbu, ali i za kockanje</a:t>
            </a:r>
            <a:endParaRPr lang="en-GB" altLang="sr-Latn-RS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1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4006770" cy="366075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918320" cy="758952"/>
          </a:xfrm>
        </p:spPr>
        <p:txBody>
          <a:bodyPr/>
          <a:lstStyle/>
          <a:p>
            <a:r>
              <a:rPr lang="hr-H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Gymnasion 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(Hierapolis)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504" y="1412776"/>
            <a:ext cx="8856984" cy="51845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Dijelovi</a:t>
            </a:r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Natkriveno</a:t>
            </a:r>
            <a:r>
              <a:rPr lang="hr-H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mjesto za hrvanje i boksanje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hr-HR" alt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palaistra</a:t>
            </a: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P, možda R, Q)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Otvoreni prostori za trčanje i skakanje (S) </a:t>
            </a:r>
          </a:p>
          <a:p>
            <a:pPr marL="274320" lvl="1" indent="0">
              <a:lnSpc>
                <a:spcPct val="90000"/>
              </a:lnSpc>
              <a:buNone/>
            </a:pPr>
            <a:r>
              <a:rPr lang="hr-H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ponekad stadion</a:t>
            </a:r>
          </a:p>
          <a:p>
            <a:pPr lvl="1">
              <a:lnSpc>
                <a:spcPct val="90000"/>
              </a:lnSpc>
            </a:pPr>
            <a:r>
              <a:rPr lang="hr-HR" alt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Ephēbeion</a:t>
            </a: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mjesto gdje vježbaju mladići (D)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Mjesto za loptanje (E)</a:t>
            </a:r>
          </a:p>
          <a:p>
            <a:pPr lvl="1">
              <a:lnSpc>
                <a:spcPct val="90000"/>
              </a:lnSpc>
            </a:pP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Kupaonica (L) i znojnica (O,M,N), svlačionice, uljnionica (H) i prašionica (F)</a:t>
            </a:r>
          </a:p>
          <a:p>
            <a:pPr lvl="1">
              <a:lnSpc>
                <a:spcPct val="90000"/>
              </a:lnSpc>
            </a:pPr>
            <a:r>
              <a:rPr lang="hr-HR" alt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Exedrai </a:t>
            </a:r>
            <a:r>
              <a:rPr lang="hr-HR" alt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hodnici sa sjedalima za filozofe, retore i sl. (C)</a:t>
            </a:r>
          </a:p>
          <a:p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Vježbaju goli, okupani, nauljeni i posipani pijeskom koji nakon vježbanja stružu sa sebe</a:t>
            </a:r>
          </a:p>
          <a:p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boksanje vežu kožne trake oko šaka</a:t>
            </a:r>
            <a:endParaRPr lang="hr-H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Često u gimnazijima stoje kipovi Hermesa – zaštitnika tjelovježbe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3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6824-7833-45D7-B6E5-6AEA4586B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648072"/>
          </a:xfrm>
        </p:spPr>
        <p:txBody>
          <a:bodyPr>
            <a:normAutofit/>
          </a:bodyPr>
          <a:lstStyle/>
          <a:p>
            <a:r>
              <a:rPr lang="hr-HR" dirty="0"/>
              <a:t>Ostaci gimnazija u Messini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E0B949-6FB5-42D6-8985-040C8CC724B5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9512" y="931205"/>
            <a:ext cx="8856984" cy="59009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DC4A1-2B26-405B-AB8C-6CE1CEF55A43}"/>
              </a:ext>
            </a:extLst>
          </p:cNvPr>
          <p:cNvSpPr txBox="1"/>
          <p:nvPr/>
        </p:nvSpPr>
        <p:spPr>
          <a:xfrm>
            <a:off x="683568" y="6701365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https://www.dreamstime.com/stock-photo-collonade-gymnasium-ancient-messina-greece-peloponnes-messenia-image47580218</a:t>
            </a:r>
          </a:p>
        </p:txBody>
      </p:sp>
    </p:spTree>
    <p:extLst>
      <p:ext uri="{BB962C8B-B14F-4D97-AF65-F5344CB8AC3E}">
        <p14:creationId xmlns:p14="http://schemas.microsoft.com/office/powerpoint/2010/main" val="388147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1938"/>
            <a:ext cx="5775325" cy="652462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Ručak 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ariston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340768"/>
            <a:ext cx="8663880" cy="551723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Općenito: smokve, kruh, luk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Siromašniji: </a:t>
            </a:r>
            <a:r>
              <a:rPr lang="hr-HR" altLang="sr-Latn-RS" sz="2800" i="1" dirty="0">
                <a:latin typeface="Times New Roman" pitchFamily="18" charset="0"/>
              </a:rPr>
              <a:t>maza</a:t>
            </a:r>
            <a:r>
              <a:rPr lang="hr-HR" altLang="sr-Latn-RS" sz="2800" dirty="0">
                <a:latin typeface="Times New Roman" pitchFamily="18" charset="0"/>
              </a:rPr>
              <a:t> – pogačica od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	ječmenog brašna namočena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hr-HR" altLang="sr-Latn-RS" sz="2800" dirty="0">
                <a:latin typeface="Times New Roman" pitchFamily="18" charset="0"/>
              </a:rPr>
              <a:t> 	u vodu ili vino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Pšenični kruh (</a:t>
            </a:r>
            <a:r>
              <a:rPr lang="hr-HR" altLang="sr-Latn-RS" sz="2800" i="1" dirty="0">
                <a:latin typeface="Times New Roman" pitchFamily="18" charset="0"/>
              </a:rPr>
              <a:t>artos</a:t>
            </a:r>
            <a:r>
              <a:rPr lang="hr-HR" altLang="sr-Latn-RS" sz="2800" dirty="0">
                <a:latin typeface="Times New Roman" pitchFamily="18" charset="0"/>
              </a:rPr>
              <a:t>) jede se samo na blagdane </a:t>
            </a:r>
          </a:p>
          <a:p>
            <a:pPr lvl="1">
              <a:defRPr/>
            </a:pPr>
            <a:r>
              <a:rPr lang="hr-HR" altLang="sr-Latn-RS" sz="2300" dirty="0">
                <a:latin typeface="Times New Roman" pitchFamily="18" charset="0"/>
              </a:rPr>
              <a:t>propisao Solon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Kuhaju robovi, rijetko profesionalci</a:t>
            </a:r>
          </a:p>
          <a:p>
            <a:pPr lvl="1">
              <a:defRPr/>
            </a:pPr>
            <a:r>
              <a:rPr lang="hr-HR" altLang="sr-Latn-RS" sz="2300" dirty="0">
                <a:latin typeface="Times New Roman" pitchFamily="18" charset="0"/>
              </a:rPr>
              <a:t>Cijenjeno i unosno zanimanje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Times New Roman" pitchFamily="18" charset="0"/>
              </a:rPr>
              <a:t>Popodne su ljudi kod kuće ili opet na agori, u društvu, u gimnaziju ...</a:t>
            </a:r>
            <a:endParaRPr lang="en-GB" altLang="sr-Latn-RS" sz="2800" dirty="0">
              <a:latin typeface="Times New Roman" pitchFamily="18" charset="0"/>
            </a:endParaRPr>
          </a:p>
        </p:txBody>
      </p:sp>
      <p:pic>
        <p:nvPicPr>
          <p:cNvPr id="6148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3" b="89426" l="2885" r="96154">
                        <a14:foregroundMark x1="22436" y1="85196" x2="11538" y2="71601"/>
                        <a14:foregroundMark x1="11538" y1="71601" x2="5769" y2="52870"/>
                        <a14:foregroundMark x1="5769" y1="52870" x2="5769" y2="36254"/>
                        <a14:foregroundMark x1="5769" y1="36254" x2="9936" y2="25076"/>
                        <a14:foregroundMark x1="3205" y1="53474" x2="3526" y2="44109"/>
                        <a14:foregroundMark x1="31090" y1="90332" x2="47756" y2="89426"/>
                        <a14:foregroundMark x1="47756" y1="89426" x2="64744" y2="90030"/>
                        <a14:foregroundMark x1="64744" y1="90030" x2="68590" y2="87613"/>
                        <a14:foregroundMark x1="90385" y1="72205" x2="96795" y2="56193"/>
                        <a14:foregroundMark x1="96795" y1="56193" x2="96474" y2="38973"/>
                        <a14:foregroundMark x1="96474" y1="38973" x2="89744" y2="24773"/>
                        <a14:foregroundMark x1="89744" y1="24773" x2="88782" y2="24169"/>
                        <a14:foregroundMark x1="22115" y1="10272" x2="37500" y2="5136"/>
                        <a14:foregroundMark x1="37500" y1="5136" x2="54167" y2="3927"/>
                        <a14:foregroundMark x1="54167" y1="3927" x2="70833" y2="8157"/>
                        <a14:foregroundMark x1="70833" y1="8157" x2="73718" y2="9970"/>
                        <a14:foregroundMark x1="33974" y1="6042" x2="50962" y2="1813"/>
                        <a14:foregroundMark x1="50962" y1="1813" x2="64744" y2="6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1" y="-1"/>
            <a:ext cx="3480768" cy="3692399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8888" y="0"/>
            <a:ext cx="540067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http://www.espr-archeologia.it/articoli/114/Grecia---I-menu-greci---The-Greek-menus</a:t>
            </a:r>
          </a:p>
        </p:txBody>
      </p:sp>
    </p:spTree>
    <p:extLst>
      <p:ext uri="{BB962C8B-B14F-4D97-AF65-F5344CB8AC3E}">
        <p14:creationId xmlns:p14="http://schemas.microsoft.com/office/powerpoint/2010/main" val="30123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6613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Večera (</a:t>
            </a:r>
            <a:r>
              <a:rPr lang="hr-HR" altLang="sr-Latn-R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deipnon</a:t>
            </a:r>
            <a:r>
              <a:rPr lang="hr-HR" altLang="sr-Latn-R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  <a:endParaRPr lang="en-GB" alt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772816"/>
            <a:ext cx="8663880" cy="4780384"/>
          </a:xfrm>
        </p:spPr>
        <p:txBody>
          <a:bodyPr/>
          <a:lstStyle/>
          <a:p>
            <a:pPr eaLnBrk="1" hangingPunct="1"/>
            <a:r>
              <a:rPr lang="hr-HR" altLang="sr-Latn-RS" dirty="0">
                <a:latin typeface="Times New Roman" pitchFamily="18" charset="0"/>
              </a:rPr>
              <a:t>Glavni obrok u danu, često s prijateljima 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Objeduje se ležeći, bez obuće, prvo se peru ruke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Svaki gost ima svoj stolić 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Važni su gosti uz domaćina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Pristojno je pripremiti za više nego je pozvanih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Postojao je zakon da ni na svadbi ne smije biti više od 30 gostiju</a:t>
            </a:r>
          </a:p>
          <a:p>
            <a:pPr eaLnBrk="1" hangingPunct="1"/>
            <a:r>
              <a:rPr lang="hr-HR" altLang="sr-Latn-RS" dirty="0">
                <a:latin typeface="Times New Roman" pitchFamily="18" charset="0"/>
              </a:rPr>
              <a:t>Ubrusa nema, koriste se kuglice od kruha koje poslije pojedu psi</a:t>
            </a:r>
          </a:p>
        </p:txBody>
      </p:sp>
    </p:spTree>
    <p:extLst>
      <p:ext uri="{BB962C8B-B14F-4D97-AF65-F5344CB8AC3E}">
        <p14:creationId xmlns:p14="http://schemas.microsoft.com/office/powerpoint/2010/main" val="10300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1257</TotalTime>
  <Words>1332</Words>
  <Application>Microsoft Office PowerPoint</Application>
  <PresentationFormat>On-screen Show (4:3)</PresentationFormat>
  <Paragraphs>166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Georgia</vt:lpstr>
      <vt:lpstr>Sylfaen</vt:lpstr>
      <vt:lpstr>Times New Roman</vt:lpstr>
      <vt:lpstr>Wingdings</vt:lpstr>
      <vt:lpstr>Wingdings 2</vt:lpstr>
      <vt:lpstr>Civic</vt:lpstr>
      <vt:lpstr>Dan u životu...</vt:lpstr>
      <vt:lpstr> Grčka odjeća </vt:lpstr>
      <vt:lpstr>Ženska odjeća</vt:lpstr>
      <vt:lpstr>PowerPoint Presentation</vt:lpstr>
      <vt:lpstr>Grčko jutro</vt:lpstr>
      <vt:lpstr>Gymnasion (Hierapolis)</vt:lpstr>
      <vt:lpstr>Ostaci gimnazija u Messini</vt:lpstr>
      <vt:lpstr>Ručak (ariston)</vt:lpstr>
      <vt:lpstr>Večera (deipnon)</vt:lpstr>
      <vt:lpstr>http://www.tmth.gr/sciencerelated/64-arxaia-elliniki-technology/363-diatrofi-kai-symposia</vt:lpstr>
      <vt:lpstr>Jela</vt:lpstr>
      <vt:lpstr>Pića</vt:lpstr>
      <vt:lpstr>Symposion</vt:lpstr>
      <vt:lpstr>Kottabos</vt:lpstr>
      <vt:lpstr>PowerPoint Presentation</vt:lpstr>
      <vt:lpstr>Kako sve završava ...</vt:lpstr>
      <vt:lpstr>Mjesto stanovanja</vt:lpstr>
      <vt:lpstr>Tlocrt vile u Olintu (A-prothyron, B-aulē, C-prostas i andrōn, D-kuhinja, E-spremište, F-stubište)</vt:lpstr>
      <vt:lpstr>Tlocrt ulice u Olintu  - ulice nisu (ili su rijetko) popločane, bez imena i brojeva</vt:lpstr>
      <vt:lpstr>Rekonstrukcija kuće u Olintu</vt:lpstr>
      <vt:lpstr>Kuća u Grčkoj</vt:lpstr>
      <vt:lpstr>“Nikad nisam kod kuće: moja je žena dovoljno sposobna da sama vodi kućanstvo.”   Ksenofont, O gospodarstvu, VII, 3.</vt:lpstr>
      <vt:lpstr>Agora</vt:lpstr>
      <vt:lpstr>PowerPoint Presentation</vt:lpstr>
      <vt:lpstr>Balage Balogh; Pinterest (https://i.pinimg.com/originals/18/6b/10/186b10b9ea7f0b56ee9c1a8db928f6a2.jpg)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MJESTO STANOVANJA</dc:title>
  <dc:creator>Maja</dc:creator>
  <cp:lastModifiedBy>mrmat</cp:lastModifiedBy>
  <cp:revision>79</cp:revision>
  <dcterms:created xsi:type="dcterms:W3CDTF">2006-11-14T19:29:42Z</dcterms:created>
  <dcterms:modified xsi:type="dcterms:W3CDTF">2024-11-13T21:38:38Z</dcterms:modified>
</cp:coreProperties>
</file>