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8" r:id="rId6"/>
    <p:sldId id="287" r:id="rId7"/>
    <p:sldId id="261" r:id="rId8"/>
    <p:sldId id="262" r:id="rId9"/>
    <p:sldId id="263" r:id="rId10"/>
    <p:sldId id="265" r:id="rId11"/>
    <p:sldId id="269" r:id="rId12"/>
    <p:sldId id="274" r:id="rId13"/>
    <p:sldId id="275" r:id="rId14"/>
    <p:sldId id="277" r:id="rId15"/>
    <p:sldId id="278" r:id="rId16"/>
    <p:sldId id="281" r:id="rId17"/>
    <p:sldId id="282" r:id="rId18"/>
    <p:sldId id="283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A202-8481-4D8A-8E22-A5C681AF2C4E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E238B-BFAB-4991-8741-4FC707DA7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62. Cezar je pretor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E238B-BFAB-4991-8741-4FC707DA70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9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32C596-DEF1-4DD4-A548-BA491F74A7AD}" type="slidenum">
              <a:rPr lang="hr-HR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0F757D-CD44-4C6E-8302-DC572D91B2B4}" type="slidenum">
              <a:rPr lang="hr-HR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178838-0558-4AD5-8A16-19080C456AA9}" type="slidenum">
              <a:rPr lang="hr-HR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90312-3C9C-4029-AD8D-10F66C1441E4}" type="slidenum">
              <a:rPr lang="hr-HR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7DB5B3-45F1-4F69-B24A-3EEFEFFF5724}" type="slidenum">
              <a:rPr lang="hr-HR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8DBC6D-AED2-46D1-9F5C-0F34241A4448}" type="slidenum">
              <a:rPr lang="hr-HR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B6D566-390F-48CE-8389-1A905DAE153B}" type="slidenum">
              <a:rPr lang="hr-HR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536F8-881F-4F73-AEA6-8D1B99C5B199}" type="slidenum">
              <a:rPr lang="hr-HR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756421-AF72-4375-905F-70D1CFC65344}" type="slidenum">
              <a:rPr lang="hr-HR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171AFC-A64D-470D-9BA7-0A977AEE334A}" type="slidenum">
              <a:rPr lang="hr-HR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F70D98-8379-43DC-A2E3-D96FEDB77987}" type="slidenum">
              <a:rPr lang="hr-HR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9F2C7-9354-477A-912A-FBEB2AD200B0}" type="slidenum">
              <a:rPr lang="hr-HR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062F68-8C41-49C1-8771-28E69C13F6B8}" type="slidenum">
              <a:rPr lang="hr-HR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A27C-7022-4136-B64C-695DABA0DA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20244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B2A8C9-882E-47BF-B5BA-2850EF6E0B7D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C26463-501D-4770-9C7D-1E1C4921452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25144"/>
            <a:ext cx="4283968" cy="1828800"/>
          </a:xfrm>
        </p:spPr>
        <p:txBody>
          <a:bodyPr/>
          <a:lstStyle/>
          <a:p>
            <a:r>
              <a:rPr lang="hr-HR" sz="6000" cap="small" dirty="0">
                <a:latin typeface="Palatino Linotype" panose="02040502050505030304" pitchFamily="18" charset="0"/>
              </a:rPr>
              <a:t>December</a:t>
            </a:r>
            <a:endParaRPr lang="en-GB" cap="small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1530" y="5677179"/>
            <a:ext cx="6400800" cy="288032"/>
          </a:xfrm>
        </p:spPr>
        <p:txBody>
          <a:bodyPr>
            <a:normAutofit/>
          </a:bodyPr>
          <a:lstStyle/>
          <a:p>
            <a:pPr algn="r"/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Ad </a:t>
            </a:r>
            <a:r>
              <a:rPr lang="en-GB" sz="11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Meskens</a:t>
            </a:r>
            <a:r>
              <a:rPr lang="en-GB" sz="11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Wikimedia Commons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754" y="-22293"/>
            <a:ext cx="7620000" cy="5715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95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1" b="97668" l="7273" r="90000">
                        <a14:foregroundMark x1="7727" y1="26943" x2="10000" y2="27461"/>
                        <a14:foregroundMark x1="50909" y1="5440" x2="61818" y2="14249"/>
                        <a14:foregroundMark x1="82273" y1="33938" x2="82273" y2="33938"/>
                        <a14:foregroundMark x1="15455" y1="97668" x2="43182" y2="89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7" y="0"/>
            <a:ext cx="2955251" cy="51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875"/>
            <a:ext cx="8928100" cy="1036638"/>
          </a:xfrm>
        </p:spPr>
        <p:txBody>
          <a:bodyPr/>
          <a:lstStyle/>
          <a:p>
            <a:pPr eaLnBrk="1" hangingPunct="1">
              <a:defRPr/>
            </a:pPr>
            <a:r>
              <a:rPr lang="hr-HR" b="0" dirty="0">
                <a:latin typeface="+mn-lt"/>
              </a:rPr>
              <a:t>Cerera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5012" y="980729"/>
            <a:ext cx="6257800" cy="5185122"/>
          </a:xfrm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Zaštitnica plebejaca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Kult dobila 496. g. pr. Kr. u vrijeme gladi po nalogu sibilinskih knjiga </a:t>
            </a:r>
          </a:p>
          <a:p>
            <a:pPr lvl="1"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zajedno s „Djecom”: Liberom (Dionizom) i Liberom  (Prozerpinom)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Izjednačava se i s Telurom, Florom i Deom Dijom</a:t>
            </a: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" b="94424" l="3714" r="97613">
                        <a14:foregroundMark x1="3714" y1="7807" x2="15915" y2="88848"/>
                        <a14:foregroundMark x1="15915" y1="88848" x2="15915" y2="88848"/>
                        <a14:foregroundMark x1="19363" y1="8178" x2="22281" y2="5204"/>
                        <a14:foregroundMark x1="37931" y1="12639" x2="37666" y2="4089"/>
                        <a14:foregroundMark x1="66048" y1="4461" x2="66048" y2="7063"/>
                        <a14:foregroundMark x1="80902" y1="4089" x2="83554" y2="21561"/>
                        <a14:foregroundMark x1="94695" y1="13011" x2="94164" y2="70632"/>
                        <a14:foregroundMark x1="97613" y1="13011" x2="97347" y2="94052"/>
                        <a14:foregroundMark x1="97082" y1="94424" x2="6366" y2="91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838" y="4305455"/>
            <a:ext cx="3586162" cy="256222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78" y="5262563"/>
            <a:ext cx="4772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50000"/>
                  </a:schemeClr>
                </a:solidFill>
              </a:rPr>
              <a:t>http://en.wikipedia.org/wiki/Ceres_(mythology)</a:t>
            </a:r>
          </a:p>
        </p:txBody>
      </p:sp>
    </p:spTree>
    <p:extLst>
      <p:ext uri="{BB962C8B-B14F-4D97-AF65-F5344CB8AC3E}">
        <p14:creationId xmlns:p14="http://schemas.microsoft.com/office/powerpoint/2010/main" val="59135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671" y="3045461"/>
            <a:ext cx="5076329" cy="38014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0" dirty="0">
                <a:latin typeface="+mn-lt"/>
              </a:rPr>
              <a:t>Hramovi</a:t>
            </a:r>
            <a:endParaRPr lang="hr-HR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 podnožju Aventina kraj </a:t>
            </a:r>
            <a:r>
              <a:rPr lang="hr-HR" altLang="en-US" i="1" dirty="0">
                <a:solidFill>
                  <a:schemeClr val="tx2">
                    <a:lumMod val="75000"/>
                  </a:schemeClr>
                </a:solidFill>
              </a:rPr>
              <a:t>Cirka maksima 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(s Djecom)</a:t>
            </a:r>
          </a:p>
          <a:p>
            <a:pPr lvl="1"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 njemu su se do carstva čuvale odluke senata, nadziru ga plebejski edili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U Ostiji 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200" dirty="0">
                <a:solidFill>
                  <a:schemeClr val="tx2">
                    <a:lumMod val="75000"/>
                  </a:schemeClr>
                </a:solidFill>
              </a:rPr>
              <a:t>luka i tržnica – žito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Florin je hram blizu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     Cererinog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I Cerera i Flora imaju svog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     flamena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Najvažnija su joj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     svetkovina </a:t>
            </a:r>
            <a:r>
              <a:rPr kumimoji="0" lang="hr-HR" sz="2800" i="1" kern="1200" dirty="0">
                <a:solidFill>
                  <a:schemeClr val="tx2">
                    <a:lumMod val="75000"/>
                  </a:schemeClr>
                </a:solidFill>
                <a:effectLst/>
              </a:rPr>
              <a:t>ludi Ceriales </a:t>
            </a:r>
          </a:p>
          <a:p>
            <a:pPr marL="137160" lvl="1" indent="0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hr-HR" sz="2800" i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kumimoji="0" lang="hr-HR" sz="2800" kern="1200" dirty="0">
                <a:solidFill>
                  <a:schemeClr val="tx2">
                    <a:lumMod val="75000"/>
                  </a:schemeClr>
                </a:solidFill>
                <a:effectLst/>
              </a:rPr>
              <a:t>12. - 19. aprila</a:t>
            </a:r>
            <a:endParaRPr lang="hr-HR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903913" y="3079639"/>
            <a:ext cx="3240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dirty="0">
                <a:solidFill>
                  <a:schemeClr val="accent2">
                    <a:lumMod val="50000"/>
                  </a:schemeClr>
                </a:solidFill>
              </a:rPr>
              <a:t>www.vroma.org</a:t>
            </a:r>
          </a:p>
        </p:txBody>
      </p:sp>
    </p:spTree>
    <p:extLst>
      <p:ext uri="{BB962C8B-B14F-4D97-AF65-F5344CB8AC3E}">
        <p14:creationId xmlns:p14="http://schemas.microsoft.com/office/powerpoint/2010/main" val="28354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051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sz="5400" cap="small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Vesta</a:t>
            </a:r>
            <a:r>
              <a:rPr lang="hr-HR" sz="5400" dirty="0">
                <a:solidFill>
                  <a:srgbClr val="C92307"/>
                </a:solidFill>
              </a:rPr>
              <a:t> </a:t>
            </a:r>
          </a:p>
        </p:txBody>
      </p:sp>
      <p:pic>
        <p:nvPicPr>
          <p:cNvPr id="16387" name="Picture 5" descr="S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2" b="99132" l="6218" r="91710">
                        <a14:foregroundMark x1="17098" y1="57050" x2="11399" y2="44035"/>
                        <a14:foregroundMark x1="6218" y1="30803" x2="20725" y2="19957"/>
                        <a14:foregroundMark x1="39378" y1="13232" x2="49223" y2="7375"/>
                        <a14:foregroundMark x1="49223" y1="7375" x2="46114" y2="1518"/>
                        <a14:foregroundMark x1="58031" y1="17570" x2="56477" y2="11714"/>
                        <a14:foregroundMark x1="75648" y1="18655" x2="83938" y2="24512"/>
                        <a14:foregroundMark x1="83938" y1="24512" x2="83938" y2="24729"/>
                        <a14:foregroundMark x1="81865" y1="31453" x2="91710" y2="33406"/>
                        <a14:foregroundMark x1="81347" y1="12148" x2="83938" y2="13232"/>
                        <a14:foregroundMark x1="15026" y1="99132" x2="15026" y2="88720"/>
                        <a14:foregroundMark x1="74611" y1="59002" x2="73575" y2="54447"/>
                        <a14:foregroundMark x1="76166" y1="58351" x2="74093" y2="56399"/>
                        <a14:foregroundMark x1="73575" y1="85466" x2="70984" y2="70282"/>
                        <a14:foregroundMark x1="70984" y1="70282" x2="73057" y2="68764"/>
                        <a14:foregroundMark x1="73057" y1="96746" x2="73575" y2="86768"/>
                        <a14:backgroundMark x1="86528" y1="22126" x2="83420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0"/>
            <a:ext cx="3313063" cy="6858000"/>
          </a:xfr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F7697F-96F1-7FC9-68E9-4D91546CA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709453"/>
            <a:ext cx="421270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836712"/>
            <a:ext cx="8579296" cy="60212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Grč. Hestija (</a:t>
            </a:r>
            <a:r>
              <a:rPr lang="hr-HR" sz="3600" i="1" dirty="0">
                <a:solidFill>
                  <a:schemeClr val="tx2">
                    <a:lumMod val="75000"/>
                  </a:schemeClr>
                </a:solidFill>
              </a:rPr>
              <a:t>Hestia</a:t>
            </a: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); kći Krona i Reje </a:t>
            </a:r>
          </a:p>
          <a:p>
            <a:pPr lvl="1">
              <a:lnSpc>
                <a:spcPct val="90000"/>
              </a:lnSpc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kao Vesti u jednoj joj je legendi sestra Opa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Djevičanska božica kućnog ognjišta i kućnog života, a isto tako i državnog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Časti se u svakom domu zajedno s larima i penatima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legenda kaže da ju je u Rim uvezao Eneja iz Troje, zajedno s državnim penatima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Biljka joj je bijela ljubičica, a životinja magarac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Rijetko se prikazuje kao osoba, simbolizira je vatra</a:t>
            </a:r>
          </a:p>
        </p:txBody>
      </p:sp>
    </p:spTree>
    <p:extLst>
      <p:ext uri="{BB962C8B-B14F-4D97-AF65-F5344CB8AC3E}">
        <p14:creationId xmlns:p14="http://schemas.microsoft.com/office/powerpoint/2010/main" val="30870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170113" cy="2714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GB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4"/>
            <a:ext cx="9144000" cy="6308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Zadužena je za očišćenja ljudi i države, njoj žrtvuju magistrati na početku i kraju službe, a svaki joj se dan prinose jestive žrtve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Voda potrebna za očišćenja nosi se iz Egerijina vrela u gaju Kamena, blizu Kapenskih vrata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Usporednice: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Ind. </a:t>
            </a:r>
            <a:r>
              <a:rPr lang="hr-HR" altLang="en-US" b="1" i="1" dirty="0">
                <a:solidFill>
                  <a:schemeClr val="tx2">
                    <a:lumMod val="75000"/>
                  </a:schemeClr>
                </a:solidFill>
              </a:rPr>
              <a:t>Agni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 = vatra; ima okruglo ognjište za domaće, kvadratno za javno štovanje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Germ. </a:t>
            </a:r>
            <a:r>
              <a:rPr lang="hr-HR" altLang="en-US" b="1" i="1" dirty="0">
                <a:solidFill>
                  <a:schemeClr val="tx2">
                    <a:lumMod val="75000"/>
                  </a:schemeClr>
                </a:solidFill>
              </a:rPr>
              <a:t>Valkyrje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 – djevice koje služe vrhovnom bogu Odinu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Balt. </a:t>
            </a:r>
            <a:r>
              <a:rPr lang="hr-HR" altLang="en-US" i="1" dirty="0">
                <a:solidFill>
                  <a:schemeClr val="tx2">
                    <a:lumMod val="75000"/>
                  </a:schemeClr>
                </a:solidFill>
              </a:rPr>
              <a:t>Perkunas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 (slav. Perun, gromovnik) ima djevice koje čuvaju vječnu vatru i životom plaćaju ako se ugasi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	* Općenito, kod Indoeuropljana djevice utvrđuju kraljevu vlast</a:t>
            </a:r>
          </a:p>
        </p:txBody>
      </p:sp>
    </p:spTree>
    <p:extLst>
      <p:ext uri="{BB962C8B-B14F-4D97-AF65-F5344CB8AC3E}">
        <p14:creationId xmlns:p14="http://schemas.microsoft.com/office/powerpoint/2010/main" val="384406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6" y="0"/>
            <a:ext cx="4361401" cy="3990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4032126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sz="4400" b="0" dirty="0">
                <a:latin typeface="+mn-lt"/>
              </a:rPr>
              <a:t>Svetište</a:t>
            </a:r>
            <a:endParaRPr lang="hr-HR" b="0" dirty="0">
              <a:latin typeface="+mn-lt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8964488" cy="57332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Okrugli hram na </a:t>
            </a:r>
          </a:p>
          <a:p>
            <a:pPr marL="137160" indent="0" eaLnBrk="1" hangingPunct="1">
              <a:buNone/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   Rimskom</a:t>
            </a:r>
            <a:r>
              <a:rPr lang="hr-HR" sz="3200" baseline="0" dirty="0">
                <a:solidFill>
                  <a:schemeClr val="tx2">
                    <a:lumMod val="75000"/>
                  </a:schemeClr>
                </a:solidFill>
              </a:rPr>
              <a:t> f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orumu</a:t>
            </a:r>
            <a:endParaRPr lang="hr-HR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građen 575.-550.pr.Kr.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njemu se nalazi vječna </a:t>
            </a:r>
          </a:p>
          <a:p>
            <a:pPr marL="585216" lvl="1" indent="0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vatra, krv oktobarskog konja i </a:t>
            </a:r>
          </a:p>
          <a:p>
            <a:pPr marL="585216" lvl="1" indent="0">
              <a:lnSpc>
                <a:spcPct val="90000"/>
              </a:lnSpc>
              <a:buNone/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paladij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čuvaju se oporuke i državni ugovori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Vestalke ondje rade žrtvenu smjesu =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mola salsa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(posoljena mljevena pšenica za posipanje žrtvenih životinja)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Svetište joj nastaje samo tamo gdje je vatra s neba spalila šumu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U hram ne smiju muškarci osim vrhovnog svećenika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Glavna su svetkovina Vestalije u juniju</a:t>
            </a:r>
          </a:p>
        </p:txBody>
      </p:sp>
    </p:spTree>
    <p:extLst>
      <p:ext uri="{BB962C8B-B14F-4D97-AF65-F5344CB8AC3E}">
        <p14:creationId xmlns:p14="http://schemas.microsoft.com/office/powerpoint/2010/main" val="3209562191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3407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4400" i="1" dirty="0">
                <a:latin typeface="+mn-lt"/>
              </a:rPr>
              <a:t>Virgines Vestales = </a:t>
            </a:r>
            <a:r>
              <a:rPr lang="hr-HR" sz="4400" dirty="0">
                <a:latin typeface="+mn-lt"/>
              </a:rPr>
              <a:t>Vestine djevice</a:t>
            </a:r>
            <a:endParaRPr lang="en-GB" sz="4400" dirty="0">
              <a:latin typeface="+mn-lt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036050" cy="550884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Svećenice božice kuće i ognjišta Veste, održavaju njen hram i vječnu vatru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U početku ih je bilo 2, zatim 4 pa 6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Biraju se u dobi od 6 do 10 g. iz otmjenih obitelji</a:t>
            </a:r>
          </a:p>
          <a:p>
            <a:pPr lvl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plebejke tek kasnije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Služe 30 g. u kojima se zavjetuju na djevičanstvo, a poslije se mogu udati</a:t>
            </a:r>
          </a:p>
          <a:p>
            <a:pPr lvl="1">
              <a:defRPr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Prvih 10 g. uče, drugih 10 služe, a zadnjih 10 poučavaju 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Moraju biti savršeno zdrave i da su im oba roditelja živa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Izabire ih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pontifex maximus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, nakon toga im se reže kosa</a:t>
            </a:r>
          </a:p>
        </p:txBody>
      </p:sp>
    </p:spTree>
    <p:extLst>
      <p:ext uri="{BB962C8B-B14F-4D97-AF65-F5344CB8AC3E}">
        <p14:creationId xmlns:p14="http://schemas.microsoft.com/office/powerpoint/2010/main" val="231121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5435600" y="549275"/>
            <a:ext cx="2819400" cy="1143000"/>
          </a:xfrm>
        </p:spPr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4753297" cy="5831929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Žive u kući kraj hrama</a:t>
            </a:r>
          </a:p>
          <a:p>
            <a:pPr eaLnBrk="1" hangingPunct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Nose bijelu odjeću:</a:t>
            </a:r>
          </a:p>
          <a:p>
            <a:pPr lvl="1" eaLnBrk="1" hangingPunct="1"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dugi veo na glavi,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ispod kojeg su na čelu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bijele i crvene vrpce</a:t>
            </a:r>
          </a:p>
          <a:p>
            <a:pPr lvl="1" eaLnBrk="1" hangingPunct="1"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kopča koja drži palu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(ogrtač), omotanu oko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lijevog ramena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8C1DA-1EC0-77E6-7722-BBB2D2EF9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3" r="6740" b="3656"/>
          <a:stretch/>
        </p:blipFill>
        <p:spPr>
          <a:xfrm>
            <a:off x="5265462" y="1"/>
            <a:ext cx="38785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Vrhovna vestalka pripada u udruženje svećenika (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collegium pontificum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 i njeno se mišljenje jako cijeni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Najduže je službu obnašala Okcija – 57 godina, a zadnja je bila Celija Konkordija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Vestalke je raspustio 394.A.D. car Teodozije i tada je ugašena vatra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Poznate vestalke: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Reja Silvija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izbičevana, zakopana ili bačena u Tiber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Tarpeja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izdala Rim Sabinjanima za zlatne narukvice, Tarpejska stijena </a:t>
            </a:r>
          </a:p>
          <a:p>
            <a:pPr lvl="1" eaLnBrk="1" hangingPunct="1">
              <a:defRPr/>
            </a:pPr>
            <a:r>
              <a:rPr lang="hr-HR" u="sng" dirty="0">
                <a:solidFill>
                  <a:schemeClr val="tx2">
                    <a:lumMod val="75000"/>
                  </a:schemeClr>
                </a:solidFill>
              </a:rPr>
              <a:t>Tukcija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- oslobodila se optužbi za kršenje djevičanstva</a:t>
            </a:r>
            <a:r>
              <a:rPr kumimoji="0" lang="hr-HR" sz="28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1" eaLnBrk="1" hangingPunct="1">
              <a:defRPr/>
            </a:pPr>
            <a:endParaRPr kumimoji="0" lang="hr-HR" sz="2800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137160" indent="0" algn="ctr" rtl="0" eaLnBrk="1" latinLnBrk="0" hangingPunct="1">
              <a:buNone/>
            </a:pPr>
            <a:r>
              <a:rPr kumimoji="0" lang="hr-HR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Vesto, ako sam tvojim tajnim službama uvijek pristupala čistih ruku, učini da budem sposobna ovim sitom zahvatiti vodu iz Tibera i donijeti je u tvoj hram.”</a:t>
            </a:r>
            <a:r>
              <a:rPr kumimoji="0" lang="hr-HR" sz="16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2000" dirty="0">
              <a:effectLst/>
            </a:endParaRPr>
          </a:p>
          <a:p>
            <a:pPr marL="137160" indent="0" algn="ctr" rtl="0" eaLnBrk="1" latinLnBrk="0" hangingPunct="1">
              <a:buNone/>
            </a:pPr>
            <a:r>
              <a:rPr kumimoji="0" lang="hr-HR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(Valerije Maksim, </a:t>
            </a:r>
            <a:r>
              <a:rPr kumimoji="0" lang="hr-HR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Devet knjiga slvnih događaja i izreka, </a:t>
            </a:r>
            <a:r>
              <a:rPr kumimoji="0" lang="hr-HR" sz="2000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8.1.5)</a:t>
            </a:r>
            <a:endParaRPr lang="en-GB" sz="20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334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1750"/>
            <a:ext cx="8229600" cy="804863"/>
          </a:xfrm>
        </p:spPr>
        <p:txBody>
          <a:bodyPr/>
          <a:lstStyle/>
          <a:p>
            <a:pPr eaLnBrk="1" hangingPunct="1">
              <a:defRPr/>
            </a:pPr>
            <a:r>
              <a:rPr lang="hr-HR" b="0" dirty="0">
                <a:latin typeface="+mn-lt"/>
              </a:rPr>
              <a:t>Prednosti i nedostaci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Oslobođene su očinske vlasti (mogu imati imetak, pisati oporuke i glasati), imaju liktore i počasna mjesta na igrama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ih zločinac sretne na putu za izvršenje kazne, oslobođen je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Tko ih povrijedi, zaslužuje smrtnu kaznu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Ne smiju se prebogato odijevati, kititi, biti prepametne, zbijati šale,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se vatra ugasi ili ako prekrše zavjet djevičanstva, zakopaju se žive unutar grada sa simboličnom količinom hrane i vode (ne smije im se proliti krv)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Ljubavnika se izbičuje do smrti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Ako se vatra ugasi vestalkinom krivnjom, ponovno je smiju upaliti samo sunčeve zrake</a:t>
            </a:r>
          </a:p>
        </p:txBody>
      </p:sp>
    </p:spTree>
    <p:extLst>
      <p:ext uri="{BB962C8B-B14F-4D97-AF65-F5344CB8AC3E}">
        <p14:creationId xmlns:p14="http://schemas.microsoft.com/office/powerpoint/2010/main" val="4226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532" y="4076700"/>
            <a:ext cx="3810000" cy="27813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84976" cy="61995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	N	</a:t>
            </a:r>
            <a:r>
              <a:rPr lang="hr-HR" b="1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Neptuno / Fortunae muliebri</a:t>
            </a:r>
            <a:endParaRPr lang="hr-HR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11.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Agonalia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NP	Lectisternium Cereris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15.		EN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Consualia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17. 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EN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Saturnalia</a:t>
            </a:r>
            <a:r>
              <a:rPr lang="hr-HR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 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(do 23.)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19.		N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Opalia </a:t>
            </a: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/ Sigillaria</a:t>
            </a:r>
            <a:endParaRPr lang="hr-HR" b="1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21.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Divalia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/>
                </a:solidFill>
                <a:latin typeface="Palatino Linotype" panose="02040502050505030304" pitchFamily="18" charset="0"/>
              </a:rPr>
              <a:t>23.		NP	</a:t>
            </a:r>
            <a:r>
              <a:rPr lang="hr-HR" b="1" dirty="0">
                <a:solidFill>
                  <a:schemeClr val="tx2"/>
                </a:solidFill>
                <a:latin typeface="Palatino Linotype" panose="02040502050505030304" pitchFamily="18" charset="0"/>
              </a:rPr>
              <a:t>Larentalia</a:t>
            </a:r>
            <a:endParaRPr lang="hr-HR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606" y="6393353"/>
            <a:ext cx="4592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https://en.wikipedia.org/wiki/Saturnalia</a:t>
            </a:r>
            <a:endParaRPr lang="hr-HR" sz="11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http://www.novaroma.org/nr/Aerarium_Saturni_(Nova_Roma)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8CC5C-71B5-135A-4391-5E231D5E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045" y="2492897"/>
            <a:ext cx="2405956" cy="160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+mn-lt"/>
              </a:rPr>
              <a:t>Svetkovina „Dobre božice” 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	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Bonae Deae</a:t>
            </a:r>
            <a:r>
              <a:rPr lang="hr-HR" b="0" dirty="0">
                <a:latin typeface="+mn-lt"/>
              </a:rPr>
              <a:t>)</a:t>
            </a:r>
            <a:endParaRPr lang="en-GB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112568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Pomičan, početkom decembra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Vodeće žene u Rimu (uključujući vestalke) slave noću u kući magistrata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cum imperio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nema ničeg muškog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62.g.pr.Kr. u Cezarovoj kući (P. Klodije Pulher)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Kuća se kiti vijencima (bez mirte), žrtvuje se svinja, prostire se ležaj, lik zmije i hrana za božicu, pije se vino...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Božica ima hram na Aventinu, dva u Ostiji, štuje se diljem rimske države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Ne zna joj se pravo ime, povezuje se s drugim božicama obilja, zemlje, prirode i sl. (Fauna?)</a:t>
            </a:r>
          </a:p>
        </p:txBody>
      </p:sp>
    </p:spTree>
    <p:extLst>
      <p:ext uri="{BB962C8B-B14F-4D97-AF65-F5344CB8AC3E}">
        <p14:creationId xmlns:p14="http://schemas.microsoft.com/office/powerpoint/2010/main" val="395765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6EEEF3-64EA-E574-10C5-81F3F0A2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9" y="0"/>
            <a:ext cx="3779912" cy="2997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59"/>
            <a:ext cx="6444208" cy="1314609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+mn-lt"/>
              </a:rPr>
              <a:t>Saturnalije 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Saturnalia</a:t>
            </a:r>
            <a:r>
              <a:rPr lang="hr-HR" b="0" dirty="0">
                <a:latin typeface="+mn-lt"/>
              </a:rPr>
              <a:t>)</a:t>
            </a:r>
            <a:endParaRPr lang="en-GB" b="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036496" cy="5373216"/>
          </a:xfrm>
        </p:spPr>
        <p:txBody>
          <a:bodyPr>
            <a:normAutofit fontScale="85000" lnSpcReduction="20000"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17. – 19./21./23.</a:t>
            </a:r>
          </a:p>
          <a:p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Svečanost u sjećanje na zlatni vijek, </a:t>
            </a:r>
          </a:p>
          <a:p>
            <a:pPr marL="137160" indent="0">
              <a:buNone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	iz doba kraljeva 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19.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Opalia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– izvorni dan Saturnalija,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		žrtvuje se sjedeći na zemlji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Vrijeme veselja i bezbrižnosti </a:t>
            </a:r>
          </a:p>
          <a:p>
            <a:pPr marL="137160" indent="0"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	(„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Io Saturnalia”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Svi radovi su gotovi; nema sudova, škole, ratova, javnih poslova (ni kažnjavanja) ...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Dopušteno je kockanje</a:t>
            </a:r>
          </a:p>
          <a:p>
            <a:pPr lvl="1"/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Ljudi se daruju figuricama, odvija se gozba u Saturnovu čast pred hramom na Forumu</a:t>
            </a:r>
          </a:p>
          <a:p>
            <a:pPr lvl="1"/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Žrtvuje se otkrivene glave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Robovi su oslobođeni uobičajenih dužnosti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Nose oslobođeničku kapicu i odjeću slobodnjaka</a:t>
            </a:r>
          </a:p>
          <a:p>
            <a:pPr lvl="1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Sudjeluju u gozbama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2938246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http://en.wikipedia.org/wiki/Saturnalia</a:t>
            </a:r>
          </a:p>
        </p:txBody>
      </p:sp>
    </p:spTree>
    <p:extLst>
      <p:ext uri="{BB962C8B-B14F-4D97-AF65-F5344CB8AC3E}">
        <p14:creationId xmlns:p14="http://schemas.microsoft.com/office/powerpoint/2010/main" val="54100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20805"/>
            <a:ext cx="8280920" cy="9909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altLang="en-US" sz="4400" dirty="0">
                <a:latin typeface="+mn-lt"/>
              </a:rPr>
              <a:t>Saturn</a:t>
            </a:r>
            <a:endParaRPr lang="en-GB" altLang="en-US" sz="4000" dirty="0">
              <a:latin typeface="+mn-lt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713663" cy="4464496"/>
          </a:xfrm>
        </p:spPr>
        <p:txBody>
          <a:bodyPr/>
          <a:lstStyle/>
          <a:p>
            <a:pPr>
              <a:defRPr/>
            </a:pPr>
            <a:r>
              <a:rPr lang="hr-HR" altLang="en-US" dirty="0">
                <a:latin typeface="Palatino Linotype" charset="0"/>
              </a:rPr>
              <a:t>Naučio je ljude obrađivati zemlju, uzgajati žito, voće i vinovu lozu te graditi zajedničke naseobine</a:t>
            </a:r>
          </a:p>
          <a:p>
            <a:pPr>
              <a:defRPr/>
            </a:pPr>
            <a:r>
              <a:rPr lang="hr-HR" altLang="en-US" dirty="0">
                <a:latin typeface="Palatino Linotype" charset="0"/>
              </a:rPr>
              <a:t>Prikazuje ga se sa srpom u ruci, a najveći mu je hram na Forumu</a:t>
            </a:r>
          </a:p>
        </p:txBody>
      </p:sp>
      <p:pic>
        <p:nvPicPr>
          <p:cNvPr id="10244" name="Picture 4" descr="Saturn ForumRoman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2909888"/>
            <a:ext cx="6048375" cy="38862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12331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93" y="-171400"/>
            <a:ext cx="3767096" cy="592140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04318" cy="1700808"/>
          </a:xfrm>
        </p:spPr>
        <p:txBody>
          <a:bodyPr>
            <a:normAutofit/>
          </a:bodyPr>
          <a:lstStyle/>
          <a:p>
            <a:pPr algn="l"/>
            <a:r>
              <a:rPr lang="hr-HR" sz="4400" dirty="0">
                <a:latin typeface="+mn-lt"/>
              </a:rPr>
              <a:t>Larentalije 	</a:t>
            </a:r>
            <a:r>
              <a:rPr lang="hr-HR" sz="4400" b="0" dirty="0">
                <a:latin typeface="+mn-lt"/>
              </a:rPr>
              <a:t>(</a:t>
            </a:r>
            <a:r>
              <a:rPr lang="hr-HR" sz="4400" b="0" i="1" dirty="0">
                <a:latin typeface="+mn-lt"/>
              </a:rPr>
              <a:t>Larentalia</a:t>
            </a:r>
            <a:r>
              <a:rPr lang="hr-HR" sz="4400" b="0" dirty="0">
                <a:latin typeface="+mn-lt"/>
              </a:rPr>
              <a:t>)</a:t>
            </a:r>
            <a:endParaRPr lang="en-GB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5796136" cy="5157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23. decembra</a:t>
            </a:r>
          </a:p>
          <a:p>
            <a:pPr>
              <a:lnSpc>
                <a:spcPct val="90000"/>
              </a:lnSpc>
            </a:pP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Posvećene Aki Larenciji (</a:t>
            </a:r>
            <a:r>
              <a:rPr lang="hr-HR" altLang="en-US" sz="34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Acca Larentia</a:t>
            </a:r>
            <a:r>
              <a:rPr lang="hr-HR" altLang="en-US" sz="34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), božici zemlje i čuvarici mrtvaca; ali i svim Larima </a:t>
            </a:r>
          </a:p>
          <a:p>
            <a:pPr lvl="1">
              <a:lnSpc>
                <a:spcPct val="90000"/>
              </a:lnSpc>
            </a:pPr>
            <a:r>
              <a:rPr lang="hr-HR" altLang="en-US" sz="30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nju je zamijenila Perzefona, a Aka je postala žena pastira Faustula koji je odgojio Romula i Rema </a:t>
            </a:r>
          </a:p>
          <a:p>
            <a:pPr lvl="1">
              <a:lnSpc>
                <a:spcPct val="90000"/>
              </a:lnSpc>
            </a:pPr>
            <a:r>
              <a:rPr lang="hr-HR" altLang="en-US" sz="30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Velabrum</a:t>
            </a:r>
            <a:r>
              <a:rPr lang="hr-HR" altLang="en-US" sz="30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= </a:t>
            </a:r>
            <a:r>
              <a:rPr lang="hr-HR" altLang="en-US" sz="30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njen grob ispod Palatina; </a:t>
            </a:r>
            <a:r>
              <a:rPr lang="hr-HR" altLang="en-US" sz="3000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mundus</a:t>
            </a:r>
            <a:endParaRPr lang="hr-HR" altLang="en-US" sz="30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60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Prinose se žrtve mrtvima</a:t>
            </a:r>
            <a:endParaRPr lang="hr-HR" altLang="en-US" sz="3400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2793" y="5508979"/>
            <a:ext cx="3651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"Lar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romano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bronce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 (M.A.N. Inv.2943) 01" by Luis </a:t>
            </a:r>
            <a:r>
              <a:rPr lang="en-GB" sz="1100" dirty="0" err="1">
                <a:solidFill>
                  <a:schemeClr val="accent3">
                    <a:lumMod val="50000"/>
                  </a:schemeClr>
                </a:solidFill>
              </a:rPr>
              <a:t>García</a:t>
            </a:r>
            <a:r>
              <a:rPr lang="en-GB" sz="1100" dirty="0">
                <a:solidFill>
                  <a:schemeClr val="accent3">
                    <a:lumMod val="50000"/>
                  </a:schemeClr>
                </a:solidFill>
              </a:rPr>
              <a:t>. Licensed under CC BY-SA 3.0 via Wikimedia Commons - http://commons.wikimedia.org/wiki/File:Lar_romano_de_bronce_(M.A.N._Inv.2943)_01.jpg#/media/File:Lar_romano_de_bronce_(M.A.N._Inv.2943)_01.jpg</a:t>
            </a:r>
          </a:p>
        </p:txBody>
      </p:sp>
    </p:spTree>
    <p:extLst>
      <p:ext uri="{BB962C8B-B14F-4D97-AF65-F5344CB8AC3E}">
        <p14:creationId xmlns:p14="http://schemas.microsoft.com/office/powerpoint/2010/main" val="269932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8513" y="3068638"/>
            <a:ext cx="4535487" cy="1944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600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Cerera</a:t>
            </a:r>
            <a:br>
              <a:rPr lang="hr-HR" sz="600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hr-HR" sz="6000" b="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hr-HR" sz="6000" b="0" i="1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Ceres</a:t>
            </a:r>
            <a:r>
              <a:rPr lang="hr-HR" sz="6000" b="0" cap="small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3075" name="Picture 4" descr="S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3" b="98459" l="7895" r="91813">
                        <a14:foregroundMark x1="47076" y1="9553" x2="48246" y2="1233"/>
                        <a14:foregroundMark x1="91813" y1="43451" x2="87719" y2="40216"/>
                        <a14:foregroundMark x1="4386" y1="93529" x2="8187" y2="77042"/>
                        <a14:foregroundMark x1="8187" y1="77042" x2="10526" y2="73806"/>
                        <a14:foregroundMark x1="5848" y1="94453" x2="19591" y2="97381"/>
                        <a14:foregroundMark x1="19591" y1="97381" x2="34211" y2="94915"/>
                        <a14:foregroundMark x1="7895" y1="98767" x2="22222" y2="98921"/>
                        <a14:foregroundMark x1="22222" y1="98921" x2="63743" y2="97843"/>
                        <a14:foregroundMark x1="63743" y1="97843" x2="67251" y2="98459"/>
                        <a14:foregroundMark x1="14035" y1="60247" x2="13158" y2="59938"/>
                        <a14:foregroundMark x1="28070" y1="63636" x2="28655" y2="53775"/>
                        <a14:foregroundMark x1="35088" y1="9707" x2="38304" y2="6009"/>
                        <a14:foregroundMark x1="18713" y1="27273" x2="22222" y2="22034"/>
                        <a14:foregroundMark x1="18713" y1="26194" x2="20175" y2="24499"/>
                        <a14:backgroundMark x1="16667" y1="69183" x2="18421" y2="62866"/>
                        <a14:backgroundMark x1="19883" y1="60709" x2="20468" y2="53929"/>
                        <a14:backgroundMark x1="18421" y1="49307" x2="20760" y2="45917"/>
                        <a14:backgroundMark x1="21637" y1="45763" x2="21637" y2="45917"/>
                        <a14:backgroundMark x1="26901" y1="63328" x2="26901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8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875"/>
            <a:ext cx="6623967" cy="1143000"/>
          </a:xfrm>
        </p:spPr>
        <p:txBody>
          <a:bodyPr/>
          <a:lstStyle/>
          <a:p>
            <a:pPr>
              <a:defRPr/>
            </a:pPr>
            <a:r>
              <a:rPr lang="hr-HR" sz="4400" dirty="0">
                <a:latin typeface="+mn-lt"/>
              </a:rPr>
              <a:t>Demetra</a:t>
            </a:r>
            <a:r>
              <a:rPr lang="hr-HR" dirty="0"/>
              <a:t> </a:t>
            </a:r>
            <a:r>
              <a:rPr lang="hr-HR" b="0" dirty="0">
                <a:latin typeface="+mn-lt"/>
              </a:rPr>
              <a:t>(</a:t>
            </a:r>
            <a:r>
              <a:rPr lang="hr-HR" b="0" i="1" dirty="0">
                <a:latin typeface="+mn-lt"/>
              </a:rPr>
              <a:t>Dēmētēr</a:t>
            </a:r>
            <a:r>
              <a:rPr lang="hr-HR" b="0" dirty="0">
                <a:latin typeface="+mn-lt"/>
              </a:rPr>
              <a:t>)</a:t>
            </a:r>
            <a:r>
              <a:rPr lang="hr-HR" dirty="0">
                <a:latin typeface="+mn-lt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96" y="1158875"/>
            <a:ext cx="6840860" cy="56832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Sestra Zeusa i Here, Posejdona, Hada i Hestije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Djeca: 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Plut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 Jasionom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Perzefona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sa Zeusom </a:t>
            </a:r>
          </a:p>
          <a:p>
            <a:pPr lvl="1">
              <a:defRPr/>
            </a:pPr>
            <a:r>
              <a:rPr lang="hr-HR" sz="3200" b="1" dirty="0">
                <a:solidFill>
                  <a:schemeClr val="tx2">
                    <a:lumMod val="75000"/>
                  </a:schemeClr>
                </a:solidFill>
              </a:rPr>
              <a:t>Arion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s Posejdonom Hipijem ...  </a:t>
            </a: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Božica plodnosti zemlje i poljoprivrede </a:t>
            </a:r>
          </a:p>
          <a:p>
            <a:pPr lvl="1">
              <a:defRPr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čuva od gladi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3600" dirty="0">
                <a:solidFill>
                  <a:schemeClr val="tx2">
                    <a:lumMod val="75000"/>
                  </a:schemeClr>
                </a:solidFill>
              </a:rPr>
              <a:t>Sveti su joj svi plodovi (posebno pšenica), i sva stoka </a:t>
            </a:r>
          </a:p>
          <a:p>
            <a:pPr eaLnBrk="1" hangingPunct="1">
              <a:defRPr/>
            </a:pPr>
            <a:r>
              <a:rPr lang="hr-HR" altLang="en-US" sz="3600" dirty="0">
                <a:solidFill>
                  <a:schemeClr val="tx2">
                    <a:lumMod val="75000"/>
                  </a:schemeClr>
                </a:solidFill>
              </a:rPr>
              <a:t>Častili su je već u mikensko doba</a:t>
            </a:r>
          </a:p>
          <a:p>
            <a:pPr marL="548640" marR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hr-HR" altLang="en-US" sz="3500" dirty="0">
                <a:solidFill>
                  <a:schemeClr val="tx2">
                    <a:lumMod val="75000"/>
                  </a:schemeClr>
                </a:solidFill>
              </a:rPr>
              <a:t>Najveća njena </a:t>
            </a:r>
            <a:r>
              <a:rPr lang="hr-HR" altLang="en-US" sz="3500" u="sng" dirty="0">
                <a:solidFill>
                  <a:schemeClr val="tx2">
                    <a:lumMod val="75000"/>
                  </a:schemeClr>
                </a:solidFill>
              </a:rPr>
              <a:t>grčka</a:t>
            </a:r>
            <a:r>
              <a:rPr lang="hr-HR" altLang="en-US" sz="3500" dirty="0">
                <a:solidFill>
                  <a:schemeClr val="tx2">
                    <a:lumMod val="75000"/>
                  </a:schemeClr>
                </a:solidFill>
              </a:rPr>
              <a:t> svečanost su </a:t>
            </a:r>
            <a:r>
              <a:rPr kumimoji="0" lang="hr-HR" sz="3500" b="1" kern="1200" dirty="0">
                <a:solidFill>
                  <a:schemeClr val="tx2">
                    <a:lumMod val="75000"/>
                  </a:schemeClr>
                </a:solidFill>
                <a:effectLst/>
              </a:rPr>
              <a:t>Velike (eleuzinske) misterije</a:t>
            </a:r>
            <a:endParaRPr lang="en-GB" sz="35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05556-3896-83A3-546C-9AEB57DD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836" l="2206" r="90809">
                        <a14:foregroundMark x1="2206" y1="92763" x2="14338" y2="89309"/>
                        <a14:foregroundMark x1="72059" y1="99836" x2="61397" y2="92599"/>
                        <a14:foregroundMark x1="61397" y1="92599" x2="59559" y2="92434"/>
                        <a14:foregroundMark x1="32353" y1="13816" x2="29044" y2="5428"/>
                        <a14:foregroundMark x1="29044" y1="5428" x2="29779" y2="4112"/>
                        <a14:foregroundMark x1="37500" y1="2632" x2="39706" y2="6579"/>
                        <a14:foregroundMark x1="46691" y1="5428" x2="51103" y2="10362"/>
                        <a14:foregroundMark x1="45588" y1="5592" x2="52941" y2="7072"/>
                        <a14:foregroundMark x1="50000" y1="5099" x2="50000" y2="5099"/>
                        <a14:foregroundMark x1="50000" y1="5099" x2="50000" y2="5099"/>
                        <a14:foregroundMark x1="48529" y1="4934" x2="50735" y2="4441"/>
                        <a14:foregroundMark x1="51103" y1="4441" x2="53309" y2="4605"/>
                        <a14:foregroundMark x1="54044" y1="7566" x2="54044" y2="7072"/>
                        <a14:foregroundMark x1="58456" y1="13322" x2="68382" y2="14803"/>
                        <a14:foregroundMark x1="63971" y1="12993" x2="70956" y2="13487"/>
                        <a14:foregroundMark x1="90809" y1="37007" x2="89706" y2="31579"/>
                        <a14:backgroundMark x1="15809" y1="60362" x2="20956" y2="69737"/>
                        <a14:backgroundMark x1="20956" y1="69737" x2="20221" y2="75493"/>
                        <a14:backgroundMark x1="368" y1="89309" x2="11029" y2="85526"/>
                        <a14:backgroundMark x1="20956" y1="56743" x2="18750" y2="55757"/>
                        <a14:backgroundMark x1="16912" y1="59868" x2="17647" y2="62171"/>
                        <a14:backgroundMark x1="54412" y1="15296" x2="51838" y2="129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192" y="18971"/>
            <a:ext cx="3059832" cy="68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6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riptol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97337" l="3000" r="99667">
                        <a14:foregroundMark x1="2819" y1="12781" x2="5667" y2="76271"/>
                        <a14:foregroundMark x1="2333" y1="1937" x2="2363" y2="2598"/>
                        <a14:foregroundMark x1="5667" y1="76271" x2="3000" y2="95642"/>
                        <a14:foregroundMark x1="5667" y1="5085" x2="37000" y2="1211"/>
                        <a14:foregroundMark x1="37000" y1="1211" x2="52667" y2="2179"/>
                        <a14:foregroundMark x1="52667" y1="2179" x2="68000" y2="1695"/>
                        <a14:foregroundMark x1="68000" y1="1695" x2="90333" y2="2663"/>
                        <a14:foregroundMark x1="97574" y1="80037" x2="88333" y2="3632"/>
                        <a14:foregroundMark x1="99667" y1="97337" x2="97650" y2="80659"/>
                        <a14:foregroundMark x1="4000" y1="97094" x2="67667" y2="87167"/>
                        <a14:foregroundMark x1="67667" y1="87167" x2="77667" y2="76513"/>
                        <a14:foregroundMark x1="77667" y1="76513" x2="84000" y2="62712"/>
                        <a14:backgroundMark x1="1000" y1="17433" x2="2333" y2="2663"/>
                        <a14:backgroundMark x1="99333" y1="80630" x2="99000" y2="81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4644" y="2996952"/>
            <a:ext cx="3669355" cy="38610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0"/>
            <a:ext cx="6560911" cy="847725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+mn-lt"/>
              </a:rPr>
              <a:t>Eleuzinske misterije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836712"/>
            <a:ext cx="9145016" cy="6021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Slave se u rujnu u Eleusini u čast Demetre i </a:t>
            </a: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</a:rPr>
              <a:t>Kore (Perzefone)</a:t>
            </a:r>
          </a:p>
          <a:p>
            <a:pPr eaLnBrk="1" hangingPunct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</a:rPr>
              <a:t>Obredi objašnjavaju odumiranje i rađanje raslinja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obredno kupanje u luci Faler (svatko s prasetom za žrtvu)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Povorku iz Atene s košarom sa svetim stvarima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jednodnevni post</a:t>
            </a:r>
          </a:p>
          <a:p>
            <a:pPr lvl="1"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dvije noćne ceremonije posvećenja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Utjecaji orfičkih i bakhantskih – </a:t>
            </a:r>
          </a:p>
          <a:p>
            <a:pPr marL="137160" indent="0" eaLnBrk="1" hangingPunct="1">
              <a:lnSpc>
                <a:spcPct val="90000"/>
              </a:lnSpc>
              <a:buNone/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     </a:t>
            </a:r>
            <a:r>
              <a:rPr lang="hr-HR" altLang="en-US" sz="2800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dionizijskih misterija</a:t>
            </a:r>
          </a:p>
          <a:p>
            <a:pPr lvl="1">
              <a:lnSpc>
                <a:spcPct val="90000"/>
              </a:lnSpc>
              <a:defRPr/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reinkarnacija, za očišćenje</a:t>
            </a:r>
          </a:p>
          <a:p>
            <a:pPr lvl="1">
              <a:lnSpc>
                <a:spcPct val="90000"/>
              </a:lnSpc>
              <a:defRPr/>
            </a:pPr>
            <a:r>
              <a:rPr lang="pl-PL" altLang="en-US" dirty="0">
                <a:solidFill>
                  <a:schemeClr val="tx2">
                    <a:lumMod val="75000"/>
                  </a:schemeClr>
                </a:solidFill>
                <a:latin typeface="Palatino Linotype" charset="0"/>
              </a:rPr>
              <a:t>sreća na onom svijetu, orgije</a:t>
            </a:r>
            <a:endParaRPr lang="hr-HR" altLang="en-US" sz="2400" dirty="0">
              <a:solidFill>
                <a:schemeClr val="tx2">
                  <a:lumMod val="75000"/>
                </a:schemeClr>
              </a:solidFill>
              <a:latin typeface="Palatino Linotype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892777" y="6119336"/>
            <a:ext cx="2616447" cy="738664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en-US" sz="1400" dirty="0">
                <a:latin typeface="Palatino Linotype" pitchFamily="18" charset="0"/>
              </a:rPr>
              <a:t>Demetra daje žito Triptolemu, Perzefona ga blagoslivlja</a:t>
            </a:r>
            <a:br>
              <a:rPr lang="hr-HR" altLang="en-US" sz="1400" dirty="0">
                <a:latin typeface="Palatino Linotype" pitchFamily="18" charset="0"/>
              </a:rPr>
            </a:br>
            <a:r>
              <a:rPr lang="hr-HR" altLang="en-US" sz="1400" dirty="0">
                <a:latin typeface="Palatino Linotype" pitchFamily="18" charset="0"/>
              </a:rPr>
              <a:t>-reljef iz 5.st.pr.Kr.</a:t>
            </a:r>
            <a:endParaRPr lang="hr-H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9952633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924</TotalTime>
  <Words>1423</Words>
  <Application>Microsoft Office PowerPoint</Application>
  <PresentationFormat>On-screen Show (4:3)</PresentationFormat>
  <Paragraphs>167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Book Antiqua</vt:lpstr>
      <vt:lpstr>Calibri</vt:lpstr>
      <vt:lpstr>Lucida Sans</vt:lpstr>
      <vt:lpstr>Palatino Linotype</vt:lpstr>
      <vt:lpstr>Wingdings</vt:lpstr>
      <vt:lpstr>Wingdings 2</vt:lpstr>
      <vt:lpstr>Wingdings 3</vt:lpstr>
      <vt:lpstr>Apex</vt:lpstr>
      <vt:lpstr>December</vt:lpstr>
      <vt:lpstr>PowerPoint Presentation</vt:lpstr>
      <vt:lpstr>Svetkovina „Dobre božice”   (Bonae Deae)</vt:lpstr>
      <vt:lpstr>Saturnalije (Saturnalia)</vt:lpstr>
      <vt:lpstr>Saturn</vt:lpstr>
      <vt:lpstr>Larentalije  (Larentalia)</vt:lpstr>
      <vt:lpstr>Cerera (Ceres)</vt:lpstr>
      <vt:lpstr>Demetra (Dēmētēr) </vt:lpstr>
      <vt:lpstr>Eleuzinske misterije</vt:lpstr>
      <vt:lpstr>Cerera</vt:lpstr>
      <vt:lpstr>Hramovi</vt:lpstr>
      <vt:lpstr>Vesta </vt:lpstr>
      <vt:lpstr>PowerPoint Presentation</vt:lpstr>
      <vt:lpstr>PowerPoint Presentation</vt:lpstr>
      <vt:lpstr>Svetište</vt:lpstr>
      <vt:lpstr>Virgines Vestales = Vestine djevice</vt:lpstr>
      <vt:lpstr>PowerPoint Presentation</vt:lpstr>
      <vt:lpstr>PowerPoint Presentation</vt:lpstr>
      <vt:lpstr>Prednosti i nedostaci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</dc:title>
  <dc:creator>Maja</dc:creator>
  <cp:lastModifiedBy>mrmat</cp:lastModifiedBy>
  <cp:revision>58</cp:revision>
  <dcterms:created xsi:type="dcterms:W3CDTF">2015-05-13T10:25:03Z</dcterms:created>
  <dcterms:modified xsi:type="dcterms:W3CDTF">2024-12-16T18:46:13Z</dcterms:modified>
</cp:coreProperties>
</file>