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wesome Lathusca" panose="020B0604020202020204" charset="-18"/>
      <p:regular r:id="rId12"/>
    </p:embeddedFont>
    <p:embeddedFont>
      <p:font typeface="Marta" panose="02000503060000020003" charset="0"/>
      <p:regular r:id="rId13"/>
    </p:embeddedFont>
    <p:embeddedFont>
      <p:font typeface="Marta Bold" panose="020B0604020202020204" charset="0"/>
      <p:regular r:id="rId14"/>
    </p:embeddedFont>
    <p:embeddedFont>
      <p:font typeface="Marta Italics" panose="020B0604020202020204" charset="0"/>
      <p:regular r:id="rId15"/>
    </p:embeddedFont>
    <p:embeddedFont>
      <p:font typeface="Pirata One" panose="020B0604020202020204" charset="-1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3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07676">
            <a:off x="3716664" y="-4157092"/>
            <a:ext cx="10854672" cy="18601184"/>
          </a:xfrm>
          <a:custGeom>
            <a:avLst/>
            <a:gdLst/>
            <a:ahLst/>
            <a:cxnLst/>
            <a:rect l="l" t="t" r="r" b="b"/>
            <a:pathLst>
              <a:path w="10854672" h="18601184">
                <a:moveTo>
                  <a:pt x="572718" y="18601184"/>
                </a:moveTo>
                <a:lnTo>
                  <a:pt x="0" y="322154"/>
                </a:lnTo>
                <a:lnTo>
                  <a:pt x="10281954" y="0"/>
                </a:lnTo>
                <a:lnTo>
                  <a:pt x="10854672" y="18279030"/>
                </a:lnTo>
                <a:lnTo>
                  <a:pt x="572718" y="18601184"/>
                </a:lnTo>
                <a:close/>
              </a:path>
            </a:pathLst>
          </a:custGeom>
          <a:blipFill>
            <a:blip r:embed="rId2"/>
            <a:stretch>
              <a:fillRect l="-3123" r="-3123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>
            <a:off x="5913931" y="7719946"/>
            <a:ext cx="5814983" cy="4462999"/>
          </a:xfrm>
          <a:custGeom>
            <a:avLst/>
            <a:gdLst/>
            <a:ahLst/>
            <a:cxnLst/>
            <a:rect l="l" t="t" r="r" b="b"/>
            <a:pathLst>
              <a:path w="5814983" h="4462999">
                <a:moveTo>
                  <a:pt x="0" y="0"/>
                </a:moveTo>
                <a:lnTo>
                  <a:pt x="5814982" y="0"/>
                </a:lnTo>
                <a:lnTo>
                  <a:pt x="5814982" y="4462999"/>
                </a:lnTo>
                <a:lnTo>
                  <a:pt x="0" y="4462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>
            <a:off x="10062422" y="1748130"/>
            <a:ext cx="8225578" cy="8538870"/>
          </a:xfrm>
          <a:custGeom>
            <a:avLst/>
            <a:gdLst/>
            <a:ahLst/>
            <a:cxnLst/>
            <a:rect l="l" t="t" r="r" b="b"/>
            <a:pathLst>
              <a:path w="8225578" h="8538870">
                <a:moveTo>
                  <a:pt x="0" y="0"/>
                </a:moveTo>
                <a:lnTo>
                  <a:pt x="8225578" y="0"/>
                </a:lnTo>
                <a:lnTo>
                  <a:pt x="8225578" y="8538870"/>
                </a:lnTo>
                <a:lnTo>
                  <a:pt x="0" y="85388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 rot="10622225">
            <a:off x="4128299" y="8094128"/>
            <a:ext cx="14581597" cy="4003864"/>
          </a:xfrm>
          <a:custGeom>
            <a:avLst/>
            <a:gdLst/>
            <a:ahLst/>
            <a:cxnLst/>
            <a:rect l="l" t="t" r="r" b="b"/>
            <a:pathLst>
              <a:path w="14581597" h="4003864">
                <a:moveTo>
                  <a:pt x="0" y="0"/>
                </a:moveTo>
                <a:lnTo>
                  <a:pt x="14581597" y="0"/>
                </a:lnTo>
                <a:lnTo>
                  <a:pt x="14581597" y="4003863"/>
                </a:lnTo>
                <a:lnTo>
                  <a:pt x="0" y="4003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Freeform 6"/>
          <p:cNvSpPr/>
          <p:nvPr/>
        </p:nvSpPr>
        <p:spPr>
          <a:xfrm rot="5481637">
            <a:off x="-4439386" y="-1677293"/>
            <a:ext cx="16230600" cy="8095012"/>
          </a:xfrm>
          <a:custGeom>
            <a:avLst/>
            <a:gdLst/>
            <a:ahLst/>
            <a:cxnLst/>
            <a:rect l="l" t="t" r="r" b="b"/>
            <a:pathLst>
              <a:path w="16230600" h="8095012">
                <a:moveTo>
                  <a:pt x="0" y="0"/>
                </a:moveTo>
                <a:lnTo>
                  <a:pt x="16230600" y="0"/>
                </a:lnTo>
                <a:lnTo>
                  <a:pt x="16230600" y="8095011"/>
                </a:lnTo>
                <a:lnTo>
                  <a:pt x="0" y="8095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7" name="Freeform 7"/>
          <p:cNvSpPr/>
          <p:nvPr/>
        </p:nvSpPr>
        <p:spPr>
          <a:xfrm flipH="1">
            <a:off x="12497065" y="-184286"/>
            <a:ext cx="5992482" cy="5921322"/>
          </a:xfrm>
          <a:custGeom>
            <a:avLst/>
            <a:gdLst/>
            <a:ahLst/>
            <a:cxnLst/>
            <a:rect l="l" t="t" r="r" b="b"/>
            <a:pathLst>
              <a:path w="5992482" h="5921322">
                <a:moveTo>
                  <a:pt x="5992483" y="0"/>
                </a:moveTo>
                <a:lnTo>
                  <a:pt x="0" y="0"/>
                </a:lnTo>
                <a:lnTo>
                  <a:pt x="0" y="5921321"/>
                </a:lnTo>
                <a:lnTo>
                  <a:pt x="5992483" y="5921321"/>
                </a:lnTo>
                <a:lnTo>
                  <a:pt x="599248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8" name="Freeform 8"/>
          <p:cNvSpPr/>
          <p:nvPr/>
        </p:nvSpPr>
        <p:spPr>
          <a:xfrm>
            <a:off x="-314089" y="-184286"/>
            <a:ext cx="7300707" cy="11186025"/>
          </a:xfrm>
          <a:custGeom>
            <a:avLst/>
            <a:gdLst/>
            <a:ahLst/>
            <a:cxnLst/>
            <a:rect l="l" t="t" r="r" b="b"/>
            <a:pathLst>
              <a:path w="7300707" h="11186025">
                <a:moveTo>
                  <a:pt x="0" y="0"/>
                </a:moveTo>
                <a:lnTo>
                  <a:pt x="7300706" y="0"/>
                </a:lnTo>
                <a:lnTo>
                  <a:pt x="7300706" y="11186025"/>
                </a:lnTo>
                <a:lnTo>
                  <a:pt x="0" y="1118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9" name="Freeform 9"/>
          <p:cNvSpPr/>
          <p:nvPr/>
        </p:nvSpPr>
        <p:spPr>
          <a:xfrm rot="-1380638">
            <a:off x="1600415" y="5585443"/>
            <a:ext cx="3471698" cy="5947235"/>
          </a:xfrm>
          <a:custGeom>
            <a:avLst/>
            <a:gdLst/>
            <a:ahLst/>
            <a:cxnLst/>
            <a:rect l="l" t="t" r="r" b="b"/>
            <a:pathLst>
              <a:path w="3471698" h="5947235">
                <a:moveTo>
                  <a:pt x="0" y="0"/>
                </a:moveTo>
                <a:lnTo>
                  <a:pt x="3471698" y="0"/>
                </a:lnTo>
                <a:lnTo>
                  <a:pt x="3471698" y="5947235"/>
                </a:lnTo>
                <a:lnTo>
                  <a:pt x="0" y="5947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10" name="Freeform 10"/>
          <p:cNvSpPr/>
          <p:nvPr/>
        </p:nvSpPr>
        <p:spPr>
          <a:xfrm>
            <a:off x="5412405" y="-1211390"/>
            <a:ext cx="3148425" cy="2959520"/>
          </a:xfrm>
          <a:custGeom>
            <a:avLst/>
            <a:gdLst/>
            <a:ahLst/>
            <a:cxnLst/>
            <a:rect l="l" t="t" r="r" b="b"/>
            <a:pathLst>
              <a:path w="3148425" h="2959520">
                <a:moveTo>
                  <a:pt x="0" y="0"/>
                </a:moveTo>
                <a:lnTo>
                  <a:pt x="3148425" y="0"/>
                </a:lnTo>
                <a:lnTo>
                  <a:pt x="3148425" y="2959520"/>
                </a:lnTo>
                <a:lnTo>
                  <a:pt x="0" y="2959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11" name="Freeform 11"/>
          <p:cNvSpPr/>
          <p:nvPr/>
        </p:nvSpPr>
        <p:spPr>
          <a:xfrm rot="-5400000">
            <a:off x="4230155" y="-880186"/>
            <a:ext cx="9827690" cy="12047372"/>
          </a:xfrm>
          <a:custGeom>
            <a:avLst/>
            <a:gdLst/>
            <a:ahLst/>
            <a:cxnLst/>
            <a:rect l="l" t="t" r="r" b="b"/>
            <a:pathLst>
              <a:path w="9827690" h="12047372">
                <a:moveTo>
                  <a:pt x="0" y="0"/>
                </a:moveTo>
                <a:lnTo>
                  <a:pt x="9827690" y="0"/>
                </a:lnTo>
                <a:lnTo>
                  <a:pt x="9827690" y="12047372"/>
                </a:lnTo>
                <a:lnTo>
                  <a:pt x="0" y="12047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46" b="-746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12" name="TextBox 12"/>
          <p:cNvSpPr txBox="1"/>
          <p:nvPr/>
        </p:nvSpPr>
        <p:spPr>
          <a:xfrm>
            <a:off x="4357860" y="1628462"/>
            <a:ext cx="9572279" cy="452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4"/>
              </a:lnSpc>
            </a:pPr>
            <a:r>
              <a:rPr lang="en-US" sz="11499">
                <a:solidFill>
                  <a:srgbClr val="522D11"/>
                </a:solidFill>
                <a:latin typeface="Awesome Lathusca"/>
                <a:ea typeface="Awesome Lathusca"/>
                <a:cs typeface="Awesome Lathusca"/>
                <a:sym typeface="Awesome Lathusca"/>
              </a:rPr>
              <a:t>Banovanje Khuena-Hédervárya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98162" y="6098226"/>
            <a:ext cx="7491675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Fakultet hrvatskih studija Sveučilišta u Zagrebu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Kolegij: Hrvatska politička povijest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Nositelj: doc. dr. sc. Danijel Jurković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Studenti: Ognjen Babić i Mariela Markić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Akademska godina 2025./2026.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012" t="-3238" r="-16335" b="-15021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 rot="-5400000">
            <a:off x="3181893" y="-2777291"/>
            <a:ext cx="11977886" cy="17422379"/>
          </a:xfrm>
          <a:custGeom>
            <a:avLst/>
            <a:gdLst/>
            <a:ahLst/>
            <a:cxnLst/>
            <a:rect l="l" t="t" r="r" b="b"/>
            <a:pathLst>
              <a:path w="11977886" h="17422379">
                <a:moveTo>
                  <a:pt x="0" y="0"/>
                </a:moveTo>
                <a:lnTo>
                  <a:pt x="11977886" y="0"/>
                </a:lnTo>
                <a:lnTo>
                  <a:pt x="11977886" y="17422380"/>
                </a:lnTo>
                <a:lnTo>
                  <a:pt x="0" y="17422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>
            <a:off x="1045189" y="520176"/>
            <a:ext cx="16197622" cy="11804017"/>
          </a:xfrm>
          <a:custGeom>
            <a:avLst/>
            <a:gdLst/>
            <a:ahLst/>
            <a:cxnLst/>
            <a:rect l="l" t="t" r="r" b="b"/>
            <a:pathLst>
              <a:path w="16197622" h="11804017">
                <a:moveTo>
                  <a:pt x="0" y="0"/>
                </a:moveTo>
                <a:lnTo>
                  <a:pt x="16197622" y="0"/>
                </a:lnTo>
                <a:lnTo>
                  <a:pt x="16197622" y="11804017"/>
                </a:lnTo>
                <a:lnTo>
                  <a:pt x="0" y="11804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>
            <a:off x="-140829" y="-381393"/>
            <a:ext cx="2924236" cy="6516402"/>
          </a:xfrm>
          <a:custGeom>
            <a:avLst/>
            <a:gdLst/>
            <a:ahLst/>
            <a:cxnLst/>
            <a:rect l="l" t="t" r="r" b="b"/>
            <a:pathLst>
              <a:path w="2924236" h="6516402">
                <a:moveTo>
                  <a:pt x="0" y="0"/>
                </a:moveTo>
                <a:lnTo>
                  <a:pt x="2924235" y="0"/>
                </a:lnTo>
                <a:lnTo>
                  <a:pt x="2924235" y="6516403"/>
                </a:lnTo>
                <a:lnTo>
                  <a:pt x="0" y="6516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Freeform 6"/>
          <p:cNvSpPr/>
          <p:nvPr/>
        </p:nvSpPr>
        <p:spPr>
          <a:xfrm rot="-1084678">
            <a:off x="15728623" y="6887086"/>
            <a:ext cx="3650950" cy="4114800"/>
          </a:xfrm>
          <a:custGeom>
            <a:avLst/>
            <a:gdLst/>
            <a:ahLst/>
            <a:cxnLst/>
            <a:rect l="l" t="t" r="r" b="b"/>
            <a:pathLst>
              <a:path w="3650950" h="4114800">
                <a:moveTo>
                  <a:pt x="0" y="0"/>
                </a:moveTo>
                <a:lnTo>
                  <a:pt x="3650949" y="0"/>
                </a:lnTo>
                <a:lnTo>
                  <a:pt x="3650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7" name="TextBox 7"/>
          <p:cNvSpPr txBox="1"/>
          <p:nvPr/>
        </p:nvSpPr>
        <p:spPr>
          <a:xfrm>
            <a:off x="4357860" y="739251"/>
            <a:ext cx="9572279" cy="130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522D11"/>
                </a:solidFill>
                <a:latin typeface="Pirata One"/>
                <a:ea typeface="Pirata One"/>
                <a:cs typeface="Pirata One"/>
                <a:sym typeface="Pirata One"/>
              </a:rPr>
              <a:t>Literatura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7913" y="2097680"/>
            <a:ext cx="14722259" cy="703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HEKA, Ladislav. „Hrvatski ban Karlo (Karoly)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Khuen-Hedervary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i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hrvatsko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nacionalno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pitanje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“. Scrinia 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	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Slavonica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16 (2016), br. 1: 199-226.</a:t>
            </a: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ŠIDAK, Jaroslav; GROSS, Mirjana; KARAMAN, Igor; ŠEPIĆ,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Dragovan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. </a:t>
            </a:r>
            <a:r>
              <a:rPr lang="en-US" sz="2400" i="1" dirty="0" err="1">
                <a:solidFill>
                  <a:srgbClr val="59361B"/>
                </a:solidFill>
                <a:latin typeface="Marta" panose="02000503060000020003" charset="0"/>
              </a:rPr>
              <a:t>Povijest</a:t>
            </a:r>
            <a:r>
              <a:rPr lang="en-US" sz="2400" i="1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i="1" dirty="0" err="1">
                <a:solidFill>
                  <a:srgbClr val="59361B"/>
                </a:solidFill>
                <a:latin typeface="Marta" panose="02000503060000020003" charset="0"/>
              </a:rPr>
              <a:t>hrvatskog</a:t>
            </a:r>
            <a:r>
              <a:rPr lang="en-US" sz="2400" i="1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hr-HR" sz="2400" i="1" dirty="0">
                <a:solidFill>
                  <a:srgbClr val="59361B"/>
                </a:solidFill>
                <a:latin typeface="Marta" panose="02000503060000020003" charset="0"/>
              </a:rPr>
              <a:t>n</a:t>
            </a:r>
            <a:r>
              <a:rPr lang="en-US" sz="2400" i="1" dirty="0" err="1">
                <a:solidFill>
                  <a:srgbClr val="59361B"/>
                </a:solidFill>
                <a:latin typeface="Marta" panose="02000503060000020003" charset="0"/>
              </a:rPr>
              <a:t>aroda</a:t>
            </a:r>
            <a:r>
              <a:rPr lang="en-US" sz="2400" i="1" dirty="0">
                <a:solidFill>
                  <a:srgbClr val="59361B"/>
                </a:solidFill>
                <a:latin typeface="Marta" panose="02000503060000020003" charset="0"/>
              </a:rPr>
              <a:t> 1860-</a:t>
            </a:r>
            <a:r>
              <a:rPr lang="hr-HR" sz="2400" i="1" dirty="0">
                <a:solidFill>
                  <a:srgbClr val="59361B"/>
                </a:solidFill>
                <a:latin typeface="Marta" panose="02000503060000020003" charset="0"/>
              </a:rPr>
              <a:t>	</a:t>
            </a:r>
            <a:r>
              <a:rPr lang="en-US" sz="2400" i="1" dirty="0">
                <a:solidFill>
                  <a:srgbClr val="59361B"/>
                </a:solidFill>
                <a:latin typeface="Marta" panose="02000503060000020003" charset="0"/>
              </a:rPr>
              <a:t>1914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. Zagreb: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Izdavačko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poduzeće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„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Školska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knjiga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“, 1968.</a:t>
            </a: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ŠIMETIN ŠEGVIĆ, Filip. „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Povijest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jednog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zlikovca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: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kako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je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hrvatska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historiografija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prikazivala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bana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	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Khuena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?“.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Radovi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zavoda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za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hrvatsku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povijest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Filozofskog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fakulteta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Sveučilišta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u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Zagrebu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56 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	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(2024), 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	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br. 2: 361-411. </a:t>
            </a: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ŠVOGER, Vlasta; TURKALJ, Jasna (</a:t>
            </a:r>
            <a:r>
              <a:rPr lang="hr-HR" sz="2400" dirty="0" err="1">
                <a:solidFill>
                  <a:srgbClr val="59361B"/>
                </a:solidFill>
                <a:latin typeface="Marta" panose="02000503060000020003" charset="0"/>
              </a:rPr>
              <a:t>ur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.). 2016. </a:t>
            </a:r>
            <a:r>
              <a:rPr lang="hr-HR" sz="2400" i="1" dirty="0">
                <a:solidFill>
                  <a:srgbClr val="59361B"/>
                </a:solidFill>
                <a:latin typeface="Marta" panose="02000503060000020003" charset="0"/>
              </a:rPr>
              <a:t>Temelji moderne Hrvatske: hrvatske zemlje u „dugom” 19. 	stoljeću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. Zagreb. Matica hrvatska.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TOMIĆ, Antonio. „Károly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Khuen-Héderváry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i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Izidor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Kršnjavi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u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svjetlu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starije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i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novije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hrvatske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	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historiografije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“. </a:t>
            </a:r>
            <a:r>
              <a:rPr lang="en-US" sz="2400" dirty="0" err="1">
                <a:solidFill>
                  <a:srgbClr val="59361B"/>
                </a:solidFill>
                <a:latin typeface="Marta" panose="02000503060000020003" charset="0"/>
              </a:rPr>
              <a:t>Kroatologija</a:t>
            </a:r>
            <a:r>
              <a:rPr lang="en-US" sz="2400" dirty="0">
                <a:solidFill>
                  <a:srgbClr val="59361B"/>
                </a:solidFill>
                <a:latin typeface="Marta" panose="02000503060000020003" charset="0"/>
              </a:rPr>
              <a:t> 16 (2025.), br. 1: 245-264.</a:t>
            </a: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59361B"/>
              </a:solidFill>
              <a:latin typeface="Marta" panose="020005030600000200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Valentić, Mirko (</a:t>
            </a:r>
            <a:r>
              <a:rPr lang="hr-HR" sz="2400" dirty="0" err="1">
                <a:solidFill>
                  <a:srgbClr val="59361B"/>
                </a:solidFill>
                <a:latin typeface="Marta" panose="02000503060000020003" charset="0"/>
              </a:rPr>
              <a:t>ur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.). 2005. </a:t>
            </a:r>
            <a:r>
              <a:rPr lang="hr-HR" sz="2400" i="1" dirty="0">
                <a:solidFill>
                  <a:srgbClr val="59361B"/>
                </a:solidFill>
                <a:latin typeface="Marta" panose="02000503060000020003" charset="0"/>
              </a:rPr>
              <a:t>Povijest Hrvata 2: Od kraja 15. st. do kraja Prvoga svjetskog rata</a:t>
            </a:r>
            <a:r>
              <a:rPr lang="hr-HR" sz="2400" dirty="0">
                <a:solidFill>
                  <a:srgbClr val="59361B"/>
                </a:solidFill>
                <a:latin typeface="Marta" panose="02000503060000020003" charset="0"/>
              </a:rPr>
              <a:t>. Zagreb. 	Školska knjiga.</a:t>
            </a:r>
          </a:p>
          <a:p>
            <a:pPr algn="just">
              <a:lnSpc>
                <a:spcPts val="3320"/>
              </a:lnSpc>
            </a:pPr>
            <a:endParaRPr lang="en-US" sz="2000" dirty="0">
              <a:solidFill>
                <a:srgbClr val="522D11"/>
              </a:solidFill>
              <a:latin typeface="Marta"/>
              <a:ea typeface="Marta"/>
              <a:cs typeface="Marta"/>
              <a:sym typeface="Mart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 rot="2792770">
            <a:off x="-1480847" y="-4979026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6"/>
                </a:lnTo>
                <a:lnTo>
                  <a:pt x="0" y="11023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2792770">
            <a:off x="14749753" y="4462644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5"/>
                </a:lnTo>
                <a:lnTo>
                  <a:pt x="0" y="110236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>
            <a:off x="1028700" y="834842"/>
            <a:ext cx="15924735" cy="8479922"/>
          </a:xfrm>
          <a:custGeom>
            <a:avLst/>
            <a:gdLst/>
            <a:ahLst/>
            <a:cxnLst/>
            <a:rect l="l" t="t" r="r" b="b"/>
            <a:pathLst>
              <a:path w="15924735" h="8479922">
                <a:moveTo>
                  <a:pt x="0" y="0"/>
                </a:moveTo>
                <a:lnTo>
                  <a:pt x="15924735" y="0"/>
                </a:lnTo>
                <a:lnTo>
                  <a:pt x="15924735" y="8479921"/>
                </a:lnTo>
                <a:lnTo>
                  <a:pt x="0" y="8479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TextBox 6"/>
          <p:cNvSpPr txBox="1"/>
          <p:nvPr/>
        </p:nvSpPr>
        <p:spPr>
          <a:xfrm>
            <a:off x="6405551" y="1689037"/>
            <a:ext cx="5476898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521E18"/>
                </a:solidFill>
                <a:latin typeface="Pirata One"/>
                <a:ea typeface="Pirata One"/>
                <a:cs typeface="Pirata One"/>
                <a:sym typeface="Pirata One"/>
              </a:rPr>
              <a:t>Sadržaj</a:t>
            </a:r>
          </a:p>
        </p:txBody>
      </p:sp>
      <p:sp>
        <p:nvSpPr>
          <p:cNvPr id="7" name="Freeform 7"/>
          <p:cNvSpPr/>
          <p:nvPr/>
        </p:nvSpPr>
        <p:spPr>
          <a:xfrm>
            <a:off x="-434757" y="5564422"/>
            <a:ext cx="4332965" cy="4722578"/>
          </a:xfrm>
          <a:custGeom>
            <a:avLst/>
            <a:gdLst/>
            <a:ahLst/>
            <a:cxnLst/>
            <a:rect l="l" t="t" r="r" b="b"/>
            <a:pathLst>
              <a:path w="4332965" h="4722578">
                <a:moveTo>
                  <a:pt x="0" y="0"/>
                </a:moveTo>
                <a:lnTo>
                  <a:pt x="4332965" y="0"/>
                </a:lnTo>
                <a:lnTo>
                  <a:pt x="4332965" y="4722578"/>
                </a:lnTo>
                <a:lnTo>
                  <a:pt x="0" y="4722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8" name="Freeform 8"/>
          <p:cNvSpPr/>
          <p:nvPr/>
        </p:nvSpPr>
        <p:spPr>
          <a:xfrm rot="1950186">
            <a:off x="15792554" y="-375591"/>
            <a:ext cx="1431613" cy="4376907"/>
          </a:xfrm>
          <a:custGeom>
            <a:avLst/>
            <a:gdLst/>
            <a:ahLst/>
            <a:cxnLst/>
            <a:rect l="l" t="t" r="r" b="b"/>
            <a:pathLst>
              <a:path w="1431613" h="4376907">
                <a:moveTo>
                  <a:pt x="0" y="0"/>
                </a:moveTo>
                <a:lnTo>
                  <a:pt x="1431613" y="0"/>
                </a:lnTo>
                <a:lnTo>
                  <a:pt x="1431613" y="4376907"/>
                </a:lnTo>
                <a:lnTo>
                  <a:pt x="0" y="437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9" name="TextBox 9"/>
          <p:cNvSpPr txBox="1"/>
          <p:nvPr/>
        </p:nvSpPr>
        <p:spPr>
          <a:xfrm>
            <a:off x="2971541" y="3260441"/>
            <a:ext cx="6019527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Biografija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22D11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Karakteristike vlasti (zakonodavstvo, gospodarstvo)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22D11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Nacionalno pitanje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22D11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Opozicijsko djelovanje do 1887.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260441"/>
            <a:ext cx="6019527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Posljedice izbora te opozicija do 1903. godine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22D11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Nemiri 1903. godine i Khuenov odlazak s pozicije bana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22D11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Zaključak - Khuen-Héderváry u hrvatskoj historiografiji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 rot="2792770">
            <a:off x="-1480847" y="-4979026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6"/>
                </a:lnTo>
                <a:lnTo>
                  <a:pt x="0" y="11023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2792770">
            <a:off x="14749753" y="4462644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5"/>
                </a:lnTo>
                <a:lnTo>
                  <a:pt x="0" y="110236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>
            <a:off x="500430" y="540799"/>
            <a:ext cx="17287141" cy="9205403"/>
          </a:xfrm>
          <a:custGeom>
            <a:avLst/>
            <a:gdLst/>
            <a:ahLst/>
            <a:cxnLst/>
            <a:rect l="l" t="t" r="r" b="b"/>
            <a:pathLst>
              <a:path w="17287141" h="9205403">
                <a:moveTo>
                  <a:pt x="0" y="0"/>
                </a:moveTo>
                <a:lnTo>
                  <a:pt x="17287140" y="0"/>
                </a:lnTo>
                <a:lnTo>
                  <a:pt x="17287140" y="9205402"/>
                </a:lnTo>
                <a:lnTo>
                  <a:pt x="0" y="920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Freeform 6"/>
          <p:cNvSpPr/>
          <p:nvPr/>
        </p:nvSpPr>
        <p:spPr>
          <a:xfrm>
            <a:off x="13084651" y="3576989"/>
            <a:ext cx="3601554" cy="4684948"/>
          </a:xfrm>
          <a:custGeom>
            <a:avLst/>
            <a:gdLst/>
            <a:ahLst/>
            <a:cxnLst/>
            <a:rect l="l" t="t" r="r" b="b"/>
            <a:pathLst>
              <a:path w="3601554" h="4684948">
                <a:moveTo>
                  <a:pt x="0" y="0"/>
                </a:moveTo>
                <a:lnTo>
                  <a:pt x="3601554" y="0"/>
                </a:lnTo>
                <a:lnTo>
                  <a:pt x="3601554" y="4684947"/>
                </a:lnTo>
                <a:lnTo>
                  <a:pt x="0" y="4684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7" name="Freeform 7"/>
          <p:cNvSpPr/>
          <p:nvPr/>
        </p:nvSpPr>
        <p:spPr>
          <a:xfrm>
            <a:off x="12332109" y="2768635"/>
            <a:ext cx="5197020" cy="6289888"/>
          </a:xfrm>
          <a:custGeom>
            <a:avLst/>
            <a:gdLst/>
            <a:ahLst/>
            <a:cxnLst/>
            <a:rect l="l" t="t" r="r" b="b"/>
            <a:pathLst>
              <a:path w="5197020" h="6289888">
                <a:moveTo>
                  <a:pt x="0" y="0"/>
                </a:moveTo>
                <a:lnTo>
                  <a:pt x="5197020" y="0"/>
                </a:lnTo>
                <a:lnTo>
                  <a:pt x="5197020" y="6289888"/>
                </a:lnTo>
                <a:lnTo>
                  <a:pt x="0" y="62898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8" name="TextBox 8"/>
          <p:cNvSpPr txBox="1"/>
          <p:nvPr/>
        </p:nvSpPr>
        <p:spPr>
          <a:xfrm>
            <a:off x="2789248" y="1657385"/>
            <a:ext cx="12345500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521E18"/>
                </a:solidFill>
                <a:latin typeface="Pirata One"/>
                <a:ea typeface="Pirata One"/>
                <a:cs typeface="Pirata One"/>
                <a:sym typeface="Pirata One"/>
              </a:rPr>
              <a:t>Károly Khuen-Héderváry (1849. - 1918.)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1541" y="2711485"/>
            <a:ext cx="9360568" cy="559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Mjesto rođenja?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Odrastanje u Nuštru + dvojno prezime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Studij prava u Zagrebu i Požunu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Politička karijera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Slobodarska stranka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Veliki župan županije Győr (1882.)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b="1">
                <a:solidFill>
                  <a:srgbClr val="522D11"/>
                </a:solidFill>
                <a:latin typeface="Marta Bold"/>
                <a:ea typeface="Marta Bold"/>
                <a:cs typeface="Marta Bold"/>
                <a:sym typeface="Marta Bold"/>
              </a:rPr>
              <a:t>Hrvatski ban od 1883. - 1903. 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Predsjednik ugarske vlade od 1903.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Ministar unutarnjih poslova + ministar odnosa s kraljem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 rot="2792770">
            <a:off x="-1480847" y="-4979026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6"/>
                </a:lnTo>
                <a:lnTo>
                  <a:pt x="0" y="11023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2792770">
            <a:off x="14749753" y="4462644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5"/>
                </a:lnTo>
                <a:lnTo>
                  <a:pt x="0" y="110236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>
            <a:off x="500430" y="540799"/>
            <a:ext cx="17287141" cy="9205403"/>
          </a:xfrm>
          <a:custGeom>
            <a:avLst/>
            <a:gdLst/>
            <a:ahLst/>
            <a:cxnLst/>
            <a:rect l="l" t="t" r="r" b="b"/>
            <a:pathLst>
              <a:path w="17287141" h="9205403">
                <a:moveTo>
                  <a:pt x="0" y="0"/>
                </a:moveTo>
                <a:lnTo>
                  <a:pt x="17287140" y="0"/>
                </a:lnTo>
                <a:lnTo>
                  <a:pt x="17287140" y="9205402"/>
                </a:lnTo>
                <a:lnTo>
                  <a:pt x="0" y="920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TextBox 6"/>
          <p:cNvSpPr txBox="1"/>
          <p:nvPr/>
        </p:nvSpPr>
        <p:spPr>
          <a:xfrm>
            <a:off x="2389780" y="1479802"/>
            <a:ext cx="13508440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521E18"/>
                </a:solidFill>
                <a:latin typeface="Pirata One"/>
                <a:ea typeface="Pirata One"/>
                <a:cs typeface="Pirata One"/>
                <a:sym typeface="Pirata One"/>
              </a:rPr>
              <a:t>Karakteristike vlasti bana Khuena-Hédervárya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71541" y="2514852"/>
            <a:ext cx="12344918" cy="586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“Pacifikacije” Hrvatske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Zakonodavstvo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Upravna reforma 1886.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Izborni zakon iz 1888.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“Preustroj puške škole” 1888.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Pravosudni sustav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Gospodarstvo → usmjereno prema Mađarskoj 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Željeznica, financijska podređenost Hrvatske, industrija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Rijeka - glavna luka (vs. austrijski Trst)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Propast sela + velike emigracije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Razvoj i modernizacija Zagreba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 rot="2792770">
            <a:off x="-1480847" y="-4979026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6"/>
                </a:lnTo>
                <a:lnTo>
                  <a:pt x="0" y="11023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2792770">
            <a:off x="14749753" y="4462644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5"/>
                </a:lnTo>
                <a:lnTo>
                  <a:pt x="0" y="110236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>
            <a:off x="500430" y="540799"/>
            <a:ext cx="17287141" cy="9205403"/>
          </a:xfrm>
          <a:custGeom>
            <a:avLst/>
            <a:gdLst/>
            <a:ahLst/>
            <a:cxnLst/>
            <a:rect l="l" t="t" r="r" b="b"/>
            <a:pathLst>
              <a:path w="17287141" h="9205403">
                <a:moveTo>
                  <a:pt x="0" y="0"/>
                </a:moveTo>
                <a:lnTo>
                  <a:pt x="17287140" y="0"/>
                </a:lnTo>
                <a:lnTo>
                  <a:pt x="17287140" y="9205402"/>
                </a:lnTo>
                <a:lnTo>
                  <a:pt x="0" y="920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TextBox 6"/>
          <p:cNvSpPr txBox="1"/>
          <p:nvPr/>
        </p:nvSpPr>
        <p:spPr>
          <a:xfrm>
            <a:off x="2971541" y="3260441"/>
            <a:ext cx="12344918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Vlastita nacionalna pripadnost bana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Nezadovoljstvo njegovom vladavinom od strane Hrvata i Mađara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Hrvati → zatiratelj pravne države, građanskih sloboda i nacionalne ravnopravnosti ; “khuenovština”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Mađari → slabašna vlast, preblag, produžena ruka Beča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Prosvjedi i neredi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Spaljivanje mađarske zastave 1895.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Odnosi sa Srbima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22D11"/>
                </a:solidFill>
                <a:latin typeface="Marta"/>
                <a:ea typeface="Marta"/>
                <a:cs typeface="Marta"/>
                <a:sym typeface="Marta"/>
              </a:rPr>
              <a:t>Školstvo - nastava mađarskog jezika + “željezničke” škole</a:t>
            </a:r>
          </a:p>
        </p:txBody>
      </p:sp>
      <p:sp>
        <p:nvSpPr>
          <p:cNvPr id="7" name="Freeform 7"/>
          <p:cNvSpPr/>
          <p:nvPr/>
        </p:nvSpPr>
        <p:spPr>
          <a:xfrm rot="1128573">
            <a:off x="13836916" y="4088006"/>
            <a:ext cx="1470991" cy="4114800"/>
          </a:xfrm>
          <a:custGeom>
            <a:avLst/>
            <a:gdLst/>
            <a:ahLst/>
            <a:cxnLst/>
            <a:rect l="l" t="t" r="r" b="b"/>
            <a:pathLst>
              <a:path w="1470991" h="4114800">
                <a:moveTo>
                  <a:pt x="0" y="0"/>
                </a:moveTo>
                <a:lnTo>
                  <a:pt x="1470991" y="0"/>
                </a:lnTo>
                <a:lnTo>
                  <a:pt x="1470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8" name="TextBox 8"/>
          <p:cNvSpPr txBox="1"/>
          <p:nvPr/>
        </p:nvSpPr>
        <p:spPr>
          <a:xfrm>
            <a:off x="5353104" y="1657385"/>
            <a:ext cx="7581792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521E18"/>
                </a:solidFill>
                <a:latin typeface="Pirata One"/>
                <a:ea typeface="Pirata One"/>
                <a:cs typeface="Pirata One"/>
                <a:sym typeface="Pirata One"/>
              </a:rPr>
              <a:t>Nacionalno pitanje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>
            <a:off x="1028700" y="-232759"/>
            <a:ext cx="15218459" cy="10519759"/>
          </a:xfrm>
          <a:custGeom>
            <a:avLst/>
            <a:gdLst/>
            <a:ahLst/>
            <a:cxnLst/>
            <a:rect l="l" t="t" r="r" b="b"/>
            <a:pathLst>
              <a:path w="15218459" h="10519759">
                <a:moveTo>
                  <a:pt x="0" y="0"/>
                </a:moveTo>
                <a:lnTo>
                  <a:pt x="15218459" y="0"/>
                </a:lnTo>
                <a:lnTo>
                  <a:pt x="15218459" y="10519759"/>
                </a:lnTo>
                <a:lnTo>
                  <a:pt x="0" y="1051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-5400000">
            <a:off x="-2628900" y="3946467"/>
            <a:ext cx="7315200" cy="2394065"/>
          </a:xfrm>
          <a:custGeom>
            <a:avLst/>
            <a:gdLst/>
            <a:ahLst/>
            <a:cxnLst/>
            <a:rect l="l" t="t" r="r" b="b"/>
            <a:pathLst>
              <a:path w="7315200" h="2394065">
                <a:moveTo>
                  <a:pt x="0" y="0"/>
                </a:moveTo>
                <a:lnTo>
                  <a:pt x="7315200" y="0"/>
                </a:lnTo>
                <a:lnTo>
                  <a:pt x="7315200" y="2394066"/>
                </a:lnTo>
                <a:lnTo>
                  <a:pt x="0" y="23940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TextBox 5"/>
          <p:cNvSpPr txBox="1"/>
          <p:nvPr/>
        </p:nvSpPr>
        <p:spPr>
          <a:xfrm>
            <a:off x="2527138" y="1133475"/>
            <a:ext cx="9949863" cy="174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650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Opozicijsko djelovanje u doba Khuena-Hédervárya (do 1887.)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25733" y="3100705"/>
            <a:ext cx="12395362" cy="632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Ključne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prava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radikalna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opozicija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najopasnija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za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Khuenov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režim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suradnja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Srbima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?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Neodvisna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narodna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umjerena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opozicija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Središnja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(Centrum)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grofa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Ivana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Draškovića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Khuenove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represalije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Centrum,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prava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Neodvisna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narodna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te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Srbi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oko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Marta Italics"/>
                <a:ea typeface="Marta Italics"/>
                <a:cs typeface="Marta Italics"/>
                <a:sym typeface="Marta Italics"/>
              </a:rPr>
              <a:t>Srbobrana</a:t>
            </a:r>
            <a:r>
              <a:rPr lang="hr-HR" sz="3200" i="1" dirty="0">
                <a:solidFill>
                  <a:srgbClr val="000000"/>
                </a:solidFill>
                <a:latin typeface="Marta Italics"/>
                <a:ea typeface="Marta Italics"/>
                <a:cs typeface="Marta Italics"/>
                <a:sym typeface="Marta Itali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izborni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program za 1887. →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veliki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poraz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opozicije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>
            <a:off x="1028700" y="-232759"/>
            <a:ext cx="15218459" cy="10519759"/>
          </a:xfrm>
          <a:custGeom>
            <a:avLst/>
            <a:gdLst/>
            <a:ahLst/>
            <a:cxnLst/>
            <a:rect l="l" t="t" r="r" b="b"/>
            <a:pathLst>
              <a:path w="15218459" h="10519759">
                <a:moveTo>
                  <a:pt x="0" y="0"/>
                </a:moveTo>
                <a:lnTo>
                  <a:pt x="15218459" y="0"/>
                </a:lnTo>
                <a:lnTo>
                  <a:pt x="15218459" y="10519759"/>
                </a:lnTo>
                <a:lnTo>
                  <a:pt x="0" y="1051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-5400000">
            <a:off x="-2628900" y="3946467"/>
            <a:ext cx="7315200" cy="2394065"/>
          </a:xfrm>
          <a:custGeom>
            <a:avLst/>
            <a:gdLst/>
            <a:ahLst/>
            <a:cxnLst/>
            <a:rect l="l" t="t" r="r" b="b"/>
            <a:pathLst>
              <a:path w="7315200" h="2394065">
                <a:moveTo>
                  <a:pt x="0" y="0"/>
                </a:moveTo>
                <a:lnTo>
                  <a:pt x="7315200" y="0"/>
                </a:lnTo>
                <a:lnTo>
                  <a:pt x="7315200" y="2394066"/>
                </a:lnTo>
                <a:lnTo>
                  <a:pt x="0" y="23940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TextBox 5"/>
          <p:cNvSpPr txBox="1"/>
          <p:nvPr/>
        </p:nvSpPr>
        <p:spPr>
          <a:xfrm>
            <a:off x="2225733" y="1590675"/>
            <a:ext cx="13289206" cy="8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</a:pPr>
            <a:r>
              <a:rPr lang="en-US" sz="650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Posljedice izbora te opozicija do 1903. godine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2108" y="2791950"/>
            <a:ext cx="13431643" cy="615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postupno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slabljenje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prava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prelazak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iz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radikalne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u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umjerenu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opoziciju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suradnja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s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Neodvisnom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narodnom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strankom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(1892. – 1894.)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konačan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raskol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1895. – Matica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prava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Čista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stranka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prava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stvaranje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Napredne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omladine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razmrvljenost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opozicije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=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Khuenova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pobjeda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izborima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1901.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godine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politička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aktivacija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Napredne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omladine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ogranak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domovinaško-obzoraške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kasnije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Hrvatske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opozicije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godina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1902.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protusrpski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izgredi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→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promjena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uredništva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Srbobrana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(Svetozar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Pribićević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>
            <a:off x="1028700" y="-232759"/>
            <a:ext cx="15218459" cy="10519759"/>
          </a:xfrm>
          <a:custGeom>
            <a:avLst/>
            <a:gdLst/>
            <a:ahLst/>
            <a:cxnLst/>
            <a:rect l="l" t="t" r="r" b="b"/>
            <a:pathLst>
              <a:path w="15218459" h="10519759">
                <a:moveTo>
                  <a:pt x="0" y="0"/>
                </a:moveTo>
                <a:lnTo>
                  <a:pt x="15218459" y="0"/>
                </a:lnTo>
                <a:lnTo>
                  <a:pt x="15218459" y="10519759"/>
                </a:lnTo>
                <a:lnTo>
                  <a:pt x="0" y="1051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-5400000">
            <a:off x="-2628900" y="3946467"/>
            <a:ext cx="7315200" cy="2394065"/>
          </a:xfrm>
          <a:custGeom>
            <a:avLst/>
            <a:gdLst/>
            <a:ahLst/>
            <a:cxnLst/>
            <a:rect l="l" t="t" r="r" b="b"/>
            <a:pathLst>
              <a:path w="7315200" h="2394065">
                <a:moveTo>
                  <a:pt x="0" y="0"/>
                </a:moveTo>
                <a:lnTo>
                  <a:pt x="7315200" y="0"/>
                </a:lnTo>
                <a:lnTo>
                  <a:pt x="7315200" y="2394066"/>
                </a:lnTo>
                <a:lnTo>
                  <a:pt x="0" y="23940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TextBox 5"/>
          <p:cNvSpPr txBox="1"/>
          <p:nvPr/>
        </p:nvSpPr>
        <p:spPr>
          <a:xfrm>
            <a:off x="2499397" y="1416050"/>
            <a:ext cx="13289206" cy="174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650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Nemiri 1903. godine i Khuenov odlazak s pozicije bana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5817" y="3433057"/>
            <a:ext cx="13431643" cy="632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međunarodne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napetosti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+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loše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gospodarsko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stanje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u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hrvatskim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zemljama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Khuenova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zabrana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održavanja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narodni</a:t>
            </a:r>
            <a:r>
              <a:rPr lang="hr-HR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skupština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izbijanje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stihijskih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nemira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(Zagreb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Osijek)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incident s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pločom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Ravnateljstvu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željezničke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uprave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nemiri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prerastaju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u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demonstracije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krvoproliće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u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Zaprešiću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vandaliziranje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imovine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uništavanje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dvojezičnih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natpisa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stroga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cenzura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barikade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27.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lipnja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1903. –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odlazak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Khuena-Hédervárya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s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banske</a:t>
            </a:r>
            <a:r>
              <a:rPr lang="en-US" sz="3200" dirty="0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arta"/>
                <a:ea typeface="Marta"/>
                <a:cs typeface="Marta"/>
                <a:sym typeface="Marta"/>
              </a:rPr>
              <a:t>dužnosti</a:t>
            </a: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Marta"/>
              <a:ea typeface="Marta"/>
              <a:cs typeface="Marta"/>
              <a:sym typeface="Mar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3" name="Freeform 3"/>
          <p:cNvSpPr/>
          <p:nvPr/>
        </p:nvSpPr>
        <p:spPr>
          <a:xfrm>
            <a:off x="1428750" y="1028700"/>
            <a:ext cx="15430500" cy="8229600"/>
          </a:xfrm>
          <a:custGeom>
            <a:avLst/>
            <a:gdLst/>
            <a:ahLst/>
            <a:cxnLst/>
            <a:rect l="l" t="t" r="r" b="b"/>
            <a:pathLst>
              <a:path w="15430500" h="8229600">
                <a:moveTo>
                  <a:pt x="0" y="0"/>
                </a:moveTo>
                <a:lnTo>
                  <a:pt x="15430500" y="0"/>
                </a:lnTo>
                <a:lnTo>
                  <a:pt x="154305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4" name="Freeform 4"/>
          <p:cNvSpPr/>
          <p:nvPr/>
        </p:nvSpPr>
        <p:spPr>
          <a:xfrm rot="2792770">
            <a:off x="-1480847" y="-4979026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6"/>
                </a:lnTo>
                <a:lnTo>
                  <a:pt x="0" y="11023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reeform 5"/>
          <p:cNvSpPr/>
          <p:nvPr/>
        </p:nvSpPr>
        <p:spPr>
          <a:xfrm rot="2792770">
            <a:off x="14749753" y="4462644"/>
            <a:ext cx="5019094" cy="11023635"/>
          </a:xfrm>
          <a:custGeom>
            <a:avLst/>
            <a:gdLst/>
            <a:ahLst/>
            <a:cxnLst/>
            <a:rect l="l" t="t" r="r" b="b"/>
            <a:pathLst>
              <a:path w="5019094" h="11023635">
                <a:moveTo>
                  <a:pt x="0" y="0"/>
                </a:moveTo>
                <a:lnTo>
                  <a:pt x="5019094" y="0"/>
                </a:lnTo>
                <a:lnTo>
                  <a:pt x="5019094" y="11023635"/>
                </a:lnTo>
                <a:lnTo>
                  <a:pt x="0" y="110236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6" name="TextBox 6"/>
          <p:cNvSpPr txBox="1"/>
          <p:nvPr/>
        </p:nvSpPr>
        <p:spPr>
          <a:xfrm rot="-1283071">
            <a:off x="2641913" y="4172849"/>
            <a:ext cx="12916654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521E18"/>
                </a:solidFill>
                <a:latin typeface="Pirata One"/>
                <a:ea typeface="Pirata One"/>
                <a:cs typeface="Pirata One"/>
                <a:sym typeface="Pirata One"/>
              </a:rPr>
              <a:t>Umjesto zaključka: Khuen-Héderváry u hrvatskoj historiografiji</a:t>
            </a:r>
          </a:p>
        </p:txBody>
      </p:sp>
      <p:sp>
        <p:nvSpPr>
          <p:cNvPr id="7" name="Freeform 7"/>
          <p:cNvSpPr/>
          <p:nvPr/>
        </p:nvSpPr>
        <p:spPr>
          <a:xfrm rot="-2700000">
            <a:off x="-877685" y="7138316"/>
            <a:ext cx="3812770" cy="6297368"/>
          </a:xfrm>
          <a:custGeom>
            <a:avLst/>
            <a:gdLst/>
            <a:ahLst/>
            <a:cxnLst/>
            <a:rect l="l" t="t" r="r" b="b"/>
            <a:pathLst>
              <a:path w="3812770" h="6297368">
                <a:moveTo>
                  <a:pt x="0" y="0"/>
                </a:moveTo>
                <a:lnTo>
                  <a:pt x="3812770" y="0"/>
                </a:lnTo>
                <a:lnTo>
                  <a:pt x="3812770" y="6297368"/>
                </a:lnTo>
                <a:lnTo>
                  <a:pt x="0" y="6297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8" name="Freeform 8"/>
          <p:cNvSpPr/>
          <p:nvPr/>
        </p:nvSpPr>
        <p:spPr>
          <a:xfrm rot="-2700000">
            <a:off x="16024557" y="-2615892"/>
            <a:ext cx="3812770" cy="6297368"/>
          </a:xfrm>
          <a:custGeom>
            <a:avLst/>
            <a:gdLst/>
            <a:ahLst/>
            <a:cxnLst/>
            <a:rect l="l" t="t" r="r" b="b"/>
            <a:pathLst>
              <a:path w="3812770" h="6297368">
                <a:moveTo>
                  <a:pt x="0" y="0"/>
                </a:moveTo>
                <a:lnTo>
                  <a:pt x="3812771" y="0"/>
                </a:lnTo>
                <a:lnTo>
                  <a:pt x="3812771" y="6297368"/>
                </a:lnTo>
                <a:lnTo>
                  <a:pt x="0" y="6297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9" name="Freeform 9"/>
          <p:cNvSpPr/>
          <p:nvPr/>
        </p:nvSpPr>
        <p:spPr>
          <a:xfrm>
            <a:off x="13545496" y="1748547"/>
            <a:ext cx="5045025" cy="3394953"/>
          </a:xfrm>
          <a:custGeom>
            <a:avLst/>
            <a:gdLst/>
            <a:ahLst/>
            <a:cxnLst/>
            <a:rect l="l" t="t" r="r" b="b"/>
            <a:pathLst>
              <a:path w="5045025" h="3394953">
                <a:moveTo>
                  <a:pt x="0" y="0"/>
                </a:moveTo>
                <a:lnTo>
                  <a:pt x="5045025" y="0"/>
                </a:lnTo>
                <a:lnTo>
                  <a:pt x="5045025" y="3394953"/>
                </a:lnTo>
                <a:lnTo>
                  <a:pt x="0" y="33949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671</Words>
  <Application>Microsoft Office PowerPoint</Application>
  <PresentationFormat>Custom</PresentationFormat>
  <Paragraphs>89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Marta</vt:lpstr>
      <vt:lpstr>Arial</vt:lpstr>
      <vt:lpstr>Awesome Lathusca</vt:lpstr>
      <vt:lpstr>Marta Italics</vt:lpstr>
      <vt:lpstr>Marta Bold</vt:lpstr>
      <vt:lpstr>Pirata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Banovanje Khuena Hédervárya</dc:title>
  <cp:lastModifiedBy>Ognjen Babić</cp:lastModifiedBy>
  <cp:revision>9</cp:revision>
  <dcterms:created xsi:type="dcterms:W3CDTF">2006-08-16T00:00:00Z</dcterms:created>
  <dcterms:modified xsi:type="dcterms:W3CDTF">2026-04-20T08:37:20Z</dcterms:modified>
  <dc:identifier>DAHHH24SHR0</dc:identifier>
</cp:coreProperties>
</file>