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1"/>
  </p:notesMasterIdLst>
  <p:sldIdLst>
    <p:sldId id="272" r:id="rId2"/>
    <p:sldId id="274" r:id="rId3"/>
    <p:sldId id="275" r:id="rId4"/>
    <p:sldId id="276" r:id="rId5"/>
    <p:sldId id="277" r:id="rId6"/>
    <p:sldId id="279" r:id="rId7"/>
    <p:sldId id="278" r:id="rId8"/>
    <p:sldId id="281" r:id="rId9"/>
    <p:sldId id="256" r:id="rId10"/>
    <p:sldId id="258" r:id="rId11"/>
    <p:sldId id="268" r:id="rId12"/>
    <p:sldId id="259" r:id="rId13"/>
    <p:sldId id="265" r:id="rId14"/>
    <p:sldId id="284" r:id="rId15"/>
    <p:sldId id="260" r:id="rId16"/>
    <p:sldId id="257" r:id="rId17"/>
    <p:sldId id="270" r:id="rId18"/>
    <p:sldId id="261" r:id="rId19"/>
    <p:sldId id="271" r:id="rId20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50" autoAdjust="0"/>
    <p:restoredTop sz="86364" autoAdjust="0"/>
  </p:normalViewPr>
  <p:slideViewPr>
    <p:cSldViewPr>
      <p:cViewPr varScale="1">
        <p:scale>
          <a:sx n="64" d="100"/>
          <a:sy n="64" d="100"/>
        </p:scale>
        <p:origin x="6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AEE45C-9489-4CC7-BCC3-7EE0260CE86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9913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466D743-AF9D-4FBD-B56A-25BED9173CD1}" type="slidenum">
              <a:rPr lang="hr-HR" altLang="en-US" smtClean="0">
                <a:latin typeface="Arial" charset="0"/>
              </a:rPr>
              <a:pPr eaLnBrk="1" hangingPunct="1"/>
              <a:t>9</a:t>
            </a:fld>
            <a:endParaRPr lang="hr-HR" alt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988DEA6-A936-4732-9105-E033D1C0A9A3}" type="slidenum">
              <a:rPr lang="hr-HR" altLang="en-US" smtClean="0">
                <a:latin typeface="Arial" charset="0"/>
              </a:rPr>
              <a:pPr eaLnBrk="1" hangingPunct="1"/>
              <a:t>18</a:t>
            </a:fld>
            <a:endParaRPr lang="hr-HR" altLang="en-U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Nemeza, Tiha, Helena, Afrodita, Himer, Paris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AEE45C-9489-4CC7-BCC3-7EE0260CE865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8585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22D4622-BF49-4512-B73F-858FB2594E50}" type="slidenum">
              <a:rPr lang="hr-HR" altLang="en-US" smtClean="0">
                <a:latin typeface="Arial" charset="0"/>
              </a:rPr>
              <a:pPr eaLnBrk="1" hangingPunct="1"/>
              <a:t>10</a:t>
            </a:fld>
            <a:endParaRPr lang="hr-HR" altLang="en-US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8327F8D-196B-4EEA-97BA-BC386C06E3DF}" type="slidenum">
              <a:rPr lang="hr-HR" altLang="en-US" smtClean="0">
                <a:latin typeface="Arial" charset="0"/>
              </a:rPr>
              <a:pPr eaLnBrk="1" hangingPunct="1"/>
              <a:t>11</a:t>
            </a:fld>
            <a:endParaRPr lang="hr-HR" altLang="en-US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489AFE-2E49-4C21-90E6-80B753A0C0B3}" type="slidenum">
              <a:rPr lang="hr-HR" altLang="en-US" smtClean="0">
                <a:latin typeface="Arial" charset="0"/>
              </a:rPr>
              <a:pPr eaLnBrk="1" hangingPunct="1"/>
              <a:t>12</a:t>
            </a:fld>
            <a:endParaRPr lang="hr-HR" altLang="en-US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6AD34B6-6C4B-448D-A3D4-1B2B3730AE1F}" type="slidenum">
              <a:rPr lang="hr-HR" altLang="en-US" smtClean="0">
                <a:latin typeface="Arial" charset="0"/>
              </a:rPr>
              <a:pPr eaLnBrk="1" hangingPunct="1"/>
              <a:t>13</a:t>
            </a:fld>
            <a:endParaRPr lang="hr-HR" altLang="en-US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Ad(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iur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)o … per magnum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deum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et per (An)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terotas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… et per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eum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qui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habet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archeptorem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(=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accipitrem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) supra caput et per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septem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stellas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ut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ex qua hora (h)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oc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somposuero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(=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composuero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), non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dormiat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Sextilios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Dionysi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(a)e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filius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uratur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furens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non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dormiat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neque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sedeat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neque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loquatur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sed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in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mentem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(h)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abiat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me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Septimam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Amene (=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Amoenae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)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filia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(m);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uratur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furens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amore et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desiderio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meo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anima et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cor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uratur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Sextili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Dionysi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(a)e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filius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(=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filii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), amore et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desiderio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meo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. Septimes, Am(o)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en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(a)e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fili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(a)e. Tu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autem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Abar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Barbarie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Eloee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Sabaoth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Pachnouphy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Pythipemi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fac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Sextilium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Dionysi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(a)e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filium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ne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somnum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contingat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set amore et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desiderio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meo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uratur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(h)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uius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spiritus et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cor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comburatur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omnia membra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totius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corporis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Sextili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Dionysi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(a)e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filius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(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filii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). Si minus,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descendo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in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adytus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Osyris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et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dissolvam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l-GR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τὴν ταφήν 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et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mittam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ut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a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flumine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feratur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; ego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enim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sum magnus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decanus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dei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magni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dei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AXRAMMACHALALA.E.</a:t>
            </a:r>
            <a:endParaRPr lang="hr-HR" i="1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AEE45C-9489-4CC7-BCC3-7EE0260CE865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0103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96148AA-E2DC-47E9-8A48-F7F12CCEAC1B}" type="slidenum">
              <a:rPr lang="hr-HR" altLang="en-US" smtClean="0">
                <a:latin typeface="Arial" charset="0"/>
              </a:rPr>
              <a:pPr eaLnBrk="1" hangingPunct="1"/>
              <a:t>15</a:t>
            </a:fld>
            <a:endParaRPr lang="hr-HR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460B335-5C36-49F4-9187-F7D85CBEE242}" type="slidenum">
              <a:rPr lang="hr-HR" altLang="en-US" smtClean="0">
                <a:latin typeface="Arial" charset="0"/>
              </a:rPr>
              <a:pPr eaLnBrk="1" hangingPunct="1"/>
              <a:t>16</a:t>
            </a:fld>
            <a:endParaRPr lang="hr-HR" altLang="en-US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9413D34-4720-4074-BAAA-E11977B0B09C}" type="slidenum">
              <a:rPr lang="hr-HR" altLang="en-US" smtClean="0">
                <a:latin typeface="Arial" charset="0"/>
              </a:rPr>
              <a:pPr eaLnBrk="1" hangingPunct="1"/>
              <a:t>17</a:t>
            </a:fld>
            <a:endParaRPr lang="hr-HR" altLang="en-U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6A77-45C2-4620-A567-93EA3E214CC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1B28B-7045-4FF8-B1BE-E8913FEED03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CEB1A-7C20-4986-91C0-854E29E038D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976FC-803D-44D1-AC6C-C1A90D454A3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4394832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E91D6-01FB-4528-AB1B-770C8F5D3A2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71578-6AAA-4CF2-B2CE-4B3FCB97163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1156B-6DFC-44BF-A63D-ED3E1A7B4A3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D203A-4F4D-49A0-AAB9-2E86389563E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93D0D-7B6C-4196-9534-66073DC1AFB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CABC0-D914-4230-9ADB-44E730C55CE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258B7-C1AD-46B1-A694-12FDC5A706A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C067C-B72B-4864-ACD7-2E32C801A23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9EECDE2-1535-4252-BC56-67B2E99C65C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ransition spd="med">
    <p:zoom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952" y="908720"/>
            <a:ext cx="7369472" cy="55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394045"/>
            <a:ext cx="8229600" cy="463955"/>
          </a:xfrm>
        </p:spPr>
        <p:txBody>
          <a:bodyPr/>
          <a:lstStyle/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"Sousse mosaic calendar April" by Ad </a:t>
            </a:r>
            <a:r>
              <a:rPr lang="en-GB" sz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Meskens</a:t>
            </a:r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Own work. Licensed under CC BY-SA 3.0 via Wikimedia Commons - http://commons.wikimedia.org/wiki/File:Sousse_mosaic_calendar_April.JPG#/media/File:Sousse_mosaic_calendar_April.JPG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952" y="33022"/>
            <a:ext cx="7009432" cy="1091722"/>
          </a:xfrm>
        </p:spPr>
        <p:txBody>
          <a:bodyPr/>
          <a:lstStyle/>
          <a:p>
            <a:pPr marL="0" indent="0" algn="ctr">
              <a:buNone/>
            </a:pPr>
            <a:r>
              <a:rPr lang="hr-HR" sz="5400" cap="small" dirty="0">
                <a:latin typeface="Palatino Linotype" panose="02040502050505030304" pitchFamily="18" charset="0"/>
              </a:rPr>
              <a:t>Aprilis</a:t>
            </a:r>
            <a:endParaRPr lang="en-GB" sz="5400" cap="small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720445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854132"/>
            <a:ext cx="2664296" cy="924475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b="1" i="1" dirty="0">
                <a:latin typeface="Palatino Linotype" pitchFamily="18" charset="0"/>
              </a:rPr>
              <a:t>Aphroditē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060848"/>
            <a:ext cx="8964488" cy="4608512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sz="2400" dirty="0">
                <a:latin typeface="Palatino Linotype" pitchFamily="18" charset="0"/>
              </a:rPr>
              <a:t>Kći Zeusa i Dione </a:t>
            </a:r>
          </a:p>
          <a:p>
            <a:pPr lvl="1">
              <a:spcAft>
                <a:spcPts val="0"/>
              </a:spcAft>
            </a:pPr>
            <a:r>
              <a:rPr lang="hr-HR" altLang="en-US" sz="2200" dirty="0">
                <a:latin typeface="Palatino Linotype" pitchFamily="18" charset="0"/>
              </a:rPr>
              <a:t>Ili rođena iz morske pjene nastale </a:t>
            </a:r>
          </a:p>
          <a:p>
            <a:pPr marL="457200" lvl="1" indent="0">
              <a:buNone/>
            </a:pPr>
            <a:r>
              <a:rPr lang="hr-HR" altLang="en-US" sz="2200" dirty="0">
                <a:latin typeface="Palatino Linotype" pitchFamily="18" charset="0"/>
              </a:rPr>
              <a:t>pri padu Uranovih odsječenih genitalija (kod Cipra)</a:t>
            </a:r>
          </a:p>
          <a:p>
            <a:pPr eaLnBrk="1" hangingPunct="1"/>
            <a:r>
              <a:rPr lang="hr-HR" altLang="en-US" sz="2400" dirty="0">
                <a:latin typeface="Palatino Linotype" pitchFamily="18" charset="0"/>
              </a:rPr>
              <a:t>Ponekad se dijeli na </a:t>
            </a:r>
            <a:r>
              <a:rPr lang="hr-HR" altLang="en-US" sz="2400" i="1" dirty="0">
                <a:latin typeface="Palatino Linotype" pitchFamily="18" charset="0"/>
              </a:rPr>
              <a:t>Pandēmos </a:t>
            </a:r>
            <a:r>
              <a:rPr lang="hr-HR" altLang="en-US" sz="2400" dirty="0">
                <a:latin typeface="Palatino Linotype" pitchFamily="18" charset="0"/>
              </a:rPr>
              <a:t>(svjetovna) i </a:t>
            </a:r>
            <a:r>
              <a:rPr lang="hr-HR" altLang="en-US" sz="2400" i="1" dirty="0">
                <a:latin typeface="Palatino Linotype" pitchFamily="18" charset="0"/>
              </a:rPr>
              <a:t>Urania</a:t>
            </a:r>
            <a:r>
              <a:rPr lang="hr-HR" altLang="en-US" sz="2400" dirty="0">
                <a:latin typeface="Palatino Linotype" pitchFamily="18" charset="0"/>
              </a:rPr>
              <a:t> (nebeska)</a:t>
            </a:r>
          </a:p>
          <a:p>
            <a:pPr eaLnBrk="1" hangingPunct="1"/>
            <a:r>
              <a:rPr lang="hr-HR" altLang="en-US" sz="2400" dirty="0">
                <a:latin typeface="Palatino Linotype" pitchFamily="18" charset="0"/>
              </a:rPr>
              <a:t>Božica ljubavi i ljepote, žena Hefesta, ali ljubavnica Aresa, Hermesa, Adonisa ...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Svete su joj biljke mirta, ruža, jabuka i mak, a od životinja labud, vrabac i grlica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"/>
            <a:ext cx="3963527" cy="350037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116632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http://www.theoi.com/Gallery/K10.11.html</a:t>
            </a:r>
          </a:p>
        </p:txBody>
      </p:sp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667011" cy="1195535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Venera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852936"/>
            <a:ext cx="8640960" cy="3600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Rimljani su je počeli ozbiljnije štovati prema nalogu sibilinskih knjiga tek u drugoj polovici 3.st.pr.Kr.</a:t>
            </a: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Stara agrarna božica vrtova i proljeća te ljubavi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 </a:t>
            </a:r>
            <a:r>
              <a:rPr lang="hr-HR" sz="2400" i="1" dirty="0">
                <a:latin typeface="Palatino Linotype" pitchFamily="18" charset="0"/>
              </a:rPr>
              <a:t>Venus </a:t>
            </a:r>
            <a:r>
              <a:rPr lang="hr-HR" sz="2400" dirty="0">
                <a:latin typeface="Palatino Linotype" pitchFamily="18" charset="0"/>
              </a:rPr>
              <a:t>- ie. apstraktna imenica = žudnja</a:t>
            </a: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Njena je jutarnja i večernja zvijezda (</a:t>
            </a:r>
            <a:r>
              <a:rPr lang="hr-HR" sz="2800" i="1" dirty="0">
                <a:latin typeface="Palatino Linotype" pitchFamily="18" charset="0"/>
              </a:rPr>
              <a:t>Lucifer</a:t>
            </a:r>
            <a:r>
              <a:rPr lang="hr-HR" sz="2800" dirty="0">
                <a:latin typeface="Palatino Linotype" pitchFamily="18" charset="0"/>
              </a:rPr>
              <a:t>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1" y="18142"/>
            <a:ext cx="5652120" cy="298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206605"/>
            <a:ext cx="3024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altLang="en-US" dirty="0">
                <a:latin typeface="Palatino Linotype" pitchFamily="18" charset="0"/>
              </a:rPr>
              <a:t>Rođenje Venere – freska iz Pompeja</a:t>
            </a:r>
            <a:endParaRPr lang="en-GB" dirty="0"/>
          </a:p>
        </p:txBody>
      </p:sp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614758" y="1772816"/>
            <a:ext cx="6205714" cy="489654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800" i="1" dirty="0">
                <a:latin typeface="Palatino Linotype" pitchFamily="18" charset="0"/>
              </a:rPr>
              <a:t>Genetrix </a:t>
            </a:r>
            <a:r>
              <a:rPr lang="hr-HR" sz="2800" dirty="0">
                <a:latin typeface="Palatino Linotype" pitchFamily="18" charset="0"/>
              </a:rPr>
              <a:t>= roditeljica</a:t>
            </a:r>
          </a:p>
          <a:p>
            <a:pPr lvl="1">
              <a:lnSpc>
                <a:spcPct val="90000"/>
              </a:lnSpc>
              <a:defRPr/>
            </a:pPr>
            <a:r>
              <a:rPr lang="hr-HR" sz="2600" dirty="0">
                <a:latin typeface="Palatino Linotype" pitchFamily="18" charset="0"/>
              </a:rPr>
              <a:t>kao majka Eneje i baka Jula začetnica rimskog roda, osobito Julijevaca (Cezar)</a:t>
            </a:r>
            <a:endParaRPr lang="hr-HR" sz="2600" i="1" dirty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i="1" dirty="0">
                <a:latin typeface="Palatino Linotype" pitchFamily="18" charset="0"/>
              </a:rPr>
              <a:t>Erycina </a:t>
            </a:r>
            <a:r>
              <a:rPr lang="hr-HR" sz="2800" dirty="0">
                <a:latin typeface="Palatino Linotype" pitchFamily="18" charset="0"/>
              </a:rPr>
              <a:t>= prema svetištu na planini Erika na Siciliji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i="1" dirty="0">
                <a:latin typeface="Palatino Linotype" pitchFamily="18" charset="0"/>
              </a:rPr>
              <a:t>Felix</a:t>
            </a:r>
            <a:r>
              <a:rPr lang="hr-HR" sz="2800" dirty="0">
                <a:latin typeface="Palatino Linotype" pitchFamily="18" charset="0"/>
              </a:rPr>
              <a:t> = sretna (Sula)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i="1" dirty="0">
                <a:latin typeface="Palatino Linotype" pitchFamily="18" charset="0"/>
              </a:rPr>
              <a:t>Victrix</a:t>
            </a:r>
            <a:r>
              <a:rPr lang="hr-HR" sz="2800" dirty="0">
                <a:latin typeface="Palatino Linotype" pitchFamily="18" charset="0"/>
              </a:rPr>
              <a:t> = pobjednica (Pompej)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i="1" dirty="0">
                <a:latin typeface="Palatino Linotype" pitchFamily="18" charset="0"/>
              </a:rPr>
              <a:t>Cloacina </a:t>
            </a:r>
            <a:r>
              <a:rPr lang="hr-HR" sz="2800" dirty="0">
                <a:latin typeface="Palatino Linotype" pitchFamily="18" charset="0"/>
              </a:rPr>
              <a:t>= čistiteljica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obredno čišćenje kraj njenog kipa uz </a:t>
            </a:r>
            <a:r>
              <a:rPr lang="hr-HR" sz="2400" i="1" dirty="0">
                <a:latin typeface="Palatino Linotype" pitchFamily="18" charset="0"/>
              </a:rPr>
              <a:t>Cloaca Maxima</a:t>
            </a:r>
            <a:r>
              <a:rPr lang="hr-HR" sz="2400" dirty="0">
                <a:latin typeface="Palatino Linotype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spomen na mir Rimljana i Sabinjana</a:t>
            </a:r>
            <a:endParaRPr lang="hr-HR" sz="2400" i="1" dirty="0">
              <a:latin typeface="Palatino Linotype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6" b="95349" l="8462" r="93077">
                        <a14:foregroundMark x1="20769" y1="93953" x2="11538" y2="40930"/>
                        <a14:foregroundMark x1="11538" y1="40930" x2="19231" y2="15349"/>
                        <a14:foregroundMark x1="19231" y1="15349" x2="63846" y2="4186"/>
                        <a14:foregroundMark x1="63846" y1="4186" x2="90769" y2="19535"/>
                        <a14:foregroundMark x1="90769" y1="19535" x2="93077" y2="26047"/>
                        <a14:foregroundMark x1="22308" y1="13023" x2="68462" y2="7907"/>
                        <a14:foregroundMark x1="68462" y1="7907" x2="83846" y2="11628"/>
                        <a14:foregroundMark x1="26923" y1="9302" x2="63077" y2="3256"/>
                        <a14:foregroundMark x1="63077" y1="3256" x2="71538" y2="3721"/>
                        <a14:foregroundMark x1="90769" y1="29302" x2="86923" y2="93953"/>
                        <a14:foregroundMark x1="33077" y1="34884" x2="43846" y2="35814"/>
                        <a14:foregroundMark x1="17692" y1="93953" x2="52308" y2="95814"/>
                        <a14:foregroundMark x1="52308" y1="95814" x2="15385" y2="95349"/>
                        <a14:foregroundMark x1="15385" y1="95349" x2="8462" y2="91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403648" cy="2323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614758" y="116632"/>
            <a:ext cx="607204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hr-HR" sz="2000" i="1" dirty="0">
                <a:latin typeface="Palatino Linotype" pitchFamily="18" charset="0"/>
              </a:rPr>
              <a:t>&lt; Venus Genetrix</a:t>
            </a:r>
            <a:r>
              <a:rPr lang="hr-HR" sz="2000" dirty="0">
                <a:latin typeface="Palatino Linotype" pitchFamily="18" charset="0"/>
              </a:rPr>
              <a:t> – rekonstrukcija prikaza 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sz="2000" dirty="0">
                <a:latin typeface="Palatino Linotype" pitchFamily="18" charset="0"/>
              </a:rPr>
              <a:t>na Cezarovim novcima</a:t>
            </a:r>
            <a:br>
              <a:rPr lang="hr-HR" sz="2000" dirty="0">
                <a:latin typeface="Palatino Linotype" pitchFamily="18" charset="0"/>
              </a:rPr>
            </a:br>
            <a:br>
              <a:rPr lang="hr-HR" sz="2000" dirty="0">
                <a:latin typeface="Palatino Linotype" pitchFamily="18" charset="0"/>
              </a:rPr>
            </a:br>
            <a:r>
              <a:rPr lang="hr-HR" sz="2000" dirty="0">
                <a:latin typeface="Palatino Linotype" pitchFamily="18" charset="0"/>
              </a:rPr>
              <a:t>			        </a:t>
            </a:r>
            <a:r>
              <a:rPr lang="hr-HR" sz="2000" i="1" dirty="0">
                <a:latin typeface="Palatino Linotype" pitchFamily="18" charset="0"/>
              </a:rPr>
              <a:t>Venus Erycina </a:t>
            </a:r>
            <a:r>
              <a:rPr lang="hr-HR" sz="2000" dirty="0">
                <a:latin typeface="Palatino Linotype" pitchFamily="18" charset="0"/>
              </a:rPr>
              <a:t>iz 5.st.pr.Kr. &gt;</a:t>
            </a:r>
            <a:endParaRPr lang="hr-HR" sz="2000" i="1" dirty="0">
              <a:latin typeface="Palatino Linotype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58" y="0"/>
            <a:ext cx="2590800" cy="5041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57600" cy="106362"/>
          </a:xfrm>
        </p:spPr>
        <p:txBody>
          <a:bodyPr/>
          <a:lstStyle/>
          <a:p>
            <a:pPr eaLnBrk="1" hangingPunct="1">
              <a:defRPr/>
            </a:pPr>
            <a:endParaRPr lang="en-GB" dirty="0">
              <a:latin typeface="Palatino Linotype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8964488" cy="643656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sz="2800" i="1" dirty="0">
                <a:latin typeface="Palatino Linotype" pitchFamily="18" charset="0"/>
              </a:rPr>
              <a:t>Libitina</a:t>
            </a:r>
            <a:r>
              <a:rPr lang="hr-HR" altLang="en-US" sz="2800" dirty="0">
                <a:latin typeface="Palatino Linotype" pitchFamily="18" charset="0"/>
              </a:rPr>
              <a:t> – zapravo božica smrti </a:t>
            </a:r>
          </a:p>
          <a:p>
            <a:pPr lvl="1" eaLnBrk="1" hangingPunct="1">
              <a:spcAft>
                <a:spcPts val="0"/>
              </a:spcAft>
            </a:pPr>
            <a:r>
              <a:rPr lang="hr-HR" altLang="en-US" sz="2400" dirty="0">
                <a:latin typeface="Palatino Linotype" pitchFamily="18" charset="0"/>
              </a:rPr>
              <a:t>možda su se pomiješale zbog riječi za </a:t>
            </a:r>
          </a:p>
          <a:p>
            <a:pPr marL="457200" lvl="1" indent="0" eaLnBrk="1" hangingPunct="1">
              <a:buNone/>
            </a:pPr>
            <a:r>
              <a:rPr lang="hr-HR" altLang="en-US" sz="2400" dirty="0">
                <a:latin typeface="Palatino Linotype" pitchFamily="18" charset="0"/>
              </a:rPr>
              <a:t>strast (</a:t>
            </a:r>
            <a:r>
              <a:rPr lang="hr-HR" altLang="en-US" sz="2400" i="1" dirty="0">
                <a:latin typeface="Palatino Linotype" pitchFamily="18" charset="0"/>
              </a:rPr>
              <a:t>libido</a:t>
            </a:r>
            <a:r>
              <a:rPr lang="hr-HR" altLang="en-US" sz="2400" dirty="0">
                <a:latin typeface="Palatino Linotype" pitchFamily="18" charset="0"/>
              </a:rPr>
              <a:t>) ili </a:t>
            </a:r>
            <a:r>
              <a:rPr lang="hr-HR" altLang="en-US" sz="2400" i="1" dirty="0">
                <a:latin typeface="Palatino Linotype" pitchFamily="18" charset="0"/>
              </a:rPr>
              <a:t>Libertina </a:t>
            </a:r>
            <a:r>
              <a:rPr lang="hr-HR" altLang="en-US" sz="2400" dirty="0">
                <a:latin typeface="Palatino Linotype" pitchFamily="18" charset="0"/>
              </a:rPr>
              <a:t>= oslobođenička</a:t>
            </a:r>
          </a:p>
          <a:p>
            <a:pPr marL="342900" lvl="1" indent="-342900"/>
            <a:r>
              <a:rPr lang="hr-HR" altLang="en-US" sz="2800" i="1" dirty="0">
                <a:latin typeface="Palatino Linotype" pitchFamily="18" charset="0"/>
              </a:rPr>
              <a:t>Calva</a:t>
            </a:r>
            <a:r>
              <a:rPr lang="hr-HR" altLang="en-US" sz="2800" dirty="0">
                <a:latin typeface="Palatino Linotype" pitchFamily="18" charset="0"/>
              </a:rPr>
              <a:t> – kao primateljica uvojka kose mladenke</a:t>
            </a:r>
          </a:p>
          <a:p>
            <a:pPr marL="342900" lvl="1" indent="-342900"/>
            <a:r>
              <a:rPr lang="hr-HR" altLang="en-US" sz="2800" i="1" dirty="0">
                <a:latin typeface="Palatino Linotype" pitchFamily="18" charset="0"/>
              </a:rPr>
              <a:t>Murcia </a:t>
            </a:r>
            <a:r>
              <a:rPr lang="hr-HR" altLang="en-US" sz="2800" dirty="0">
                <a:latin typeface="Palatino Linotype" pitchFamily="18" charset="0"/>
              </a:rPr>
              <a:t>– prema mirti </a:t>
            </a:r>
            <a:endParaRPr lang="hr-HR" altLang="en-US" sz="2400" dirty="0">
              <a:latin typeface="Palatino Linotype" pitchFamily="18" charset="0"/>
            </a:endParaRPr>
          </a:p>
          <a:p>
            <a:pPr lvl="1" eaLnBrk="1" hangingPunct="1"/>
            <a:r>
              <a:rPr lang="hr-HR" altLang="en-US" sz="2400" dirty="0">
                <a:latin typeface="Palatino Linotype" pitchFamily="18" charset="0"/>
              </a:rPr>
              <a:t>možda božica lijenosti </a:t>
            </a:r>
          </a:p>
          <a:p>
            <a:pPr marL="342900" lvl="1" indent="-342900"/>
            <a:r>
              <a:rPr lang="hr-HR" altLang="en-US" sz="2800" i="1" dirty="0">
                <a:latin typeface="Palatino Linotype" pitchFamily="18" charset="0"/>
              </a:rPr>
              <a:t>Obsequens</a:t>
            </a:r>
            <a:r>
              <a:rPr lang="hr-HR" altLang="en-US" sz="2800" dirty="0">
                <a:latin typeface="Palatino Linotype" pitchFamily="18" charset="0"/>
              </a:rPr>
              <a:t> = uslužna; </a:t>
            </a:r>
            <a:r>
              <a:rPr lang="hr-HR" altLang="en-US" sz="2800" i="1" dirty="0">
                <a:latin typeface="Palatino Linotype" pitchFamily="18" charset="0"/>
              </a:rPr>
              <a:t>Verticordia</a:t>
            </a:r>
            <a:r>
              <a:rPr lang="hr-HR" altLang="en-US" sz="2800" dirty="0">
                <a:latin typeface="Palatino Linotype" pitchFamily="18" charset="0"/>
              </a:rPr>
              <a:t> = koja okreće srca; </a:t>
            </a:r>
            <a:r>
              <a:rPr lang="hr-HR" altLang="en-US" sz="2800" i="1" dirty="0">
                <a:latin typeface="Palatino Linotype" pitchFamily="18" charset="0"/>
              </a:rPr>
              <a:t>Caelestis</a:t>
            </a:r>
            <a:r>
              <a:rPr lang="hr-HR" altLang="en-US" sz="2800" dirty="0">
                <a:latin typeface="Palatino Linotype" pitchFamily="18" charset="0"/>
              </a:rPr>
              <a:t> = nebeska; </a:t>
            </a:r>
            <a:r>
              <a:rPr lang="hr-HR" altLang="en-US" sz="2800" i="1" dirty="0">
                <a:latin typeface="Palatino Linotype" pitchFamily="18" charset="0"/>
              </a:rPr>
              <a:t>Aurea </a:t>
            </a:r>
            <a:r>
              <a:rPr lang="hr-HR" altLang="en-US" sz="2800" dirty="0">
                <a:latin typeface="Palatino Linotype" pitchFamily="18" charset="0"/>
              </a:rPr>
              <a:t>= zlatna; ...</a:t>
            </a:r>
          </a:p>
          <a:p>
            <a:pPr marL="342900" lvl="1" indent="-342900"/>
            <a:r>
              <a:rPr lang="hr-HR" altLang="en-US" sz="2800" dirty="0">
                <a:latin typeface="Palatino Linotype" pitchFamily="18" charset="0"/>
              </a:rPr>
              <a:t>Cipranka, Pafljanka – prema svetištu Afrodite na Cipru; Kiteranka, ...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-99392"/>
            <a:ext cx="32131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B7D5DD-B46E-4D38-8F4D-AC824AC37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773106"/>
            <a:ext cx="7009453" cy="4202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D41A95-841B-4567-8CAB-AF8DF6A5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3" cy="1440159"/>
          </a:xfrm>
        </p:spPr>
        <p:txBody>
          <a:bodyPr/>
          <a:lstStyle/>
          <a:p>
            <a:pPr algn="ctr"/>
            <a:r>
              <a:rPr lang="hr-HR" dirty="0">
                <a:latin typeface="Palatino Linotype" panose="02040502050505030304" pitchFamily="18" charset="0"/>
              </a:rPr>
              <a:t>Magijske ljubavne formule</a:t>
            </a:r>
            <a:br>
              <a:rPr lang="hr-HR" dirty="0">
                <a:latin typeface="Palatino Linotype" panose="02040502050505030304" pitchFamily="18" charset="0"/>
              </a:rPr>
            </a:br>
            <a:br>
              <a:rPr lang="hr-HR" dirty="0">
                <a:latin typeface="Palatino Linotype" panose="02040502050505030304" pitchFamily="18" charset="0"/>
              </a:rPr>
            </a:br>
            <a:r>
              <a:rPr lang="hr-HR" dirty="0">
                <a:latin typeface="Palatino Linotype" panose="02040502050505030304" pitchFamily="18" charset="0"/>
              </a:rPr>
              <a:t>(</a:t>
            </a:r>
            <a:r>
              <a:rPr lang="hr-HR" i="1" dirty="0">
                <a:latin typeface="Palatino Linotype" panose="02040502050505030304" pitchFamily="18" charset="0"/>
              </a:rPr>
              <a:t>tabellae defixionum)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600C4-A1CE-4180-9CCD-86715DBF2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07982"/>
            <a:ext cx="9144000" cy="1050017"/>
          </a:xfrm>
        </p:spPr>
        <p:txBody>
          <a:bodyPr>
            <a:normAutofit/>
          </a:bodyPr>
          <a:lstStyle/>
          <a:p>
            <a:pPr marL="400050" lvl="1" indent="0" algn="r">
              <a:buNone/>
            </a:pPr>
            <a:r>
              <a:rPr lang="hr-HR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Prikaz pločice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11.2.1/22 DT 286 </a:t>
            </a:r>
            <a:r>
              <a:rPr lang="hr-HR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Hadrument;</a:t>
            </a:r>
          </a:p>
          <a:p>
            <a:pPr marL="400050" lvl="1" indent="0" algn="r">
              <a:buNone/>
            </a:pPr>
            <a:r>
              <a:rPr lang="hr-HR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https://core.ac.uk/download/pdf/145235344.pdf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96466"/>
      </p:ext>
    </p:extLst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4" y="25039"/>
            <a:ext cx="4896544" cy="1099705"/>
          </a:xfrm>
        </p:spPr>
        <p:txBody>
          <a:bodyPr/>
          <a:lstStyle/>
          <a:p>
            <a:pPr algn="r" eaLnBrk="1" hangingPunct="1">
              <a:defRPr/>
            </a:pP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Svetišta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25039"/>
            <a:ext cx="9144000" cy="6832961"/>
          </a:xfrm>
        </p:spPr>
        <p:txBody>
          <a:bodyPr>
            <a:normAutofit fontScale="92500" lnSpcReduction="10000"/>
          </a:bodyPr>
          <a:lstStyle/>
          <a:p>
            <a:r>
              <a:rPr lang="hr-HR" altLang="en-US" sz="2800" i="1" dirty="0">
                <a:latin typeface="Palatino Linotype" pitchFamily="18" charset="0"/>
              </a:rPr>
              <a:t>Erycina</a:t>
            </a:r>
          </a:p>
          <a:p>
            <a:pPr lvl="1"/>
            <a:r>
              <a:rPr lang="hr-HR" altLang="en-US" sz="2200" dirty="0">
                <a:latin typeface="Palatino Linotype" pitchFamily="18" charset="0"/>
              </a:rPr>
              <a:t>na Kapitoliju (posvećen 23. aprila 217.g.pr.Kr.) </a:t>
            </a:r>
          </a:p>
          <a:p>
            <a:pPr lvl="1"/>
            <a:r>
              <a:rPr lang="hr-HR" altLang="en-US" sz="2200" dirty="0">
                <a:latin typeface="Palatino Linotype" pitchFamily="18" charset="0"/>
              </a:rPr>
              <a:t>na planini Erika na Siciliji</a:t>
            </a:r>
          </a:p>
          <a:p>
            <a:pPr lvl="1">
              <a:lnSpc>
                <a:spcPct val="90000"/>
              </a:lnSpc>
            </a:pPr>
            <a:r>
              <a:rPr lang="hr-HR" altLang="en-US" sz="2200" dirty="0">
                <a:latin typeface="Palatino Linotype" pitchFamily="18" charset="0"/>
              </a:rPr>
              <a:t>hram Ericine izvan </a:t>
            </a:r>
            <a:r>
              <a:rPr lang="hr-HR" altLang="en-US" sz="2200" i="1" dirty="0">
                <a:latin typeface="Palatino Linotype" pitchFamily="18" charset="0"/>
              </a:rPr>
              <a:t>Porta Collina</a:t>
            </a:r>
            <a:r>
              <a:rPr lang="hr-HR" altLang="en-US" sz="2200" dirty="0">
                <a:latin typeface="Palatino Linotype" pitchFamily="18" charset="0"/>
              </a:rPr>
              <a:t> u Rimu (namijenjen prostitutkama)</a:t>
            </a:r>
          </a:p>
          <a:p>
            <a:r>
              <a:rPr lang="hr-HR" altLang="en-US" sz="2800" i="1" dirty="0">
                <a:latin typeface="Palatino Linotype" pitchFamily="18" charset="0"/>
              </a:rPr>
              <a:t>Victrix</a:t>
            </a:r>
            <a:r>
              <a:rPr lang="hr-HR" altLang="en-US" sz="2400" i="1" dirty="0">
                <a:latin typeface="Palatino Linotype" pitchFamily="18" charset="0"/>
              </a:rPr>
              <a:t> </a:t>
            </a:r>
          </a:p>
          <a:p>
            <a:pPr lvl="1"/>
            <a:r>
              <a:rPr lang="hr-HR" altLang="en-US" sz="2200" dirty="0">
                <a:latin typeface="Palatino Linotype" pitchFamily="18" charset="0"/>
              </a:rPr>
              <a:t>u Pompejevom kazalištu (55.pr.Kr.) na Marsovom polju</a:t>
            </a:r>
          </a:p>
          <a:p>
            <a:pPr lvl="1" eaLnBrk="1" hangingPunct="1"/>
            <a:r>
              <a:rPr lang="hr-HR" altLang="en-US" sz="2200" dirty="0">
                <a:latin typeface="Palatino Linotype" pitchFamily="18" charset="0"/>
              </a:rPr>
              <a:t>na Kapitoliju svetkovine 12. augusta i 9. oktobra </a:t>
            </a:r>
          </a:p>
          <a:p>
            <a:r>
              <a:rPr lang="hr-HR" altLang="en-US" sz="2800" i="1" dirty="0" err="1">
                <a:latin typeface="Palatino Linotype" pitchFamily="18" charset="0"/>
              </a:rPr>
              <a:t>Venus</a:t>
            </a:r>
            <a:r>
              <a:rPr lang="hr-HR" altLang="en-US" sz="2800" i="1" dirty="0">
                <a:latin typeface="Palatino Linotype" pitchFamily="18" charset="0"/>
              </a:rPr>
              <a:t> Genetrix</a:t>
            </a:r>
            <a:r>
              <a:rPr lang="hr-HR" altLang="en-US" sz="2800" dirty="0">
                <a:latin typeface="Palatino Linotype" pitchFamily="18" charset="0"/>
              </a:rPr>
              <a:t> </a:t>
            </a:r>
            <a:r>
              <a:rPr lang="hr-HR" altLang="en-US" sz="2000" dirty="0">
                <a:latin typeface="Palatino Linotype" pitchFamily="18" charset="0"/>
              </a:rPr>
              <a:t>- na Cezarovom forumu, slavlje 26. septembra</a:t>
            </a:r>
          </a:p>
          <a:p>
            <a:r>
              <a:rPr lang="hr-HR" altLang="en-US" sz="2800" i="1" dirty="0">
                <a:latin typeface="Palatino Linotype" pitchFamily="18" charset="0"/>
              </a:rPr>
              <a:t>Obsequens</a:t>
            </a:r>
            <a:r>
              <a:rPr lang="hr-HR" altLang="en-US" sz="2400" i="1" dirty="0">
                <a:latin typeface="Palatino Linotype" pitchFamily="18" charset="0"/>
              </a:rPr>
              <a:t> </a:t>
            </a:r>
            <a:r>
              <a:rPr lang="hr-HR" altLang="en-US" sz="2600" i="1" dirty="0">
                <a:latin typeface="Palatino Linotype" pitchFamily="18" charset="0"/>
              </a:rPr>
              <a:t>- </a:t>
            </a:r>
            <a:r>
              <a:rPr lang="hr-HR" altLang="en-US" sz="2200" dirty="0">
                <a:latin typeface="Palatino Linotype" pitchFamily="18" charset="0"/>
              </a:rPr>
              <a:t>na Aventinu ili uz </a:t>
            </a:r>
            <a:r>
              <a:rPr lang="hr-HR" altLang="en-US" sz="2200" i="1" dirty="0">
                <a:latin typeface="Palatino Linotype" pitchFamily="18" charset="0"/>
              </a:rPr>
              <a:t>Circus</a:t>
            </a:r>
            <a:r>
              <a:rPr lang="hr-HR" altLang="en-US" sz="2200" dirty="0">
                <a:latin typeface="Palatino Linotype" pitchFamily="18" charset="0"/>
              </a:rPr>
              <a:t> </a:t>
            </a:r>
            <a:r>
              <a:rPr lang="hr-HR" altLang="en-US" sz="2200" i="1" dirty="0">
                <a:latin typeface="Palatino Linotype" pitchFamily="18" charset="0"/>
              </a:rPr>
              <a:t>maximus</a:t>
            </a:r>
            <a:r>
              <a:rPr lang="hr-HR" altLang="en-US" sz="2200" dirty="0">
                <a:latin typeface="Palatino Linotype" pitchFamily="18" charset="0"/>
              </a:rPr>
              <a:t>, posvećen 19. augusta, sagrađen od globi žena osuđenih za preljub početkom 3.st.pr.Kr.</a:t>
            </a:r>
          </a:p>
          <a:p>
            <a:r>
              <a:rPr lang="hr-HR" altLang="en-US" sz="2800" i="1" dirty="0" err="1">
                <a:latin typeface="Palatino Linotype" pitchFamily="18" charset="0"/>
              </a:rPr>
              <a:t>Venus</a:t>
            </a:r>
            <a:r>
              <a:rPr lang="hr-HR" altLang="en-US" sz="2800" i="1" dirty="0">
                <a:latin typeface="Palatino Linotype" pitchFamily="18" charset="0"/>
              </a:rPr>
              <a:t> </a:t>
            </a:r>
            <a:r>
              <a:rPr lang="hr-HR" altLang="en-US" sz="2800" i="1" dirty="0" err="1">
                <a:latin typeface="Palatino Linotype" pitchFamily="18" charset="0"/>
              </a:rPr>
              <a:t>felix</a:t>
            </a:r>
            <a:r>
              <a:rPr lang="hr-HR" altLang="en-US" sz="2800" i="1" dirty="0">
                <a:latin typeface="Palatino Linotype" pitchFamily="18" charset="0"/>
              </a:rPr>
              <a:t> </a:t>
            </a:r>
            <a:r>
              <a:rPr lang="hr-HR" altLang="en-US" sz="2800" i="1" dirty="0" err="1">
                <a:latin typeface="Palatino Linotype" pitchFamily="18" charset="0"/>
              </a:rPr>
              <a:t>et</a:t>
            </a:r>
            <a:r>
              <a:rPr lang="hr-HR" altLang="en-US" sz="2800" i="1" dirty="0">
                <a:latin typeface="Palatino Linotype" pitchFamily="18" charset="0"/>
              </a:rPr>
              <a:t> Roma </a:t>
            </a:r>
            <a:r>
              <a:rPr lang="hr-HR" altLang="en-US" sz="2800" i="1" dirty="0" err="1">
                <a:latin typeface="Palatino Linotype" pitchFamily="18" charset="0"/>
              </a:rPr>
              <a:t>aeterna</a:t>
            </a:r>
            <a:endParaRPr lang="hr-HR" altLang="en-US" sz="2800" i="1" dirty="0">
              <a:latin typeface="Palatino Linotype" pitchFamily="18" charset="0"/>
            </a:endParaRPr>
          </a:p>
          <a:p>
            <a:pPr lvl="1"/>
            <a:r>
              <a:rPr lang="hr-HR" altLang="en-US" sz="2200" dirty="0">
                <a:latin typeface="Palatino Linotype" pitchFamily="18" charset="0"/>
              </a:rPr>
              <a:t>kraj </a:t>
            </a:r>
            <a:r>
              <a:rPr lang="hr-HR" altLang="en-US" sz="2200" i="1" dirty="0" err="1">
                <a:latin typeface="Palatino Linotype" pitchFamily="18" charset="0"/>
              </a:rPr>
              <a:t>Via</a:t>
            </a:r>
            <a:r>
              <a:rPr lang="hr-HR" altLang="en-US" sz="2200" i="1" dirty="0">
                <a:latin typeface="Palatino Linotype" pitchFamily="18" charset="0"/>
              </a:rPr>
              <a:t> </a:t>
            </a:r>
            <a:r>
              <a:rPr lang="hr-HR" altLang="en-US" sz="2200" i="1" dirty="0" err="1">
                <a:latin typeface="Palatino Linotype" pitchFamily="18" charset="0"/>
              </a:rPr>
              <a:t>sacra</a:t>
            </a:r>
            <a:r>
              <a:rPr lang="hr-HR" altLang="en-US" sz="2200" dirty="0">
                <a:latin typeface="Palatino Linotype" pitchFamily="18" charset="0"/>
              </a:rPr>
              <a:t>, započeo </a:t>
            </a:r>
            <a:r>
              <a:rPr lang="hr-HR" altLang="en-US" sz="2200" dirty="0" err="1">
                <a:latin typeface="Palatino Linotype" pitchFamily="18" charset="0"/>
              </a:rPr>
              <a:t>Hadrijan</a:t>
            </a:r>
            <a:r>
              <a:rPr lang="hr-HR" altLang="en-US" sz="2200" dirty="0">
                <a:latin typeface="Palatino Linotype" pitchFamily="18" charset="0"/>
              </a:rPr>
              <a:t>, dovršen 141.g.n.e.</a:t>
            </a:r>
          </a:p>
          <a:p>
            <a:pPr>
              <a:lnSpc>
                <a:spcPct val="90000"/>
              </a:lnSpc>
            </a:pPr>
            <a:r>
              <a:rPr lang="hr-HR" altLang="en-US" sz="2800" i="1" dirty="0">
                <a:latin typeface="Palatino Linotype" pitchFamily="18" charset="0"/>
              </a:rPr>
              <a:t>Libitina</a:t>
            </a:r>
            <a:r>
              <a:rPr lang="hr-HR" altLang="en-US" sz="2000" dirty="0">
                <a:latin typeface="Palatino Linotype" pitchFamily="18" charset="0"/>
              </a:rPr>
              <a:t> </a:t>
            </a:r>
            <a:r>
              <a:rPr lang="hr-HR" altLang="en-US" sz="2200" dirty="0">
                <a:latin typeface="Palatino Linotype" pitchFamily="18" charset="0"/>
              </a:rPr>
              <a:t>- u Libitininom gaju na Eskvilinu (posvećen 19. augusta)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Svetište u Laviniju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hr-HR" altLang="en-US" sz="2800" dirty="0">
                <a:latin typeface="Palatino Linotype" pitchFamily="18" charset="0"/>
              </a:rPr>
              <a:t>S Marsom se često pojavljuje u lararijima</a:t>
            </a:r>
          </a:p>
        </p:txBody>
      </p:sp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Usporednice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7950" y="908050"/>
            <a:ext cx="5184775" cy="58340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U Grčku je vjerojatno donijeli Feničani u mračno doba (</a:t>
            </a:r>
            <a:r>
              <a:rPr lang="hr-HR" sz="2400" u="sng" dirty="0">
                <a:latin typeface="Palatino Linotype" pitchFamily="18" charset="0"/>
              </a:rPr>
              <a:t>Aštarta</a:t>
            </a:r>
            <a:r>
              <a:rPr lang="hr-HR" sz="2400" dirty="0">
                <a:latin typeface="Palatino Linotype" pitchFamily="18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200" dirty="0">
                <a:latin typeface="Palatino Linotype" pitchFamily="18" charset="0"/>
              </a:rPr>
              <a:t>nema je na pločicama Lineara B, podupire Trojance (Homer)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Akadska </a:t>
            </a:r>
            <a:r>
              <a:rPr lang="hr-HR" sz="2400" u="sng" dirty="0">
                <a:latin typeface="Palatino Linotype" pitchFamily="18" charset="0"/>
              </a:rPr>
              <a:t>Ištar</a:t>
            </a:r>
            <a:r>
              <a:rPr lang="hr-HR" sz="2400" dirty="0">
                <a:latin typeface="Palatino Linotype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200" dirty="0">
                <a:latin typeface="Palatino Linotype" pitchFamily="18" charset="0"/>
              </a:rPr>
              <a:t>Plodnost, ljubav + rat, lov, brak i porod (zaštitnica prostitutki, povezana s planetom Venerom)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200" dirty="0">
                <a:latin typeface="Palatino Linotype" pitchFamily="18" charset="0"/>
              </a:rPr>
              <a:t>sumerska </a:t>
            </a:r>
            <a:r>
              <a:rPr lang="hr-HR" sz="2200" u="sng" dirty="0">
                <a:latin typeface="Palatino Linotype" pitchFamily="18" charset="0"/>
              </a:rPr>
              <a:t>Inanna</a:t>
            </a:r>
            <a:r>
              <a:rPr lang="hr-HR" sz="2200" dirty="0">
                <a:latin typeface="Palatino Linotype" pitchFamily="18" charset="0"/>
              </a:rPr>
              <a:t> / fen. </a:t>
            </a:r>
            <a:r>
              <a:rPr lang="hr-HR" sz="2200" u="sng" dirty="0">
                <a:latin typeface="Palatino Linotype" pitchFamily="18" charset="0"/>
              </a:rPr>
              <a:t>Aštarta</a:t>
            </a:r>
            <a:r>
              <a:rPr lang="hr-HR" sz="2200" dirty="0">
                <a:latin typeface="Palatino Linotype" pitchFamily="18" charset="0"/>
              </a:rPr>
              <a:t> ~ anatolijska Kibela (velika majka svega)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U Egiptu </a:t>
            </a:r>
            <a:r>
              <a:rPr lang="hr-HR" sz="2400" u="sng" dirty="0">
                <a:latin typeface="Palatino Linotype" pitchFamily="18" charset="0"/>
              </a:rPr>
              <a:t>Izida</a:t>
            </a:r>
            <a:r>
              <a:rPr lang="hr-HR" sz="2400" dirty="0">
                <a:latin typeface="Palatino Linotype" pitchFamily="18" charset="0"/>
              </a:rPr>
              <a:t> (nebo, zvijezde, majka, otvaračica godine) / </a:t>
            </a:r>
            <a:r>
              <a:rPr lang="hr-HR" sz="2400" u="sng" dirty="0">
                <a:latin typeface="Palatino Linotype" pitchFamily="18" charset="0"/>
              </a:rPr>
              <a:t>Hator</a:t>
            </a:r>
            <a:r>
              <a:rPr lang="hr-HR" sz="2400" dirty="0">
                <a:latin typeface="Palatino Linotype" pitchFamily="18" charset="0"/>
              </a:rPr>
              <a:t> (plodnost, ali kravolika = Junona)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sz="2400" dirty="0">
                <a:latin typeface="Palatino Linotype" pitchFamily="18" charset="0"/>
              </a:rPr>
              <a:t>* Sve na neki način povezane s podzemljem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076825" y="836613"/>
            <a:ext cx="4067175" cy="60213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Etr. Turan – božica ljubavi i životnosti, štovana među Volščanima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dirty="0">
                <a:latin typeface="Palatino Linotype" pitchFamily="18" charset="0"/>
              </a:rPr>
              <a:t>sveti su joj golubovi i crni labudovi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Germ. Frigg/Freya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i="1" dirty="0">
                <a:latin typeface="Palatino Linotype" pitchFamily="18" charset="0"/>
              </a:rPr>
              <a:t>dies Veneris</a:t>
            </a:r>
            <a:r>
              <a:rPr lang="hr-HR" altLang="en-US" sz="2000" dirty="0">
                <a:latin typeface="Palatino Linotype" pitchFamily="18" charset="0"/>
              </a:rPr>
              <a:t> = </a:t>
            </a:r>
            <a:r>
              <a:rPr lang="hr-HR" altLang="en-US" sz="2000" i="1" dirty="0">
                <a:latin typeface="Palatino Linotype" pitchFamily="18" charset="0"/>
              </a:rPr>
              <a:t>Friday</a:t>
            </a:r>
            <a:r>
              <a:rPr lang="hr-HR" altLang="en-US" sz="2000" dirty="0">
                <a:latin typeface="Palatino Linotype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dirty="0">
                <a:latin typeface="Palatino Linotype" pitchFamily="18" charset="0"/>
              </a:rPr>
              <a:t>božica plodnosti i ljubavi, ali i domaćinstva, braka i majčinstva, žena vrhovnog boga Odina (~ Junona)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Kod Slavena sestre Zora i Danica (zvijezde) te Vesna (božica proljeća) i Lada ? (ljubavi i ljepote) - Svantevidove kćeri </a:t>
            </a:r>
          </a:p>
        </p:txBody>
      </p:sp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74638"/>
            <a:ext cx="6635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Liburnska </a:t>
            </a:r>
            <a:r>
              <a:rPr lang="hr-HR" i="1" dirty="0">
                <a:latin typeface="Palatino Linotype" pitchFamily="18" charset="0"/>
              </a:rPr>
              <a:t>Anzotica</a:t>
            </a:r>
          </a:p>
        </p:txBody>
      </p:sp>
      <p:pic>
        <p:nvPicPr>
          <p:cNvPr id="14340" name="Picture 4" descr="Anzotic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4925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779838" y="1341438"/>
            <a:ext cx="5364162" cy="55165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Druga polovica 1.st.A.D. kraj Nina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Liburnsko žensko božanstvo izjednačeno s Venerom (roditeljica i majka) </a:t>
            </a:r>
          </a:p>
          <a:p>
            <a:pPr lvl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prikazana sa sinom Prijapom</a:t>
            </a:r>
          </a:p>
          <a:p>
            <a:pPr eaLnBrk="1" hangingPunct="1">
              <a:lnSpc>
                <a:spcPct val="90000"/>
              </a:lnSpc>
            </a:pPr>
            <a:endParaRPr lang="hr-HR" altLang="en-US" sz="2800" dirty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Božica </a:t>
            </a:r>
            <a:r>
              <a:rPr lang="hr-HR" altLang="en-US" sz="2800" i="1" dirty="0">
                <a:latin typeface="Palatino Linotype" pitchFamily="18" charset="0"/>
              </a:rPr>
              <a:t>Iria </a:t>
            </a:r>
            <a:r>
              <a:rPr lang="hr-HR" altLang="en-US" sz="2800" dirty="0">
                <a:latin typeface="Palatino Linotype" pitchFamily="18" charset="0"/>
              </a:rPr>
              <a:t>također se izjednačava s Venerom, postoji i kod Histra</a:t>
            </a:r>
          </a:p>
        </p:txBody>
      </p:sp>
    </p:spTree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70563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Mitovi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6792"/>
            <a:ext cx="6444208" cy="530120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Palatino Linotype" pitchFamily="18" charset="0"/>
              </a:rPr>
              <a:t>Afrodita + Ares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sz="2800" dirty="0">
                <a:latin typeface="Palatino Linotype" pitchFamily="18" charset="0"/>
              </a:rPr>
              <a:t>	= Harmonija, Eros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Palatino Linotype" pitchFamily="18" charset="0"/>
              </a:rPr>
              <a:t>Adonis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Palatino Linotype" pitchFamily="18" charset="0"/>
              </a:rPr>
              <a:t>Hipolit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Palatino Linotype" pitchFamily="18" charset="0"/>
              </a:rPr>
              <a:t>Pigmalion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Palatino Linotype" pitchFamily="18" charset="0"/>
              </a:rPr>
              <a:t>Melanion i Atalanta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Palatino Linotype" pitchFamily="18" charset="0"/>
              </a:rPr>
              <a:t>Amor i Psiha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Palatino Linotype" pitchFamily="18" charset="0"/>
              </a:rPr>
              <a:t>Paris i Helena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Palatino Linotype" pitchFamily="18" charset="0"/>
              </a:rPr>
              <a:t>Afrodita + Anhiz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sz="2800" dirty="0">
                <a:latin typeface="Palatino Linotype" pitchFamily="18" charset="0"/>
              </a:rPr>
              <a:t>		= Eneja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360" y="-10187"/>
            <a:ext cx="5760640" cy="345043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190" y="2708920"/>
            <a:ext cx="3111810" cy="41490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2760760" cy="42256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4149725"/>
            <a:ext cx="8229600" cy="2374900"/>
          </a:xfrm>
        </p:spPr>
        <p:txBody>
          <a:bodyPr/>
          <a:lstStyle/>
          <a:p>
            <a:pPr algn="r">
              <a:defRPr/>
            </a:pPr>
            <a:r>
              <a:rPr lang="hr-HR" sz="4800" dirty="0">
                <a:latin typeface="Perpetua" pitchFamily="18" charset="0"/>
              </a:rPr>
              <a:t>Nagovaranje Helene</a:t>
            </a:r>
            <a:br>
              <a:rPr lang="hr-HR" sz="4800" dirty="0">
                <a:latin typeface="Perpetua" pitchFamily="18" charset="0"/>
              </a:rPr>
            </a:br>
            <a:br>
              <a:rPr lang="hr-HR" dirty="0">
                <a:latin typeface="Perpetua" pitchFamily="18" charset="0"/>
              </a:rPr>
            </a:br>
            <a:r>
              <a:rPr lang="hr-HR" dirty="0">
                <a:latin typeface="Perpetua" pitchFamily="18" charset="0"/>
              </a:rPr>
              <a:t>gr</a:t>
            </a:r>
            <a:r>
              <a:rPr lang="hr-HR" sz="2800" dirty="0">
                <a:latin typeface="Palatino Linotype" panose="02040502050505030304" pitchFamily="18" charset="0"/>
              </a:rPr>
              <a:t>č</a:t>
            </a:r>
            <a:r>
              <a:rPr lang="hr-HR" dirty="0">
                <a:latin typeface="Perpetua" pitchFamily="18" charset="0"/>
              </a:rPr>
              <a:t>ka vaza iz pol.5.st.pr.Kr.	    </a:t>
            </a:r>
          </a:p>
        </p:txBody>
      </p:sp>
      <p:pic>
        <p:nvPicPr>
          <p:cNvPr id="1638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9525"/>
            <a:ext cx="331311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543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3132138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864095"/>
          </a:xfrm>
        </p:spPr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hr-HR" sz="2800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Drugi mjesec u godini, svet je Veneri</a:t>
            </a:r>
            <a:br>
              <a:rPr lang="hr-HR" sz="2800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hr-HR" sz="2800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dirty="0">
                <a:latin typeface="Palatino Linotype" pitchFamily="18" charset="0"/>
              </a:rPr>
              <a:t>aprilis</a:t>
            </a:r>
            <a:r>
              <a:rPr lang="hr-HR" dirty="0">
                <a:latin typeface="Palatino Linotype" pitchFamily="18" charset="0"/>
              </a:rPr>
              <a:t> &lt; aperiri = otvoriti, naime, vegetacijsku godinu ili &lt; </a:t>
            </a:r>
            <a:r>
              <a:rPr lang="hr-HR" i="1" dirty="0">
                <a:latin typeface="Palatino Linotype" pitchFamily="18" charset="0"/>
              </a:rPr>
              <a:t>Aphrodite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1. </a:t>
            </a:r>
            <a:r>
              <a:rPr lang="hr-HR" sz="2800" i="1" dirty="0">
                <a:latin typeface="Palatino Linotype" panose="02040502050505030304" pitchFamily="18" charset="0"/>
              </a:rPr>
              <a:t>Kalendae 	</a:t>
            </a:r>
            <a:r>
              <a:rPr lang="hr-HR" sz="2800" dirty="0">
                <a:latin typeface="Palatino Linotype" panose="02040502050505030304" pitchFamily="18" charset="0"/>
              </a:rPr>
              <a:t>F		</a:t>
            </a:r>
            <a:r>
              <a:rPr lang="hr-HR" sz="2800" b="1" dirty="0">
                <a:latin typeface="Palatino Linotype" panose="02040502050505030304" pitchFamily="18" charset="0"/>
              </a:rPr>
              <a:t>Veneralia</a:t>
            </a:r>
            <a:r>
              <a:rPr lang="hr-HR" sz="2800" dirty="0">
                <a:latin typeface="Palatino Linotype" panose="02040502050505030304" pitchFamily="18" charset="0"/>
              </a:rPr>
              <a:t> / Fortuna Virilis</a:t>
            </a: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4. 				C		</a:t>
            </a:r>
            <a:r>
              <a:rPr lang="hr-HR" sz="2800" b="1" dirty="0">
                <a:latin typeface="Palatino Linotype" panose="02040502050505030304" pitchFamily="18" charset="0"/>
              </a:rPr>
              <a:t>Ludi Megalenses </a:t>
            </a:r>
            <a:r>
              <a:rPr lang="hr-HR" sz="2800" dirty="0">
                <a:latin typeface="Palatino Linotype" panose="02040502050505030304" pitchFamily="18" charset="0"/>
              </a:rPr>
              <a:t>(do 10., N)</a:t>
            </a: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12. 			N 		</a:t>
            </a:r>
            <a:r>
              <a:rPr lang="hr-HR" sz="2800" b="1" dirty="0">
                <a:latin typeface="Palatino Linotype" panose="02040502050505030304" pitchFamily="18" charset="0"/>
              </a:rPr>
              <a:t>Ludi Ceriales </a:t>
            </a:r>
            <a:r>
              <a:rPr lang="hr-HR" sz="2800" dirty="0">
                <a:latin typeface="Palatino Linotype" panose="02040502050505030304" pitchFamily="18" charset="0"/>
              </a:rPr>
              <a:t>(do 19.)</a:t>
            </a:r>
            <a:endParaRPr lang="hr-HR" sz="28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15. 	</a:t>
            </a:r>
            <a:r>
              <a:rPr lang="hr-HR" sz="2800" i="1" dirty="0">
                <a:latin typeface="Palatino Linotype" panose="02040502050505030304" pitchFamily="18" charset="0"/>
              </a:rPr>
              <a:t>		</a:t>
            </a:r>
            <a:r>
              <a:rPr lang="hr-HR" sz="2800" dirty="0">
                <a:latin typeface="Palatino Linotype" panose="02040502050505030304" pitchFamily="18" charset="0"/>
              </a:rPr>
              <a:t>NP	</a:t>
            </a:r>
            <a:r>
              <a:rPr lang="hr-HR" sz="2800" b="1" dirty="0">
                <a:latin typeface="Palatino Linotype" panose="02040502050505030304" pitchFamily="18" charset="0"/>
              </a:rPr>
              <a:t>Fordicidia</a:t>
            </a: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19. 			NP	</a:t>
            </a:r>
            <a:r>
              <a:rPr lang="hr-HR" sz="2800" b="1" dirty="0">
                <a:latin typeface="Palatino Linotype" panose="02040502050505030304" pitchFamily="18" charset="0"/>
              </a:rPr>
              <a:t>Cerialia 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hr-HR" sz="2800" dirty="0">
                <a:latin typeface="Palatino Linotype" panose="02040502050505030304" pitchFamily="18" charset="0"/>
              </a:rPr>
              <a:t>21. 			NP	</a:t>
            </a:r>
            <a:r>
              <a:rPr lang="hr-HR" sz="2800" b="1" dirty="0">
                <a:latin typeface="Palatino Linotype" panose="02040502050505030304" pitchFamily="18" charset="0"/>
              </a:rPr>
              <a:t>Parilia</a:t>
            </a:r>
          </a:p>
          <a:p>
            <a:pPr marL="514350" indent="-514350">
              <a:spcBef>
                <a:spcPts val="672"/>
              </a:spcBef>
              <a:buAutoNum type="arabicPeriod" startAt="23"/>
            </a:pPr>
            <a:r>
              <a:rPr lang="hr-HR" sz="2800" dirty="0">
                <a:latin typeface="Palatino Linotype" panose="02040502050505030304" pitchFamily="18" charset="0"/>
              </a:rPr>
              <a:t> 			F	</a:t>
            </a:r>
            <a:r>
              <a:rPr lang="hr-HR" sz="2800" b="1" dirty="0">
                <a:latin typeface="Palatino Linotype" panose="02040502050505030304" pitchFamily="18" charset="0"/>
              </a:rPr>
              <a:t>	Vinalia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hr-HR" sz="2800" dirty="0">
                <a:latin typeface="Palatino Linotype" panose="02040502050505030304" pitchFamily="18" charset="0"/>
              </a:rPr>
              <a:t>25. 			NP	</a:t>
            </a:r>
            <a:r>
              <a:rPr lang="hr-HR" sz="2800" b="1" dirty="0">
                <a:latin typeface="Palatino Linotype" panose="02040502050505030304" pitchFamily="18" charset="0"/>
              </a:rPr>
              <a:t>Robigalia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hr-HR" sz="2800" dirty="0">
                <a:latin typeface="Palatino Linotype" panose="02040502050505030304" pitchFamily="18" charset="0"/>
              </a:rPr>
              <a:t>28.				C		</a:t>
            </a:r>
            <a:r>
              <a:rPr lang="hr-HR" sz="2800" b="1" dirty="0">
                <a:latin typeface="Palatino Linotype" panose="02040502050505030304" pitchFamily="18" charset="0"/>
              </a:rPr>
              <a:t>Ludi Florales</a:t>
            </a:r>
            <a:endParaRPr lang="en-GB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09608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6990" y="-8497"/>
            <a:ext cx="3155761" cy="473364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125113" cy="924475"/>
          </a:xfrm>
        </p:spPr>
        <p:txBody>
          <a:bodyPr/>
          <a:lstStyle/>
          <a:p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Veneralije</a:t>
            </a:r>
            <a:r>
              <a:rPr lang="hr-HR" sz="3600" b="1" dirty="0">
                <a:latin typeface="Palatino Linotype" pitchFamily="18" charset="0"/>
              </a:rPr>
              <a:t> 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(</a:t>
            </a:r>
            <a:r>
              <a:rPr lang="hr-H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Veneralia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  <a:r>
              <a:rPr lang="hr-H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589239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hr-HR" sz="3200" dirty="0">
                <a:latin typeface="Palatino Linotype" pitchFamily="18" charset="0"/>
              </a:rPr>
              <a:t>1. aprila; posvećene Veneri i </a:t>
            </a:r>
          </a:p>
          <a:p>
            <a:pPr marL="0" indent="0">
              <a:buNone/>
              <a:defRPr/>
            </a:pPr>
            <a:r>
              <a:rPr lang="hr-HR" sz="3200" i="1" dirty="0">
                <a:latin typeface="Palatino Linotype" pitchFamily="18" charset="0"/>
              </a:rPr>
              <a:t>	Fortuni Virilis 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r-HR" sz="3200" dirty="0">
                <a:latin typeface="Palatino Linotype" pitchFamily="18" charset="0"/>
              </a:rPr>
              <a:t> žene skidaju nakit s kipa </a:t>
            </a:r>
          </a:p>
          <a:p>
            <a:pPr marL="457200" lvl="1" indent="0">
              <a:spcAft>
                <a:spcPts val="0"/>
              </a:spcAft>
              <a:buNone/>
              <a:defRPr/>
            </a:pPr>
            <a:r>
              <a:rPr lang="hr-HR" sz="3200" dirty="0">
                <a:latin typeface="Palatino Linotype" pitchFamily="18" charset="0"/>
              </a:rPr>
              <a:t>   božice, kupaju je te opet </a:t>
            </a:r>
          </a:p>
          <a:p>
            <a:pPr marL="457200" lvl="1" indent="0">
              <a:buNone/>
              <a:defRPr/>
            </a:pPr>
            <a:r>
              <a:rPr lang="hr-HR" sz="3200" dirty="0">
                <a:latin typeface="Palatino Linotype" pitchFamily="18" charset="0"/>
              </a:rPr>
              <a:t>   oblače i ukrašavaju ružama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r-HR" sz="3200" dirty="0">
                <a:latin typeface="Palatino Linotype" pitchFamily="18" charset="0"/>
              </a:rPr>
              <a:t> same se kupaju u termama, nose vijence od mirte, lijevaju žrtve božici moleći za spokoj i divljenje muškaraca te piju mak s vinom i medom</a:t>
            </a:r>
            <a:endParaRPr lang="hr-HR" sz="3200" i="1" dirty="0">
              <a:latin typeface="Palatino Linotyp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"TomisFortuna2" by </a:t>
            </a:r>
            <a:r>
              <a:rPr lang="en-GB" sz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CristianChirita</a:t>
            </a:r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Own work. Licensed under CC BY-SA 3.0 via Wikimedia Commons - http://commons.wikimedia.org/wiki/File:TomisFortuna2.JPG#/media/File:TomisFortuna2.JPG</a:t>
            </a:r>
          </a:p>
        </p:txBody>
      </p:sp>
    </p:spTree>
    <p:extLst>
      <p:ext uri="{BB962C8B-B14F-4D97-AF65-F5344CB8AC3E}">
        <p14:creationId xmlns:p14="http://schemas.microsoft.com/office/powerpoint/2010/main" val="2585923985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5" b="98883" l="1306" r="98881">
                        <a14:foregroundMark x1="3845" y1="96910" x2="1493" y2="84078"/>
                        <a14:foregroundMark x1="4104" y1="98324" x2="3871" y2="97052"/>
                        <a14:foregroundMark x1="1493" y1="84078" x2="1679" y2="48324"/>
                        <a14:foregroundMark x1="1679" y1="48324" x2="11940" y2="10615"/>
                        <a14:foregroundMark x1="11940" y1="10615" x2="36940" y2="25140"/>
                        <a14:foregroundMark x1="36940" y1="25140" x2="98881" y2="98324"/>
                        <a14:foregroundMark x1="3918" y1="99162" x2="1306" y2="89385"/>
                        <a14:foregroundMark x1="15858" y1="5307" x2="18097" y2="1955"/>
                        <a14:foregroundMark x1="9701" y1="48883" x2="78172" y2="52235"/>
                        <a14:foregroundMark x1="13993" y1="98324" x2="45709" y2="94693"/>
                        <a14:foregroundMark x1="45709" y1="94693" x2="79664" y2="98324"/>
                        <a14:foregroundMark x1="97201" y1="89944" x2="94216" y2="3352"/>
                        <a14:foregroundMark x1="29104" y1="3631" x2="62687" y2="6704"/>
                        <a14:foregroundMark x1="62687" y1="6704" x2="91791" y2="4469"/>
                        <a14:foregroundMark x1="91791" y1="4469" x2="91978" y2="4469"/>
                        <a14:backgroundMark x1="187" y1="97486" x2="1119" y2="99441"/>
                        <a14:backgroundMark x1="7836" y1="12570" x2="373" y2="3631"/>
                        <a14:backgroundMark x1="373" y1="3631" x2="187" y2="2793"/>
                        <a14:backgroundMark x1="187" y1="33240" x2="3918" y2="19274"/>
                        <a14:backgroundMark x1="3918" y1="19274" x2="6903" y2="13408"/>
                        <a14:backgroundMark x1="7276" y1="13408" x2="13993" y2="1955"/>
                        <a14:backgroundMark x1="4664" y1="8659" x2="10261" y2="1955"/>
                        <a14:backgroundMark x1="6903" y1="11732" x2="12313" y2="2793"/>
                        <a14:backgroundMark x1="6157" y1="10335" x2="13993" y2="1955"/>
                        <a14:backgroundMark x1="13993" y1="1955" x2="560" y2="1955"/>
                        <a14:backgroundMark x1="560" y1="1676" x2="14552" y2="1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444" y="3763"/>
            <a:ext cx="5112568" cy="34132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2594"/>
            <a:ext cx="4032449" cy="1584176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Megalezije</a:t>
            </a:r>
            <a:r>
              <a:rPr lang="hr-HR" dirty="0">
                <a:latin typeface="Palatino Linotype" panose="02040502050505030304" pitchFamily="18" charset="0"/>
              </a:rPr>
              <a:t> </a:t>
            </a:r>
            <a:br>
              <a:rPr lang="hr-HR" dirty="0">
                <a:latin typeface="Palatino Linotype" panose="02040502050505030304" pitchFamily="18" charset="0"/>
              </a:rPr>
            </a:br>
            <a:r>
              <a:rPr lang="hr-HR" dirty="0">
                <a:latin typeface="Palatino Linotype" panose="02040502050505030304" pitchFamily="18" charset="0"/>
              </a:rPr>
              <a:t>	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Ludi Megalenses / 	Megalesia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8560" y="2492896"/>
            <a:ext cx="9073008" cy="4365104"/>
          </a:xfrm>
        </p:spPr>
        <p:txBody>
          <a:bodyPr/>
          <a:lstStyle/>
          <a:p>
            <a:pPr lvl="1"/>
            <a:r>
              <a:rPr lang="hr-HR" altLang="en-US" sz="2800" dirty="0">
                <a:latin typeface="Palatino Linotype" panose="02040502050505030304" pitchFamily="18" charset="0"/>
              </a:rPr>
              <a:t>Traju od 4. do 10. aprila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r-HR" altLang="en-US" sz="2400" dirty="0">
                <a:latin typeface="Palatino Linotype" panose="02040502050505030304" pitchFamily="18" charset="0"/>
              </a:rPr>
              <a:t> kazališne igre na Palatinu i u kazalištima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r-HR" altLang="en-US" sz="2400" dirty="0">
                <a:latin typeface="Palatino Linotype" panose="02040502050505030304" pitchFamily="18" charset="0"/>
              </a:rPr>
              <a:t> bogati Rimljani se međusobno pozivaju na gozbe; robovima je zabranjen pristup igrama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r-HR" altLang="en-US" sz="2400" dirty="0">
                <a:latin typeface="Palatino Linotype" panose="02040502050505030304" pitchFamily="18" charset="0"/>
              </a:rPr>
              <a:t>obrede vrše frigijski svećenik i poslužitelji </a:t>
            </a:r>
            <a:r>
              <a:rPr lang="hr-HR" altLang="en-US" sz="2400" i="1" dirty="0">
                <a:latin typeface="Palatino Linotype" panose="02040502050505030304" pitchFamily="18" charset="0"/>
              </a:rPr>
              <a:t>Galli</a:t>
            </a:r>
            <a:r>
              <a:rPr lang="hr-HR" altLang="en-US" sz="2400" dirty="0">
                <a:latin typeface="Palatino Linotype" panose="02040502050505030304" pitchFamily="18" charset="0"/>
              </a:rPr>
              <a:t> (eunusi)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hr-HR" altLang="en-US" sz="2000" dirty="0">
                <a:latin typeface="Palatino Linotype" panose="02040502050505030304" pitchFamily="18" charset="0"/>
              </a:rPr>
              <a:t>plešu po ulicama uz frule i cimbale, i udaraju se do krvi</a:t>
            </a:r>
          </a:p>
          <a:p>
            <a:pPr lvl="1"/>
            <a:r>
              <a:rPr lang="hr-HR" altLang="en-US" sz="2800" dirty="0">
                <a:latin typeface="Palatino Linotype" panose="02040502050505030304" pitchFamily="18" charset="0"/>
              </a:rPr>
              <a:t>10. aprila 191.pr.Kr. na Palatinu je posvećen hram Kibeli ili Velikoj Majci (</a:t>
            </a:r>
            <a:r>
              <a:rPr lang="hr-HR" altLang="en-US" sz="2800" i="1" dirty="0">
                <a:latin typeface="Palatino Linotype" panose="02040502050505030304" pitchFamily="18" charset="0"/>
              </a:rPr>
              <a:t>Magna</a:t>
            </a:r>
            <a:r>
              <a:rPr lang="hr-HR" altLang="en-US" sz="2800" dirty="0">
                <a:latin typeface="Palatino Linotype" panose="02040502050505030304" pitchFamily="18" charset="0"/>
              </a:rPr>
              <a:t> </a:t>
            </a:r>
            <a:r>
              <a:rPr lang="hr-HR" altLang="en-US" sz="2800" i="1" dirty="0">
                <a:latin typeface="Palatino Linotype" panose="02040502050505030304" pitchFamily="18" charset="0"/>
              </a:rPr>
              <a:t>Mater</a:t>
            </a:r>
            <a:r>
              <a:rPr lang="hr-HR" altLang="en-US" sz="2800" dirty="0">
                <a:latin typeface="Palatino Linotype" panose="02040502050505030304" pitchFamily="18" charset="0"/>
              </a:rPr>
              <a:t>)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3330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http://upload.wikimedia.org/wikipedia/commons/6/65/9595_-_Milano_-_Museo_archeologico_-_Patera_di_Parabiago_-_Foto_Giovanni_Dall'Orto_13_Mar_2012.jpg</a:t>
            </a:r>
            <a:endParaRPr lang="en-GB" sz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46616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58" y="-65474"/>
            <a:ext cx="3131840" cy="698894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580" y="476672"/>
            <a:ext cx="5855907" cy="1123527"/>
          </a:xfrm>
        </p:spPr>
        <p:txBody>
          <a:bodyPr/>
          <a:lstStyle/>
          <a:p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Cerijalije </a:t>
            </a:r>
            <a:b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	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ludi Ceriales / Cerealia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700808"/>
            <a:ext cx="6264696" cy="50405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2800" dirty="0">
                <a:latin typeface="Palatino Linotype" panose="02040502050505030304" pitchFamily="18" charset="0"/>
              </a:rPr>
              <a:t>Igre traju od 12. do 19. aprila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r-HR" sz="2400" dirty="0">
                <a:latin typeface="Palatino Linotype" panose="02040502050505030304" pitchFamily="18" charset="0"/>
              </a:rPr>
              <a:t>u cirku (</a:t>
            </a:r>
            <a:r>
              <a:rPr lang="hr-HR" sz="2400" i="1" dirty="0">
                <a:latin typeface="Palatino Linotype" panose="02040502050505030304" pitchFamily="18" charset="0"/>
              </a:rPr>
              <a:t>Circus Maximus</a:t>
            </a:r>
            <a:r>
              <a:rPr lang="hr-HR" sz="2400" dirty="0">
                <a:latin typeface="Palatino Linotype" panose="02040502050505030304" pitchFamily="18" charset="0"/>
              </a:rPr>
              <a:t>)</a:t>
            </a: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dirty="0">
                <a:latin typeface="Palatino Linotype" panose="02040502050505030304" pitchFamily="18" charset="0"/>
              </a:rPr>
              <a:t>se odvijaju utrke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hr-HR" sz="1600" dirty="0">
                <a:latin typeface="Palatino Linotype" panose="02040502050505030304" pitchFamily="18" charset="0"/>
              </a:rPr>
              <a:t>svrha je plodna ljetina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r-HR" sz="2400" dirty="0">
                <a:latin typeface="Palatino Linotype" panose="02040502050505030304" pitchFamily="18" charset="0"/>
              </a:rPr>
              <a:t>Nadziru ih plebejski edili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r-HR" sz="2400" dirty="0">
                <a:latin typeface="Palatino Linotype" panose="02040502050505030304" pitchFamily="18" charset="0"/>
              </a:rPr>
              <a:t>Ljudi oblače bijelo, siromašnima država dijeli hranu</a:t>
            </a:r>
          </a:p>
          <a:p>
            <a:pPr>
              <a:defRPr/>
            </a:pPr>
            <a:r>
              <a:rPr lang="hr-HR" sz="2800" i="1" dirty="0">
                <a:latin typeface="Palatino Linotype" panose="02040502050505030304" pitchFamily="18" charset="0"/>
              </a:rPr>
              <a:t>Cerijalije – </a:t>
            </a:r>
            <a:r>
              <a:rPr lang="hr-HR" sz="2800" dirty="0">
                <a:latin typeface="Palatino Linotype" panose="02040502050505030304" pitchFamily="18" charset="0"/>
              </a:rPr>
              <a:t>19. aprila</a:t>
            </a:r>
          </a:p>
          <a:p>
            <a:pPr lvl="1">
              <a:defRPr/>
            </a:pPr>
            <a:r>
              <a:rPr lang="hr-HR" sz="2400" dirty="0">
                <a:latin typeface="Palatino Linotype" panose="02040502050505030304" pitchFamily="18" charset="0"/>
              </a:rPr>
              <a:t>Utrka lisica s bakljama na repu (simboli podzemlja)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8581" y="0"/>
            <a:ext cx="5855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http://en.wikipedia.org/wiki/Cerealia#/media/File:Alma_Tadema_Spring.jpg</a:t>
            </a:r>
          </a:p>
        </p:txBody>
      </p:sp>
    </p:spTree>
    <p:extLst>
      <p:ext uri="{BB962C8B-B14F-4D97-AF65-F5344CB8AC3E}">
        <p14:creationId xmlns:p14="http://schemas.microsoft.com/office/powerpoint/2010/main" val="171377952"/>
      </p:ext>
    </p:extLst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53" y="1981380"/>
            <a:ext cx="2334019" cy="489654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1" y="80087"/>
            <a:ext cx="3744417" cy="1296144"/>
          </a:xfrm>
        </p:spPr>
        <p:txBody>
          <a:bodyPr/>
          <a:lstStyle/>
          <a:p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Parilije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(</a:t>
            </a:r>
            <a:r>
              <a:rPr lang="hr-H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Parilia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1484784"/>
            <a:ext cx="7128792" cy="5184575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</a:pPr>
            <a:r>
              <a:rPr lang="hr-HR" altLang="en-US" sz="2800" dirty="0">
                <a:solidFill>
                  <a:schemeClr val="tx2"/>
                </a:solidFill>
                <a:latin typeface="Palatino Linotype" pitchFamily="18" charset="0"/>
              </a:rPr>
              <a:t> Slave se 21. aprila u čast pastirskog božanstva </a:t>
            </a:r>
            <a:r>
              <a:rPr lang="hr-HR" altLang="en-US" sz="2800" i="1" dirty="0">
                <a:solidFill>
                  <a:schemeClr val="tx2"/>
                </a:solidFill>
                <a:latin typeface="Palatino Linotype" pitchFamily="18" charset="0"/>
              </a:rPr>
              <a:t>Pales</a:t>
            </a:r>
            <a:endParaRPr lang="hr-HR" altLang="en-US" sz="2800" dirty="0">
              <a:solidFill>
                <a:schemeClr val="tx2"/>
              </a:solidFill>
              <a:latin typeface="Palatino Linotype" pitchFamily="18" charset="0"/>
            </a:endParaRP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hr-HR" altLang="en-US" sz="2600" dirty="0">
                <a:solidFill>
                  <a:schemeClr val="tx2"/>
                </a:solidFill>
                <a:latin typeface="Palatino Linotype" pitchFamily="18" charset="0"/>
              </a:rPr>
              <a:t>pepeo spaljenog kravljeg fetusa (</a:t>
            </a:r>
            <a:r>
              <a:rPr lang="hr-HR" altLang="en-US" sz="2600" i="1" dirty="0">
                <a:solidFill>
                  <a:schemeClr val="tx2"/>
                </a:solidFill>
                <a:latin typeface="Palatino Linotype" pitchFamily="18" charset="0"/>
              </a:rPr>
              <a:t>&lt; Fordicidia</a:t>
            </a:r>
            <a:r>
              <a:rPr lang="hr-HR" altLang="en-US" sz="2600" dirty="0">
                <a:solidFill>
                  <a:schemeClr val="tx2"/>
                </a:solidFill>
                <a:latin typeface="Palatino Linotype" pitchFamily="18" charset="0"/>
              </a:rPr>
              <a:t>) miješa se s bobom i krvlju oktobarskog konja i prosipa u svakoj kuriji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hr-HR" altLang="en-US" sz="2600" dirty="0">
                <a:solidFill>
                  <a:schemeClr val="tx2"/>
                </a:solidFill>
                <a:latin typeface="Palatino Linotype" pitchFamily="18" charset="0"/>
              </a:rPr>
              <a:t>prinose se kolači i mlijeko, kuće se kite zelenilom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hr-HR" altLang="en-US" sz="2600" dirty="0">
                <a:solidFill>
                  <a:schemeClr val="tx2"/>
                </a:solidFill>
                <a:latin typeface="Palatino Linotype" pitchFamily="18" charset="0"/>
              </a:rPr>
              <a:t>ljudi se čiste vodom, staje lovorovim granama i sumporom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hr-HR" altLang="en-US" sz="2600" dirty="0">
                <a:solidFill>
                  <a:schemeClr val="tx2"/>
                </a:solidFill>
                <a:latin typeface="Palatino Linotype" pitchFamily="18" charset="0"/>
              </a:rPr>
              <a:t>stoka i ljudi trče kroz krijesove </a:t>
            </a:r>
          </a:p>
          <a:p>
            <a:pPr lvl="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chemeClr val="tx2"/>
                </a:solidFill>
                <a:latin typeface="Palatino Linotype" pitchFamily="18" charset="0"/>
              </a:rPr>
              <a:t>svrha je očišćenje ovaca i otklon bolesti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hr-HR" altLang="en-US" sz="2600" dirty="0">
                <a:solidFill>
                  <a:schemeClr val="tx2"/>
                </a:solidFill>
                <a:latin typeface="Palatino Linotype" pitchFamily="18" charset="0"/>
              </a:rPr>
              <a:t>Svetkovinu vodi </a:t>
            </a:r>
            <a:r>
              <a:rPr lang="hr-HR" altLang="en-US" sz="2600" i="1" dirty="0">
                <a:solidFill>
                  <a:schemeClr val="tx2"/>
                </a:solidFill>
                <a:latin typeface="Palatino Linotype" pitchFamily="18" charset="0"/>
              </a:rPr>
              <a:t>rex sacrorum</a:t>
            </a:r>
            <a:endParaRPr lang="hr-HR" altLang="en-US" sz="2600" dirty="0">
              <a:solidFill>
                <a:schemeClr val="tx2"/>
              </a:solidFill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en-US" sz="2800" dirty="0">
                <a:solidFill>
                  <a:schemeClr val="tx2"/>
                </a:solidFill>
                <a:latin typeface="Palatino Linotype" pitchFamily="18" charset="0"/>
              </a:rPr>
              <a:t>Rođendan Rima!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647684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http://www.bookofdaystales.com/ovid/</a:t>
            </a:r>
          </a:p>
        </p:txBody>
      </p:sp>
    </p:spTree>
    <p:extLst>
      <p:ext uri="{BB962C8B-B14F-4D97-AF65-F5344CB8AC3E}">
        <p14:creationId xmlns:p14="http://schemas.microsoft.com/office/powerpoint/2010/main" val="845111383"/>
      </p:ext>
    </p:extLst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1977" y="810"/>
            <a:ext cx="3982023" cy="321216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58104"/>
            <a:ext cx="6036401" cy="1368152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Floralije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	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Ludi Florales / Floralia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07361"/>
            <a:ext cx="8496944" cy="505063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2800" dirty="0">
                <a:latin typeface="Palatino Linotype" panose="02040502050505030304" pitchFamily="18" charset="0"/>
              </a:rPr>
              <a:t>28. aprila (do 3. maja) 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r-HR" sz="2400" dirty="0">
                <a:latin typeface="Palatino Linotype" panose="02040502050505030304" pitchFamily="18" charset="0"/>
              </a:rPr>
              <a:t>uvedene nakon suše 238.pr.Kr. </a:t>
            </a:r>
          </a:p>
          <a:p>
            <a:pPr marL="457200" lvl="1" indent="0">
              <a:buNone/>
              <a:defRPr/>
            </a:pPr>
            <a:r>
              <a:rPr lang="hr-HR" sz="2400" dirty="0">
                <a:latin typeface="Palatino Linotype" panose="02040502050505030304" pitchFamily="18" charset="0"/>
              </a:rPr>
              <a:t>    (sibilinske knjige), organiziraju ih</a:t>
            </a:r>
            <a:r>
              <a:rPr lang="hr-HR" sz="2400" baseline="0" dirty="0">
                <a:latin typeface="Palatino Linotype" panose="02040502050505030304" pitchFamily="18" charset="0"/>
              </a:rPr>
              <a:t> plebejski edili</a:t>
            </a:r>
            <a:endParaRPr lang="hr-HR" sz="2400" dirty="0">
              <a:latin typeface="Palatino Linotype" panose="0204050205050503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r-HR" sz="2400" dirty="0">
                <a:latin typeface="Palatino Linotype" panose="02040502050505030304" pitchFamily="18" charset="0"/>
              </a:rPr>
              <a:t>uključuju i kazališne predstave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r-HR" sz="2400" dirty="0">
                <a:latin typeface="Palatino Linotype" panose="02040502050505030304" pitchFamily="18" charset="0"/>
              </a:rPr>
              <a:t>u cirku se publika prije utrka i borbi zasipa bobom i grahom (plodnost)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hr-HR" sz="2200" dirty="0">
                <a:latin typeface="Palatino Linotype" panose="02040502050505030304" pitchFamily="18" charset="0"/>
              </a:rPr>
              <a:t>na zadnji dan igara puštaju se divlji zečevi i koze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r-HR" sz="2400" dirty="0">
                <a:latin typeface="Palatino Linotype" panose="02040502050505030304" pitchFamily="18" charset="0"/>
              </a:rPr>
              <a:t>u svečanostima sudjeluju i prostitutke 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hr-HR" sz="2200" dirty="0">
                <a:latin typeface="Palatino Linotype" panose="02040502050505030304" pitchFamily="18" charset="0"/>
              </a:rPr>
              <a:t>plešu gole i bore se kao gladijatori u kazalištima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0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http://en.wikipedia.org/wiki/Floralia#/media/File:Giovanni_Battista_Tiepolo_090.jpg</a:t>
            </a:r>
          </a:p>
        </p:txBody>
      </p:sp>
    </p:spTree>
    <p:extLst>
      <p:ext uri="{BB962C8B-B14F-4D97-AF65-F5344CB8AC3E}">
        <p14:creationId xmlns:p14="http://schemas.microsoft.com/office/powerpoint/2010/main" val="3253143656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133" y="0"/>
            <a:ext cx="5521796" cy="414134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342"/>
            <a:ext cx="3672408" cy="1687466"/>
          </a:xfrm>
        </p:spPr>
        <p:txBody>
          <a:bodyPr/>
          <a:lstStyle/>
          <a:p>
            <a:pPr algn="ctr"/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Latinske </a:t>
            </a:r>
            <a:b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svetkovine </a:t>
            </a:r>
            <a:b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Feriae Latinae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530120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hr-HR" sz="2400" dirty="0">
                <a:latin typeface="Palatino Linotype" panose="02040502050505030304" pitchFamily="18" charset="0"/>
              </a:rPr>
              <a:t>Pomična svetkovina </a:t>
            </a:r>
          </a:p>
          <a:p>
            <a:pPr marL="0" indent="0">
              <a:spcAft>
                <a:spcPts val="0"/>
              </a:spcAft>
              <a:buNone/>
            </a:pPr>
            <a:r>
              <a:rPr lang="hr-HR" sz="2400" dirty="0">
                <a:latin typeface="Palatino Linotype" panose="02040502050505030304" pitchFamily="18" charset="0"/>
              </a:rPr>
              <a:t>u čast Jupitera (</a:t>
            </a:r>
            <a:r>
              <a:rPr lang="hr-HR" sz="2400" i="1" dirty="0">
                <a:latin typeface="Palatino Linotype" panose="02040502050505030304" pitchFamily="18" charset="0"/>
              </a:rPr>
              <a:t>Latiaris</a:t>
            </a:r>
            <a:r>
              <a:rPr lang="hr-HR" sz="2400" dirty="0">
                <a:latin typeface="Palatino Linotype" panose="02040502050505030304" pitchFamily="18" charset="0"/>
              </a:rPr>
              <a:t>), </a:t>
            </a:r>
          </a:p>
          <a:p>
            <a:pPr marL="0" indent="0">
              <a:buNone/>
            </a:pPr>
            <a:r>
              <a:rPr lang="hr-HR" sz="2400" dirty="0">
                <a:latin typeface="Palatino Linotype" panose="02040502050505030304" pitchFamily="18" charset="0"/>
              </a:rPr>
              <a:t>obično krajem aprila</a:t>
            </a:r>
          </a:p>
          <a:p>
            <a:pPr marL="357188" lvl="1" indent="-1714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sz="2000" dirty="0">
                <a:latin typeface="Palatino Linotype" panose="02040502050505030304" pitchFamily="18" charset="0"/>
              </a:rPr>
              <a:t> datum određuje konzul </a:t>
            </a:r>
          </a:p>
          <a:p>
            <a:pPr marL="271463" lvl="1" indent="185738">
              <a:spcAft>
                <a:spcPts val="0"/>
              </a:spcAft>
              <a:buNone/>
            </a:pPr>
            <a:r>
              <a:rPr lang="hr-HR" sz="2000" dirty="0">
                <a:latin typeface="Palatino Linotype" panose="02040502050505030304" pitchFamily="18" charset="0"/>
              </a:rPr>
              <a:t>kad preuzme dužnost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Slave je svi Latini u Albanskim brdima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latin typeface="Palatino Linotype" panose="02040502050505030304" pitchFamily="18" charset="0"/>
              </a:rPr>
              <a:t>sudjeluju svi rimski magistrati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latin typeface="Palatino Linotype" panose="02040502050505030304" pitchFamily="18" charset="0"/>
              </a:rPr>
              <a:t>žrtvuje se bijela junica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latin typeface="Palatino Linotype" panose="02040502050505030304" pitchFamily="18" charset="0"/>
              </a:rPr>
              <a:t>s vremenom je Rim preuzeo organizaciju pa nadomješta i plemena koja su nestala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latin typeface="Palatino Linotype" panose="02040502050505030304" pitchFamily="18" charset="0"/>
              </a:rPr>
              <a:t>istinski praznici: posjećuju se prijatelji, ne radi se ništa službeno</a:t>
            </a:r>
            <a:endParaRPr lang="en-GB" sz="200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38596" y="4141347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http://www.ilfaroonline.it/imgart/vetus.jpg</a:t>
            </a:r>
          </a:p>
        </p:txBody>
      </p:sp>
    </p:spTree>
    <p:extLst>
      <p:ext uri="{BB962C8B-B14F-4D97-AF65-F5344CB8AC3E}">
        <p14:creationId xmlns:p14="http://schemas.microsoft.com/office/powerpoint/2010/main" val="1822335245"/>
      </p:ext>
    </p:extLst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1638" y="4365625"/>
            <a:ext cx="5616575" cy="873125"/>
          </a:xfrm>
        </p:spPr>
        <p:txBody>
          <a:bodyPr/>
          <a:lstStyle/>
          <a:p>
            <a:pPr eaLnBrk="1" hangingPunct="1">
              <a:defRPr/>
            </a:pPr>
            <a:r>
              <a:rPr lang="hr-HR" sz="4800" dirty="0">
                <a:latin typeface="Palatino Linotype" pitchFamily="18" charset="0"/>
              </a:rPr>
              <a:t>Venera (</a:t>
            </a:r>
            <a:r>
              <a:rPr lang="hr-HR" sz="4800" i="1" dirty="0">
                <a:latin typeface="Palatino Linotype" pitchFamily="18" charset="0"/>
              </a:rPr>
              <a:t>Venus</a:t>
            </a:r>
            <a:r>
              <a:rPr lang="hr-HR" sz="4800" dirty="0">
                <a:latin typeface="Palatino Linotype" pitchFamily="18" charset="0"/>
              </a:rPr>
              <a:t>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0" y="6762750"/>
            <a:ext cx="179388" cy="9525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GB" sz="800"/>
          </a:p>
        </p:txBody>
      </p:sp>
      <p:pic>
        <p:nvPicPr>
          <p:cNvPr id="3076" name="Picture 5" descr="aphrodite01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8512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Spring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2235</TotalTime>
  <Words>1704</Words>
  <Application>Microsoft Office PowerPoint</Application>
  <PresentationFormat>On-screen Show (4:3)</PresentationFormat>
  <Paragraphs>165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Courier New</vt:lpstr>
      <vt:lpstr>Palatino Linotype</vt:lpstr>
      <vt:lpstr>Perpetua</vt:lpstr>
      <vt:lpstr>Tahoma</vt:lpstr>
      <vt:lpstr>Times New Roman</vt:lpstr>
      <vt:lpstr>Verdana</vt:lpstr>
      <vt:lpstr>Wingdings 2</vt:lpstr>
      <vt:lpstr>Spring</vt:lpstr>
      <vt:lpstr>"Sousse mosaic calendar April" by Ad Meskens - Own work. Licensed under CC BY-SA 3.0 via Wikimedia Commons - http://commons.wikimedia.org/wiki/File:Sousse_mosaic_calendar_April.JPG#/media/File:Sousse_mosaic_calendar_April.JPG</vt:lpstr>
      <vt:lpstr>Drugi mjesec u godini, svet je Veneri  aprilis &lt; aperiri = otvoriti, naime, vegetacijsku godinu ili &lt; Aphrodite</vt:lpstr>
      <vt:lpstr>Veneralije (Veneralia) </vt:lpstr>
      <vt:lpstr>Megalezije   (Ludi Megalenses /  Megalesia)</vt:lpstr>
      <vt:lpstr>Cerijalije    (ludi Ceriales / Cerealia)</vt:lpstr>
      <vt:lpstr>Parilije (Parilia)</vt:lpstr>
      <vt:lpstr>Floralije    (Ludi Florales / Floralia) </vt:lpstr>
      <vt:lpstr>Latinske  svetkovine  (Feriae Latinae)</vt:lpstr>
      <vt:lpstr>Venera (Venus)</vt:lpstr>
      <vt:lpstr>Aphroditē</vt:lpstr>
      <vt:lpstr>Venera</vt:lpstr>
      <vt:lpstr>PowerPoint Presentation</vt:lpstr>
      <vt:lpstr>PowerPoint Presentation</vt:lpstr>
      <vt:lpstr>Magijske ljubavne formule  (tabellae defixionum)</vt:lpstr>
      <vt:lpstr>Svetišta</vt:lpstr>
      <vt:lpstr>Usporednice</vt:lpstr>
      <vt:lpstr>Liburnska Anzotica</vt:lpstr>
      <vt:lpstr>Mitovi</vt:lpstr>
      <vt:lpstr>Nagovaranje Helene  grčka vaza iz pol.5.st.pr.Kr.     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Venera</dc:title>
  <dc:creator>Maja Matasović</dc:creator>
  <cp:lastModifiedBy>mrmat</cp:lastModifiedBy>
  <cp:revision>113</cp:revision>
  <dcterms:created xsi:type="dcterms:W3CDTF">2007-03-13T08:36:20Z</dcterms:created>
  <dcterms:modified xsi:type="dcterms:W3CDTF">2024-10-21T19:58:51Z</dcterms:modified>
</cp:coreProperties>
</file>