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8" r:id="rId4"/>
    <p:sldId id="270" r:id="rId5"/>
    <p:sldId id="267" r:id="rId6"/>
    <p:sldId id="269" r:id="rId7"/>
    <p:sldId id="272" r:id="rId8"/>
    <p:sldId id="273" r:id="rId9"/>
    <p:sldId id="277" r:id="rId10"/>
    <p:sldId id="276" r:id="rId11"/>
    <p:sldId id="257" r:id="rId12"/>
    <p:sldId id="258" r:id="rId13"/>
    <p:sldId id="259" r:id="rId14"/>
    <p:sldId id="262" r:id="rId15"/>
    <p:sldId id="264" r:id="rId16"/>
    <p:sldId id="26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0EB79-01E6-4143-9CBE-67BC01983A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Noelle-Neuman i spirala šutnje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1FD46D-C0E9-4B97-85EA-ED7977BE05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849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58BA-2547-417E-8EEB-06C6584CC1F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2239" y="213360"/>
            <a:ext cx="10049325" cy="6524791"/>
          </a:xfrm>
        </p:spPr>
        <p:txBody>
          <a:bodyPr>
            <a:noAutofit/>
          </a:bodyPr>
          <a:lstStyle/>
          <a:p>
            <a:r>
              <a:rPr lang="hr-HR" sz="2000" dirty="0"/>
              <a:t>Noelle-Neumann (1979.), uzimajući u obzir analitičke studije sadržaja i ankete među novinarima o raznim temama </a:t>
            </a:r>
            <a:r>
              <a:rPr lang="pl-PL" sz="2000" dirty="0"/>
              <a:t>pokazuje </a:t>
            </a:r>
            <a:r>
              <a:rPr lang="hr-HR" sz="2000" dirty="0"/>
              <a:t>kako se mišljenje stanovništva može približiti (ali i ponovno udaljiti) od mišljenja medija koje mu je vremenski prethodilo. Međutim, kod njemačkih izbora za Savezni parlament iz 1976. Noelle-Neumann je dijagnosticirala “dvostruku klimu mnijenja”: u neposrednoj je okolini opća politička klima bila izjednačena, dok je na televiziji kod novinara dominiralo mišljenje da su izborne šanse vlade znatno bolje od onih opozicije (ankete među novinarima i stanovništvom). </a:t>
            </a:r>
          </a:p>
          <a:p>
            <a:r>
              <a:rPr lang="hr-HR" sz="2000" dirty="0" smtClean="0"/>
              <a:t>I </a:t>
            </a:r>
            <a:r>
              <a:rPr lang="hr-HR" sz="2000" dirty="0"/>
              <a:t>velegledatelji političkih emisija na televiziji u većoj su mjeri nego malogledatelji procjenjivali da su izborne šanse vlade bolje. Putem medija posredovana klima mnijenja razlikovala se od stvarne klime mnijenja, što se, prema Noelle-Neumann, moglo itekako odraziti na rezultat izbora. Dva čimbenika učinka, konsonancija (sadržajno suglasje) i kumulacija, smatraju se središnjim obilježjem masovne komunikacije, pa tako mediji mogu djelovati ne samo kao pojačala već postojećih mišljenja, već oblikovanjem klime mnijenja mogu stvoriti i promjene: masovni mediji mogu </a:t>
            </a:r>
            <a:r>
              <a:rPr lang="hr-HR" sz="2000" dirty="0" smtClean="0"/>
              <a:t>vr</a:t>
            </a:r>
            <a:r>
              <a:rPr lang="hr-HR" sz="2000" dirty="0"/>
              <a:t>š</a:t>
            </a:r>
            <a:r>
              <a:rPr lang="hr-HR" sz="2000" dirty="0" smtClean="0"/>
              <a:t>iti </a:t>
            </a:r>
            <a:r>
              <a:rPr lang="hr-HR" sz="2000" dirty="0"/>
              <a:t>pritisak. Mediji velikim dijelom stvaraju javnost. Prema Noelle-</a:t>
            </a:r>
            <a:r>
              <a:rPr lang="pl-PL" sz="2000" dirty="0"/>
              <a:t>Neumann, ideje, događaji i osobe postoje u javnoj svijesti gotovo samo u </a:t>
            </a:r>
            <a:r>
              <a:rPr lang="hr-HR" sz="2000" dirty="0"/>
              <a:t>mjeri u kojoj im mediji daju dovoljno javnosti, a i samo s onim crtama koje im pripisuju mediji.</a:t>
            </a:r>
          </a:p>
          <a:p>
            <a:r>
              <a:rPr lang="hr-HR" sz="2000" dirty="0"/>
              <a:t>Teorija spirale šutnje onima koji se ne boje izolacije priznaje šansu da promijene društvo. No promjene mogu početi i onda kada pristalice većinskog mišljenja s vremenom postanu nesposobni za argumentaciju, jer više ne sreću nikoga tko ima drugačije mišljenje od njih samih</a:t>
            </a:r>
          </a:p>
        </p:txBody>
      </p:sp>
    </p:spTree>
    <p:extLst>
      <p:ext uri="{BB962C8B-B14F-4D97-AF65-F5344CB8AC3E}">
        <p14:creationId xmlns:p14="http://schemas.microsoft.com/office/powerpoint/2010/main" val="1897522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BAD26-2CE5-49F0-854A-4BD4118B7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Istraživanje masovne komunikacije u Hrvatskoj (Peruško, Vozab; 2014)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8119D-0974-46BD-BB16-594C50BC4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Istraživanje je utemeljeno na analizi sadržaja članaka o komunikacijama i medijima objavljenih u 9 odabranih općim i specijaliziranim društvenoznanstvenim </a:t>
            </a:r>
            <a:r>
              <a:rPr lang="pl-PL" dirty="0"/>
              <a:t>časopisima u razdoblju od 1969. do 2011. godine</a:t>
            </a:r>
          </a:p>
          <a:p>
            <a:r>
              <a:rPr lang="hr-HR" dirty="0"/>
              <a:t>Istraživanje je pokazalo povećanje broja objavljenih radova, raznolikosti tema, teorijskih pristupa i znanstvene kvalitete objavljenih radova, osobito nakon 2000. godine, i ukazalo na institucionalne probleme u razvoju discipline.</a:t>
            </a:r>
          </a:p>
        </p:txBody>
      </p:sp>
    </p:spTree>
    <p:extLst>
      <p:ext uri="{BB962C8B-B14F-4D97-AF65-F5344CB8AC3E}">
        <p14:creationId xmlns:p14="http://schemas.microsoft.com/office/powerpoint/2010/main" val="3709987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C2844-0540-4EF9-92B7-752639D9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63480"/>
            <a:ext cx="9613862" cy="1070686"/>
          </a:xfrm>
        </p:spPr>
        <p:txBody>
          <a:bodyPr>
            <a:normAutofit fontScale="90000"/>
          </a:bodyPr>
          <a:lstStyle/>
          <a:p>
            <a:r>
              <a:rPr lang="es-ES" b="1" dirty="0" err="1"/>
              <a:t>Institucionalni</a:t>
            </a:r>
            <a:r>
              <a:rPr lang="es-ES" b="1" dirty="0"/>
              <a:t> </a:t>
            </a:r>
            <a:r>
              <a:rPr lang="es-ES" b="1" dirty="0" err="1"/>
              <a:t>aspekti</a:t>
            </a:r>
            <a:r>
              <a:rPr lang="es-ES" b="1" dirty="0"/>
              <a:t> </a:t>
            </a:r>
            <a:r>
              <a:rPr lang="es-ES" b="1" dirty="0" err="1"/>
              <a:t>razvoja</a:t>
            </a:r>
            <a:r>
              <a:rPr lang="es-ES" b="1" dirty="0"/>
              <a:t> discipline u </a:t>
            </a:r>
            <a:r>
              <a:rPr lang="es-ES" b="1" dirty="0" err="1"/>
              <a:t>Hrvatskoj</a:t>
            </a:r>
            <a:r>
              <a:rPr lang="es-ES" b="1" dirty="0"/>
              <a:t/>
            </a:r>
            <a:br>
              <a:rPr lang="es-ES" b="1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EBE99-EBD8-4EDE-8698-F5681AC1D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75" y="2121763"/>
            <a:ext cx="11718524" cy="4634144"/>
          </a:xfrm>
        </p:spPr>
        <p:txBody>
          <a:bodyPr>
            <a:normAutofit/>
          </a:bodyPr>
          <a:lstStyle/>
          <a:p>
            <a:r>
              <a:rPr lang="pl-PL" i="1" dirty="0"/>
              <a:t>Nastavni programi na sveučilištima: </a:t>
            </a:r>
            <a:r>
              <a:rPr lang="pl-PL" dirty="0"/>
              <a:t>Akademski interes za pitanja komunikacije i</a:t>
            </a:r>
          </a:p>
          <a:p>
            <a:pPr marL="0" indent="0">
              <a:buNone/>
            </a:pPr>
            <a:r>
              <a:rPr lang="hr-HR" dirty="0"/>
              <a:t> medija započeo je u Jugoslaviji u 1960-ima, a povezan je s razvojem studija novinarstva na Sveučilištu u Ljubljani (1966), Sveučilištu u Beogradu (1968) i Sveučilištu u Zagrebu (1969), koji je na svim sveučilištima osnovan na fakultetima političkih znanosti</a:t>
            </a:r>
          </a:p>
          <a:p>
            <a:r>
              <a:rPr lang="hr-HR" dirty="0"/>
              <a:t>Ranije postojanje novinarskih škola različitog trajanja i institucionalnih okvira u Hrvatskoj, gdje prvi četverogodišnji studij novinarstva započinje na Fakultetu političkih znanosti Sveučilišta u Zagrebu 1985. Prvi diplomski studij novinarstva (“po Bologni”) započeo je 2008., a prva generacija doktorskih studenata na smjeru Mediji i politika (kao </a:t>
            </a:r>
            <a:r>
              <a:rPr lang="pl-PL" dirty="0"/>
              <a:t>dijelu doktorskog programa politologije) upisana je 2012/2013.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45901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A3D58-12D4-41E0-85FB-246749F4096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204186"/>
            <a:ext cx="10369118" cy="6427433"/>
          </a:xfrm>
        </p:spPr>
        <p:txBody>
          <a:bodyPr>
            <a:normAutofit/>
          </a:bodyPr>
          <a:lstStyle/>
          <a:p>
            <a:r>
              <a:rPr lang="hr-HR" dirty="0"/>
              <a:t>Razvoj komunikacijskih i medijskih studija u Hrvatskoj ojačan je osnivanjem Centra </a:t>
            </a:r>
            <a:r>
              <a:rPr lang="pl-PL" dirty="0"/>
              <a:t>za istraživanje medija i komunikacije (2007) na Fakultetu političkih znanosti, koji </a:t>
            </a:r>
            <a:r>
              <a:rPr lang="hr-HR" dirty="0"/>
              <a:t>je povećao znanstvenoistraživačke kapacitete, te međunarodnog poslijediplomskog kursa Comparative media systems na IUC-u u Dubrovniku u suradnji s inozemnim fakultetima (2012). </a:t>
            </a:r>
          </a:p>
          <a:p>
            <a:r>
              <a:rPr lang="hr-HR" dirty="0"/>
              <a:t>Na IUC-u se u suorganizaciji Fakulteta političkih znanosti 1980-ih  održavao i redoviti kurs posvećen novinarstvu, koji se 1990-ih nastavio održavati u </a:t>
            </a:r>
            <a:r>
              <a:rPr lang="pl-PL" dirty="0"/>
              <a:t>obliku konferencije u suorganizaciji Sveučilišta u Zadru. Odjel za kulturu i komunikaciju Instituta za razvoj i međunarodne odnose u Zagrebu jedna je od rijetkih institucija </a:t>
            </a:r>
            <a:r>
              <a:rPr lang="hr-HR" dirty="0"/>
              <a:t>koja još od sredine 1980-ih doprinosi razvoju discipline svojim istraživanjima, publikacijama i međunarodnim konferencijama.</a:t>
            </a:r>
          </a:p>
          <a:p>
            <a:r>
              <a:rPr lang="pl-PL" dirty="0"/>
              <a:t>Odsjek za novinarstvo osnovan je na Hrvatskim studijima 1996. (2005. preimenovan je u Odjel za komunikologiju), Odsjek za informacijske i komunikacijske znanosti osnovan je na Sveučilištu u Zadru 2002, Odsjek za komunikaciju na Sveučilištu u Dubrovniku 2004, a Odsjek za kulturalne studije osnovan je na Filozofskom fakultetu u Rijeci 2004.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3597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F8C48-3262-45BF-A742-0229923A7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Znanstveni časopisi o medijima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CD2D3-CDCC-4493-988A-FCBB9B86E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U Hrvatskoj su znanstveni časopisi koji se bave medijima i novinarstvom osnovani tek nakon 1990. Iako je u Jugoslaviji postojalo nekoliko stručnih časopisa iz tog područja, ni jedan nije izlazio u Hrvatskoj </a:t>
            </a:r>
            <a:r>
              <a:rPr lang="pl-PL" dirty="0"/>
              <a:t>gdje su komunikacijske i medijske teme do tada bile uključene u </a:t>
            </a:r>
            <a:r>
              <a:rPr lang="hr-HR" dirty="0"/>
              <a:t>šire društvenoznanstvene i humanističke časopise.</a:t>
            </a:r>
          </a:p>
          <a:p>
            <a:r>
              <a:rPr lang="hr-HR" dirty="0"/>
              <a:t>Budući da se komunikacijsko polje razvilo iz postojećih društvenih znanosti, </a:t>
            </a:r>
            <a:r>
              <a:rPr lang="pl-PL" dirty="0"/>
              <a:t>posebno sociologije, političke znanosti i psihologije (Splichal, 1989a, 1989b), za </a:t>
            </a:r>
            <a:r>
              <a:rPr lang="hr-HR" dirty="0"/>
              <a:t>konstruiranje uzorka za analizu sadržaja članaka iz područja medija i komunikacije korišteni su najutjecajniji društvenoznanstveni časopisi7 u Hrvatskoj od 1960-ih do danas. </a:t>
            </a:r>
          </a:p>
        </p:txBody>
      </p:sp>
    </p:spTree>
    <p:extLst>
      <p:ext uri="{BB962C8B-B14F-4D97-AF65-F5344CB8AC3E}">
        <p14:creationId xmlns:p14="http://schemas.microsoft.com/office/powerpoint/2010/main" val="921371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FF50F-FC29-4FDB-A91C-96337581381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144" y="195309"/>
            <a:ext cx="10431262" cy="6445187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Među njima su </a:t>
            </a:r>
            <a:r>
              <a:rPr lang="hr-HR" i="1" dirty="0"/>
              <a:t>Naše teme </a:t>
            </a:r>
            <a:r>
              <a:rPr lang="hr-HR" dirty="0"/>
              <a:t>(izdavač je bio Centar CK SKH za idejno-teorijski rad) i </a:t>
            </a:r>
            <a:r>
              <a:rPr lang="hr-HR" i="1" dirty="0"/>
              <a:t>Kulturni radnik </a:t>
            </a:r>
            <a:r>
              <a:rPr lang="hr-HR" dirty="0"/>
              <a:t>(izdavač je bio Prosvjetni sabor Hrvatske, Zagreb), dva časopisa koja su bila vrlo utjecajna u društvenim znanostima u socijalističkom razdoblju, a oba su prestala izlaziti 1990; </a:t>
            </a:r>
            <a:r>
              <a:rPr lang="hr-HR" i="1" dirty="0"/>
              <a:t>Politička misao</a:t>
            </a:r>
            <a:r>
              <a:rPr lang="hr-HR" dirty="0"/>
              <a:t>, glavni politološki časopis Fakulteta političkih znanosti, i </a:t>
            </a:r>
            <a:r>
              <a:rPr lang="hr-HR" i="1" dirty="0"/>
              <a:t>Revija za sociologiju</a:t>
            </a:r>
            <a:r>
              <a:rPr lang="hr-HR" dirty="0"/>
              <a:t>, glavni sociološki časopis koji izdaje Hrvatsko sociološko društvo. </a:t>
            </a:r>
          </a:p>
          <a:p>
            <a:r>
              <a:rPr lang="hr-HR" dirty="0"/>
              <a:t>Od društvenoznanstvenih časopisa koji su pokrenuti nakon 1990. analiziran je časopis </a:t>
            </a:r>
            <a:r>
              <a:rPr lang="hr-HR" i="1" dirty="0"/>
              <a:t>Društvena istraživanja</a:t>
            </a:r>
            <a:r>
              <a:rPr lang="hr-HR" dirty="0"/>
              <a:t>, koji izdaje Institut </a:t>
            </a:r>
            <a:r>
              <a:rPr lang="pl-PL" dirty="0"/>
              <a:t>za društvene znanosti Ivo </a:t>
            </a:r>
            <a:r>
              <a:rPr lang="hr-HR" dirty="0"/>
              <a:t>Pilar</a:t>
            </a:r>
          </a:p>
          <a:p>
            <a:r>
              <a:rPr lang="hr-HR" i="1" dirty="0"/>
              <a:t>Informatologia</a:t>
            </a:r>
            <a:r>
              <a:rPr lang="hr-HR" dirty="0"/>
              <a:t>, prvi akademski časopis iz područja informacijskih znanosti, osnovana je 1969. (do 1990. naziva se </a:t>
            </a:r>
            <a:r>
              <a:rPr lang="hr-HR" i="1" dirty="0"/>
              <a:t>Informatologia Yugoslavica</a:t>
            </a:r>
            <a:r>
              <a:rPr lang="hr-HR" dirty="0"/>
              <a:t>). Od 1995. izdavačjoj je Hrvatsko komunikološko društvo. Godina njezina pokretanja odabrana je za prvu godinu longitudinalne analize na temelju pretpostavke da je njezina pojava </a:t>
            </a:r>
            <a:r>
              <a:rPr lang="pl-PL" dirty="0"/>
              <a:t>pozitivno utjecala na medijske i komunikacijske </a:t>
            </a:r>
            <a:r>
              <a:rPr lang="hr-HR" dirty="0"/>
              <a:t>studije</a:t>
            </a:r>
          </a:p>
          <a:p>
            <a:r>
              <a:rPr lang="hr-HR" dirty="0"/>
              <a:t>Prvi novi specijalizirani medijski časopis </a:t>
            </a:r>
            <a:r>
              <a:rPr lang="hr-HR" i="1" dirty="0"/>
              <a:t>Medijska istraživanja </a:t>
            </a:r>
            <a:r>
              <a:rPr lang="hr-HR" dirty="0"/>
              <a:t>počeo je izlaziti 1995. (samo djelomično institucionaliziran formalno akademski, izdavač je privatna Naklada medijska istraživanja, a pokrenut je u suizdavaštvu s Fakultetom </a:t>
            </a:r>
            <a:r>
              <a:rPr lang="pl-PL" dirty="0"/>
              <a:t>političkih znanosti koji je s vremenom izgubio interes za podršku tom projektu).</a:t>
            </a:r>
          </a:p>
          <a:p>
            <a:r>
              <a:rPr lang="hr-HR" dirty="0"/>
              <a:t>Izdavači su </a:t>
            </a:r>
            <a:r>
              <a:rPr lang="hr-HR" i="1" dirty="0"/>
              <a:t>Medijskih studija </a:t>
            </a:r>
            <a:r>
              <a:rPr lang="hr-HR" dirty="0"/>
              <a:t>Fakultet političkih </a:t>
            </a:r>
            <a:r>
              <a:rPr lang="pl-PL" dirty="0"/>
              <a:t>znanosti i Hrvatsko komunikacijsko društvo, a izlazi od 2010.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46748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D8CA-00C8-4DF5-AC8C-ECD8454B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Metode istraživanja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42E78-079D-4A1D-8994-76B34B410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Kvantitativna istraživanja javljaju se u člancima već u 1970-ima. Većina empirijskih članka (ukupno ih je 127 ili 26,4%) koristi se kvantitativnim podacima (njih 69%), a najčešće su metode anketa (45,7%) i analiza sadržaja (21,3%). Većina ostalih metoda pojavljuje se tek u posljednjem desetljeću (kad je značajna i upotreba intervjua, 6,3% ukupnog uzorka). Miješane metode prisutne su u 11,8% članaka, većinom kao kombinacija kvantitativnih i kvalitativnih metoda, a značajnije su prisutne tek nakon 2000. Kvalitativni podaci upotrebljavaju se od 1980-ih, ali s najvećom frekvencijom u posljednjem desetljeću (92,3%).</a:t>
            </a:r>
          </a:p>
        </p:txBody>
      </p:sp>
    </p:spTree>
    <p:extLst>
      <p:ext uri="{BB962C8B-B14F-4D97-AF65-F5344CB8AC3E}">
        <p14:creationId xmlns:p14="http://schemas.microsoft.com/office/powerpoint/2010/main" val="2598163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33FA1-216C-4FE6-A8F8-97C2C19C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Teorije medija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D9BB2-D8C1-41ED-BBF8-B443C86C7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U ukupnom uzorku najčešće se spominje kritička teorija koja s marksizmom, teorijom javne sfere, kulturnim studijima, feminističkim teorijama, Frankfurtskom školom i teorijom hegemonije konstruira kritički pristup. Najčešće su spominjane teorije unutar društvenoznanstvenog pristupa agenda-setting, matematička teorija komunikacija, modeli medijskih sustava prema Hallinu i Manciniju i teorije medijskih efekata.</a:t>
            </a:r>
          </a:p>
          <a:p>
            <a:r>
              <a:rPr lang="hr-HR" dirty="0"/>
              <a:t>Teorije aktivnih publika, hermeneutika i semiotika najčešće su zastupljene u interpretativnom pristupu. Ukupno su spomenute 144 različite teorije, što dokazuje raspršenost i slabu koherenciju komunikacijskog polja i u Hrvatskoj</a:t>
            </a:r>
          </a:p>
        </p:txBody>
      </p:sp>
    </p:spTree>
    <p:extLst>
      <p:ext uri="{BB962C8B-B14F-4D97-AF65-F5344CB8AC3E}">
        <p14:creationId xmlns:p14="http://schemas.microsoft.com/office/powerpoint/2010/main" val="187140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B0247-AE9C-4577-B071-B332E75A0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Elisabeth Noelle-Neumann (1916-2010)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E49F9-1C69-4331-AE30-A3CB83384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81682"/>
          </a:xfrm>
        </p:spPr>
        <p:txBody>
          <a:bodyPr/>
          <a:lstStyle/>
          <a:p>
            <a:r>
              <a:rPr lang="hr-HR" dirty="0"/>
              <a:t>Rođena u predgrađu Berlina</a:t>
            </a:r>
          </a:p>
          <a:p>
            <a:r>
              <a:rPr lang="hr-HR" dirty="0"/>
              <a:t>Kritizirali su je zbog upoznavanja s Hitlerom tijekom jednog studijskog putovanja</a:t>
            </a:r>
          </a:p>
          <a:p>
            <a:r>
              <a:rPr lang="hr-HR" dirty="0" smtClean="0"/>
              <a:t>1940. </a:t>
            </a:r>
            <a:r>
              <a:rPr lang="hr-HR" dirty="0"/>
              <a:t>radila za nacističke novine </a:t>
            </a:r>
            <a:r>
              <a:rPr lang="hr-HR" i="1" dirty="0"/>
              <a:t>Das Reich, </a:t>
            </a:r>
            <a:r>
              <a:rPr lang="hr-HR" dirty="0"/>
              <a:t>1941. objavili njen tekst „Tko informira Ameriku?”, u kojem tvrdi da Židovski sindikati vode američke medije</a:t>
            </a:r>
          </a:p>
          <a:p>
            <a:r>
              <a:rPr lang="hr-HR" dirty="0"/>
              <a:t>Sa suprugom osnovala organizaciju za istraživanje javnog mnijenja</a:t>
            </a:r>
          </a:p>
          <a:p>
            <a:r>
              <a:rPr lang="hr-HR" dirty="0"/>
              <a:t>Od 1964. do 1983. držala je katedru na Sveučilištu Johannes Gutenberg u Mainzu </a:t>
            </a:r>
          </a:p>
          <a:p>
            <a:r>
              <a:rPr lang="hr-HR" dirty="0"/>
              <a:t>Optužbe za antisemitizam</a:t>
            </a:r>
          </a:p>
        </p:txBody>
      </p:sp>
    </p:spTree>
    <p:extLst>
      <p:ext uri="{BB962C8B-B14F-4D97-AF65-F5344CB8AC3E}">
        <p14:creationId xmlns:p14="http://schemas.microsoft.com/office/powerpoint/2010/main" val="423253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BBA3E-2E36-4758-B8A6-CB938715F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Eksperiment s televizijom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052-F5A1-4252-ADF4-DABA071E6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10354623" cy="4321379"/>
          </a:xfrm>
        </p:spPr>
        <p:txBody>
          <a:bodyPr>
            <a:normAutofit fontScale="92500"/>
          </a:bodyPr>
          <a:lstStyle/>
          <a:p>
            <a:r>
              <a:rPr lang="hr-HR" dirty="0"/>
              <a:t>Elisabeth Noelle-Neumann (1970.) provela je eksperiment 1966./67. u Njemačkoj, a u kojem je istraživano što se mijenja kada ljudi nabave svoj prvi televizor: </a:t>
            </a:r>
          </a:p>
          <a:p>
            <a:r>
              <a:rPr lang="hr-HR" dirty="0"/>
              <a:t>ljudi koji malo čitaju, pod utjecajem televizije mijenja se predodžba o politici na neprikladan način: politika je jednostavnija nego što se mislilo, napeta je, do izražaja dolaze elementi kazališta lutaka: ima puno akcije, međusobnih tuča, svađa. Sasvim drukčija je slika o politici ako se uz televiziju redovito čitaju i novine. Hrabro, poznato, značajno - ali i teško: u prvom se redu pojačavaju takve asocijacije uz ‘politiku’.” </a:t>
            </a:r>
          </a:p>
          <a:p>
            <a:r>
              <a:rPr lang="hr-HR" dirty="0"/>
              <a:t>Političko izvješćivanje koje publiku želi informirati i osposobiti za samostalno donošenje sudova mora sukladno tome davati i pozadinske informacije, pri čemu je potrebno pojasniti i istaknuti suprotne stavove o određenim tematskim područjima.</a:t>
            </a:r>
          </a:p>
        </p:txBody>
      </p:sp>
    </p:spTree>
    <p:extLst>
      <p:ext uri="{BB962C8B-B14F-4D97-AF65-F5344CB8AC3E}">
        <p14:creationId xmlns:p14="http://schemas.microsoft.com/office/powerpoint/2010/main" val="70982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16B66-37C2-4F70-ABCF-293FE075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Načela novinarstva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E4135-B15B-424F-93F8-FDF8AF7CB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2077374"/>
            <a:ext cx="11771789" cy="470516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hr-HR" dirty="0"/>
              <a:t>Elisabeth Noelle-Neumann i Winfried Schulz (1971.) navode deset toaka:</a:t>
            </a:r>
          </a:p>
          <a:p>
            <a:pPr>
              <a:lnSpc>
                <a:spcPct val="120000"/>
              </a:lnSpc>
            </a:pPr>
            <a:r>
              <a:rPr lang="hr-HR" dirty="0"/>
              <a:t>1. Svijest o odgovornosti publicista pri ispunjavanju svoje javne zadaće u službi javnosti.</a:t>
            </a:r>
          </a:p>
          <a:p>
            <a:pPr>
              <a:lnSpc>
                <a:spcPct val="120000"/>
              </a:lnSpc>
            </a:pPr>
            <a:r>
              <a:rPr lang="hr-HR" dirty="0"/>
              <a:t>2. Zaštita unutarnje i vanjske neovisnosti.</a:t>
            </a:r>
          </a:p>
          <a:p>
            <a:pPr>
              <a:lnSpc>
                <a:spcPct val="120000"/>
              </a:lnSpc>
            </a:pPr>
            <a:r>
              <a:rPr lang="hr-HR" dirty="0"/>
              <a:t>3. Zauzimanje za ljudska prava, posebice prava na slobodu mišljenja, tiska i radija.</a:t>
            </a:r>
          </a:p>
          <a:p>
            <a:pPr>
              <a:lnSpc>
                <a:spcPct val="120000"/>
              </a:lnSpc>
            </a:pPr>
            <a:r>
              <a:rPr lang="hr-HR" dirty="0"/>
              <a:t>4. Tolerancija spram pripadnika drugih nacija, rasa i vjeroispovijesti. </a:t>
            </a:r>
            <a:r>
              <a:rPr lang="pl-PL" dirty="0"/>
              <a:t>Zauzimanje za mir i razumijevanje među narodima.</a:t>
            </a:r>
          </a:p>
          <a:p>
            <a:pPr>
              <a:lnSpc>
                <a:spcPct val="120000"/>
              </a:lnSpc>
            </a:pPr>
            <a:r>
              <a:rPr lang="hr-HR" dirty="0"/>
              <a:t>5. Poštivanje istine. Pouzdane informacije javnosti uz provjeru izvora vijesti. Ispravak netočnih obavijesti.</a:t>
            </a:r>
          </a:p>
          <a:p>
            <a:pPr>
              <a:lnSpc>
                <a:spcPct val="120000"/>
              </a:lnSpc>
            </a:pPr>
            <a:r>
              <a:rPr lang="hr-HR" dirty="0"/>
              <a:t>6. Čuvanje profesionalne tajne na kojoj počiva povjerenje prema publicistu.</a:t>
            </a:r>
          </a:p>
          <a:p>
            <a:pPr>
              <a:lnSpc>
                <a:spcPct val="120000"/>
              </a:lnSpc>
            </a:pPr>
            <a:r>
              <a:rPr lang="sv-SE" dirty="0"/>
              <a:t>7. Po</a:t>
            </a:r>
            <a:r>
              <a:rPr lang="hr-HR" dirty="0"/>
              <a:t>š</a:t>
            </a:r>
            <a:r>
              <a:rPr lang="sv-SE" dirty="0"/>
              <a:t>tivanje privatnog i intimnog </a:t>
            </a:r>
            <a:r>
              <a:rPr lang="hr-HR" dirty="0"/>
              <a:t>ž</a:t>
            </a:r>
            <a:r>
              <a:rPr lang="sv-SE" dirty="0"/>
              <a:t>ivota.</a:t>
            </a:r>
          </a:p>
          <a:p>
            <a:pPr>
              <a:lnSpc>
                <a:spcPct val="120000"/>
              </a:lnSpc>
            </a:pPr>
            <a:r>
              <a:rPr lang="hr-HR" dirty="0"/>
              <a:t>8. Bez difamirajuće kritike, ako nije opravdana javnim interesima.</a:t>
            </a:r>
          </a:p>
          <a:p>
            <a:pPr>
              <a:lnSpc>
                <a:spcPct val="120000"/>
              </a:lnSpc>
            </a:pPr>
            <a:r>
              <a:rPr lang="hr-HR" dirty="0"/>
              <a:t>9. Bez veličanja nasilja, brutalnosti i nemorala. Uzimanje u obzir posebnog položaja mladih.</a:t>
            </a:r>
            <a:r>
              <a:rPr lang="pl-PL" dirty="0"/>
              <a:t> </a:t>
            </a:r>
          </a:p>
          <a:p>
            <a:pPr>
              <a:lnSpc>
                <a:spcPct val="120000"/>
              </a:lnSpc>
            </a:pPr>
            <a:r>
              <a:rPr lang="pl-PL" dirty="0"/>
              <a:t>10. Razina obrazovanja publicista koja odgovara njegovoj velikoj </a:t>
            </a:r>
            <a:r>
              <a:rPr lang="hr-HR" dirty="0"/>
              <a:t>odgovornosti.</a:t>
            </a:r>
          </a:p>
        </p:txBody>
      </p:sp>
    </p:spTree>
    <p:extLst>
      <p:ext uri="{BB962C8B-B14F-4D97-AF65-F5344CB8AC3E}">
        <p14:creationId xmlns:p14="http://schemas.microsoft.com/office/powerpoint/2010/main" val="1853046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B4433-B67D-41DB-8A12-0009D4ABD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Teorije manipulacije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75138-D1A9-437C-820A-30DB68820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677" y="2059619"/>
            <a:ext cx="11851688" cy="4798380"/>
          </a:xfrm>
        </p:spPr>
        <p:txBody>
          <a:bodyPr>
            <a:noAutofit/>
          </a:bodyPr>
          <a:lstStyle/>
          <a:p>
            <a:r>
              <a:rPr lang="hr-HR" dirty="0"/>
              <a:t>Elisabeth Noelle-Neumann i </a:t>
            </a:r>
            <a:r>
              <a:rPr lang="hr-HR" dirty="0" smtClean="0"/>
              <a:t>Winfried </a:t>
            </a:r>
            <a:r>
              <a:rPr lang="hr-HR" dirty="0"/>
              <a:t>Schulz (1971.) tvrde da manipulacija postoji onda “kada se pokušava utjecati na ljude bez njihovog znanja, s promišljenim znanjima o tome kako se može upravljati njihovom voljom, i ako ih se na taj način uspije navesti na stavove i djelovanja koja vlastitom voljom ne bi prihvatili niti proveli, te tako objektivno postaju neslobodni, objekti manipulacije”.</a:t>
            </a:r>
          </a:p>
          <a:p>
            <a:r>
              <a:rPr lang="hr-HR" dirty="0"/>
              <a:t>Noelle-Neumann (1973.) smatra da publika medije koristi selektivno, ali da ta selekcija svoju granicu ima tamo gdje u medijima vlada dalekosežno suglasje mišljenja, tj. onda kada ne postoje velike mogućnosti izbora, jer u svim medijima vrijede isti kriteriji odabira. Onda mogućnosti djelovanja masovnih medija postaju znatno veće, posebno pod aspektom kumulacije, tj. postojano ponavljanog sučeljavanja s takvim sadržajima kojima se na </a:t>
            </a:r>
            <a:r>
              <a:rPr lang="fr-FR" dirty="0" err="1"/>
              <a:t>koncu</a:t>
            </a:r>
            <a:r>
              <a:rPr lang="fr-FR" dirty="0"/>
              <a:t> ne mo</a:t>
            </a:r>
            <a:r>
              <a:rPr lang="hr-HR" dirty="0"/>
              <a:t>ž</a:t>
            </a:r>
            <a:r>
              <a:rPr lang="fr-FR" dirty="0"/>
              <a:t>e </a:t>
            </a:r>
            <a:r>
              <a:rPr lang="fr-FR" dirty="0" err="1"/>
              <a:t>izbje</a:t>
            </a:r>
            <a:r>
              <a:rPr lang="hr-HR" dirty="0"/>
              <a:t>ć</a:t>
            </a:r>
            <a:r>
              <a:rPr lang="fr-FR" dirty="0"/>
              <a:t>i.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14203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C573F-F693-42CA-B1C6-4C62B562C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Precizno novinarstvo potkrijepljeno podacima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9B8EB-62EF-4F29-8376-55252739C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10" y="2077375"/>
            <a:ext cx="11594237" cy="4572000"/>
          </a:xfrm>
        </p:spPr>
        <p:txBody>
          <a:bodyPr>
            <a:normAutofit/>
          </a:bodyPr>
          <a:lstStyle/>
          <a:p>
            <a:r>
              <a:rPr lang="hr-HR" dirty="0"/>
              <a:t>Elisabeth Noelle-Neumann (1980.) preuzima pojam “precision journalism” i prevodi ga s “precizno novinarstvo potkrijepljeno podacima”</a:t>
            </a:r>
          </a:p>
          <a:p>
            <a:r>
              <a:rPr lang="hr-HR" dirty="0"/>
              <a:t>Težište pritom leži na tome da se novinarima približe društvenoznanstveni </a:t>
            </a:r>
            <a:r>
              <a:rPr lang="pl-PL" dirty="0"/>
              <a:t>podaci. Prevelika je opasnost da se umjesto preciznog </a:t>
            </a:r>
            <a:r>
              <a:rPr lang="hr-HR" dirty="0"/>
              <a:t>novinarstva potkrijepljenog podacima, pogrešnim tumačenjem podataka proizvedu pogrešne informacije. Razmišljanja i radne navike novinara i društvenih znanstvenika previše se razlikuju. U novinarstvu je izražen nedostatak vremena i prikladnih financijskih resursa. Novinari su pod </a:t>
            </a:r>
            <a:r>
              <a:rPr lang="pl-PL" dirty="0"/>
              <a:t>stalnim pritiskom pisanja i selekcije.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33182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C7D8A-DDE1-46FA-8E01-111D78355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Spirala šutnje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EA75A-1DF3-42B8-91C4-082F1BA37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2" y="2139518"/>
            <a:ext cx="11762911" cy="4718482"/>
          </a:xfrm>
        </p:spPr>
        <p:txBody>
          <a:bodyPr>
            <a:noAutofit/>
          </a:bodyPr>
          <a:lstStyle/>
          <a:p>
            <a:r>
              <a:rPr lang="hr-HR" sz="1800" dirty="0"/>
              <a:t>Knjiga Theorie der Schweigespirale koju je postavila Elisabeth Noelle-Neumann (1991., prije toga 1980.) polazi od pretpostavke da se javno mnijenje temelji na nesvjesnoj težnji ljudi koji žive u nekoj zajednici da </a:t>
            </a:r>
            <a:r>
              <a:rPr lang="pl-PL" sz="1800" dirty="0"/>
              <a:t>dođu do zajedničkog suda i do suglasja. Konformnost se u nekom društvu </a:t>
            </a:r>
            <a:r>
              <a:rPr lang="hr-HR" sz="1800" dirty="0"/>
              <a:t>nagrađuje, dok se prijestup protiv suda oko kojeg postoji suglasje kažnjava. U svim ljudskim društvima moguće je utvrditi postojanje integracijskih postupaka koji počivaju na strahu pojedinca od omalovažavanja, ismijavanja </a:t>
            </a:r>
            <a:r>
              <a:rPr lang="pl-PL" sz="1800" dirty="0"/>
              <a:t>i izolacije. Taj strah od izolacije smatra se antropološkom konstantom.</a:t>
            </a:r>
          </a:p>
          <a:p>
            <a:r>
              <a:rPr lang="hr-HR" sz="1800" dirty="0"/>
              <a:t>Pritisak konformnosti, tj. pritisak radi priključivanja nekom mišljenju, uzrokuje društvenu integraciju. Prema Noelle-Neumann, “bez socijalne prirode, bez straha od izolacije ne može biti ni društva”. </a:t>
            </a:r>
          </a:p>
          <a:p>
            <a:r>
              <a:rPr lang="hr-HR" sz="1800" dirty="0"/>
              <a:t>Spirala šutnje znači: “Ljudi se ne žele izolirati, neprekidno promatraju svoju okolinu, mogu i do najfinijih nijansi registrirati što raste, </a:t>
            </a:r>
            <a:r>
              <a:rPr lang="pt-BR" sz="1800" dirty="0"/>
              <a:t>a </a:t>
            </a:r>
            <a:r>
              <a:rPr lang="hr-HR" sz="1800" dirty="0"/>
              <a:t>š</a:t>
            </a:r>
            <a:r>
              <a:rPr lang="pt-BR" sz="1800" dirty="0"/>
              <a:t>to opada. Tko vidi da njegovo mi</a:t>
            </a:r>
            <a:r>
              <a:rPr lang="hr-HR" sz="1800" dirty="0"/>
              <a:t>š</a:t>
            </a:r>
            <a:r>
              <a:rPr lang="pt-BR" sz="1800" dirty="0"/>
              <a:t>ljenje raste oja</a:t>
            </a:r>
            <a:r>
              <a:rPr lang="hr-HR" sz="1800" dirty="0"/>
              <a:t>č</a:t>
            </a:r>
            <a:r>
              <a:rPr lang="pt-BR" sz="1800" dirty="0"/>
              <a:t>an je, govori javno,</a:t>
            </a:r>
            <a:r>
              <a:rPr lang="hr-HR" sz="1800" dirty="0"/>
              <a:t> odbacuje oprez. Tko vidi da je njegovo </a:t>
            </a:r>
            <a:r>
              <a:rPr lang="hr-HR" sz="1800" dirty="0" smtClean="0"/>
              <a:t>mi</a:t>
            </a:r>
            <a:r>
              <a:rPr lang="hr-HR" sz="1800" dirty="0"/>
              <a:t>š</a:t>
            </a:r>
            <a:r>
              <a:rPr lang="hr-HR" sz="1800" dirty="0" smtClean="0"/>
              <a:t>ljenje </a:t>
            </a:r>
            <a:r>
              <a:rPr lang="hr-HR" sz="1800" dirty="0"/>
              <a:t>gubi tlo pod nogama, zapada u šutnju. Zato što neki govore javno, mogu se javno vidjeti, oni djeluju snažnijima negoli stvarno jesu, a drugi slabijima negoli stvarno </a:t>
            </a:r>
            <a:r>
              <a:rPr lang="pl-PL" sz="1800" dirty="0"/>
              <a:t>jesu. Nastaje optička i akustička varka o stvarnim većinskim odnosima, o stvarnim odnosima moći, pa tako jedni na ostale šire zarazu govora, a drugi </a:t>
            </a:r>
            <a:r>
              <a:rPr lang="hr-HR" sz="1800" dirty="0"/>
              <a:t>zarazu šutnje, sve dok jedno shvaćanje napokon ne propadne u potpunosti. </a:t>
            </a:r>
          </a:p>
        </p:txBody>
      </p:sp>
    </p:spTree>
    <p:extLst>
      <p:ext uri="{BB962C8B-B14F-4D97-AF65-F5344CB8AC3E}">
        <p14:creationId xmlns:p14="http://schemas.microsoft.com/office/powerpoint/2010/main" val="41260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2FDC4-466B-47AA-AB8E-8A3123A64FC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06532"/>
            <a:ext cx="10608816" cy="6542843"/>
          </a:xfrm>
        </p:spPr>
        <p:txBody>
          <a:bodyPr>
            <a:noAutofit/>
          </a:bodyPr>
          <a:lstStyle/>
          <a:p>
            <a:r>
              <a:rPr lang="hr-HR" dirty="0"/>
              <a:t>”Dakle, u tom procesu načelno vrijedi da se mišljenje koje se probija čini jačim negoli stvarno jest, čime se ono drugo mišljenje može suzbiti sve do jedne tvrde jezgre koja ga još</a:t>
            </a:r>
            <a:r>
              <a:rPr lang="el-GR" dirty="0"/>
              <a:t> </a:t>
            </a:r>
            <a:r>
              <a:rPr lang="hr-HR" dirty="0"/>
              <a:t>zastupa. Šutnjom nastaje izobličena slika o učestalosti mišljenja o kontroverznim temama. </a:t>
            </a:r>
          </a:p>
          <a:p>
            <a:r>
              <a:rPr lang="hr-HR" dirty="0"/>
              <a:t>Većina se vara o većini (“pluralistic ignorance”). Prema Noelle-Neumann, pojedincu je od vlastitoga mišljenja važnije to da se ne izolira. Pritisak izolacije prisiljava pojedinca da promatra i naslućuje gdje se nalazi većina, a gdje manjina glede pojedinih tema. Svoj sud o javnom mnijenju pojedinac stvara iz dvaju izvora: iz neposrednog </a:t>
            </a:r>
            <a:r>
              <a:rPr lang="pt-BR" dirty="0"/>
              <a:t>promatranja okoline s njenim signalima odobravanja i neodobravanja te iz</a:t>
            </a:r>
            <a:r>
              <a:rPr lang="hr-HR" dirty="0"/>
              <a:t> masovnih medija.</a:t>
            </a:r>
          </a:p>
          <a:p>
            <a:r>
              <a:rPr lang="hr-HR" dirty="0"/>
              <a:t>Tri su </a:t>
            </a:r>
            <a:r>
              <a:rPr lang="hr-HR" dirty="0" smtClean="0"/>
              <a:t>uvjeta </a:t>
            </a:r>
            <a:r>
              <a:rPr lang="hr-HR" dirty="0"/>
              <a:t>pod kojima se može pokrenuti proces spirale šutnje: </a:t>
            </a:r>
          </a:p>
          <a:p>
            <a:r>
              <a:rPr lang="hr-HR" dirty="0"/>
              <a:t>1. Mora se raditi o područjima mišljenja i stavova koja su u gibanju, </a:t>
            </a:r>
            <a:r>
              <a:rPr lang="fi-FI" dirty="0"/>
              <a:t>na kojima nastaju mijene.</a:t>
            </a:r>
            <a:endParaRPr lang="hr-HR" dirty="0"/>
          </a:p>
          <a:p>
            <a:r>
              <a:rPr lang="fi-FI" dirty="0"/>
              <a:t>2. Mora se raditi o mi</a:t>
            </a:r>
            <a:r>
              <a:rPr lang="hr-HR" dirty="0"/>
              <a:t>š</a:t>
            </a:r>
            <a:r>
              <a:rPr lang="fi-FI" dirty="0"/>
              <a:t>ljenjima koja su</a:t>
            </a:r>
            <a:r>
              <a:rPr lang="hr-HR" dirty="0"/>
              <a:t> jednoznačno moralno označena i kod kojih se rasprava ne vodi oko </a:t>
            </a:r>
            <a:r>
              <a:rPr lang="pl-PL" dirty="0"/>
              <a:t>racionalno točne ili krive, već oko moralno dobre ili loše pozicije. </a:t>
            </a:r>
          </a:p>
          <a:p>
            <a:r>
              <a:rPr lang="pl-PL" dirty="0"/>
              <a:t>3. Mora </a:t>
            </a:r>
            <a:r>
              <a:rPr lang="hr-HR" dirty="0"/>
              <a:t>se raditi o procesima u kojima masovni mediji zauzimaju poziciju koja se može identificirati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3488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</a:t>
            </a:r>
            <a:r>
              <a:rPr lang="hr-HR" dirty="0" smtClean="0"/>
              <a:t>straživanje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567" y="2044931"/>
            <a:ext cx="11629506" cy="445562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Teorija spirale šutnje empirijski potječe od ankete provedene uoči izbora za Bundestag u </a:t>
            </a:r>
            <a:r>
              <a:rPr lang="hr-HR" dirty="0" smtClean="0"/>
              <a:t>jesen </a:t>
            </a:r>
            <a:r>
              <a:rPr lang="hr-HR" dirty="0"/>
              <a:t>1965. godine, a čiji se rezultati isprva nisu mogli objasniti (Noelle-Neumann </a:t>
            </a:r>
            <a:r>
              <a:rPr lang="hr-HR" dirty="0" smtClean="0"/>
              <a:t>1996,13-16</a:t>
            </a:r>
            <a:r>
              <a:rPr lang="hr-HR" dirty="0"/>
              <a:t>). CDU/CSU i SPD gotovo su šest mjeseci bili rame uz rame i prognoze nisu bile </a:t>
            </a:r>
            <a:r>
              <a:rPr lang="hr-HR" dirty="0" smtClean="0"/>
              <a:t>moguće</a:t>
            </a:r>
            <a:r>
              <a:rPr lang="hr-HR" dirty="0"/>
              <a:t>. Što se tiče pretpostavki ispitanika o izbornom pobjedniku, početni rezultat u </a:t>
            </a:r>
            <a:r>
              <a:rPr lang="hr-HR" dirty="0" smtClean="0"/>
              <a:t>prosincu </a:t>
            </a:r>
            <a:r>
              <a:rPr lang="hr-HR" dirty="0"/>
              <a:t>1964. godine bio je izjednačen, ali kako se dan glasovanja približavao, sve se </a:t>
            </a:r>
            <a:r>
              <a:rPr lang="hr-HR" dirty="0" smtClean="0"/>
              <a:t>jasnije </a:t>
            </a:r>
            <a:r>
              <a:rPr lang="hr-HR" dirty="0"/>
              <a:t>naziralo da se očekuje pobjeda vladajuće Unije (u kolovozu 1965. gotovo je 50 </a:t>
            </a:r>
            <a:r>
              <a:rPr lang="hr-HR" dirty="0" smtClean="0"/>
              <a:t>posto </a:t>
            </a:r>
            <a:r>
              <a:rPr lang="hr-HR" dirty="0"/>
              <a:t>ispitanika očekivalo pobjedu Unije, a manje od 20 posto pobjedu SPD-a). Tek u </a:t>
            </a:r>
            <a:r>
              <a:rPr lang="hr-HR" dirty="0" smtClean="0"/>
              <a:t>posljednjem </a:t>
            </a:r>
            <a:r>
              <a:rPr lang="hr-HR" dirty="0"/>
              <a:t>trenutku, kako to tumači Noelle-Neumann, došlo je do «konformističkog </a:t>
            </a:r>
            <a:r>
              <a:rPr lang="hr-HR" dirty="0" smtClean="0"/>
              <a:t> efekta</a:t>
            </a:r>
            <a:r>
              <a:rPr lang="hr-HR" dirty="0"/>
              <a:t>» («last-minute swing»), tj. opće očekivanje pobjede utjecalo je na ponašanje </a:t>
            </a:r>
            <a:r>
              <a:rPr lang="hr-HR" dirty="0" smtClean="0"/>
              <a:t>birača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Na </a:t>
            </a:r>
            <a:r>
              <a:rPr lang="hr-HR" dirty="0"/>
              <a:t>pitanje za koga će glasovati, ankete su u posljednja dva tjedna prije izbora </a:t>
            </a:r>
            <a:r>
              <a:rPr lang="hr-HR" dirty="0" smtClean="0"/>
              <a:t> pokazale </a:t>
            </a:r>
            <a:r>
              <a:rPr lang="hr-HR" dirty="0"/>
              <a:t>da je SPD u to vrijeme izgubio gotovo 5 posto, a CDU/CSU dobio gotovo 4 </a:t>
            </a:r>
            <a:r>
              <a:rPr lang="hr-HR" dirty="0" smtClean="0"/>
              <a:t> posto </a:t>
            </a:r>
            <a:r>
              <a:rPr lang="hr-HR" dirty="0"/>
              <a:t>glasova, pa je s prednošću od 9 posto pobijedio na izborima (Noelle-Neumann </a:t>
            </a:r>
            <a:r>
              <a:rPr lang="hr-HR" dirty="0" smtClean="0"/>
              <a:t>1991</a:t>
            </a:r>
            <a:r>
              <a:rPr lang="hr-HR" dirty="0"/>
              <a:t>, 258). </a:t>
            </a:r>
            <a:endParaRPr lang="hr-HR" dirty="0" smtClean="0"/>
          </a:p>
          <a:p>
            <a:r>
              <a:rPr lang="hr-HR" dirty="0" smtClean="0"/>
              <a:t>Za </a:t>
            </a:r>
            <a:r>
              <a:rPr lang="hr-HR" dirty="0"/>
              <a:t>Noelle-Neumann (1996, </a:t>
            </a:r>
            <a:r>
              <a:rPr lang="hr-HR" dirty="0" smtClean="0"/>
              <a:t>19) to nije bilo nastojanje </a:t>
            </a:r>
            <a:r>
              <a:rPr lang="hr-HR" dirty="0"/>
              <a:t>birača da budu na strani pobjednika, </a:t>
            </a:r>
            <a:r>
              <a:rPr lang="hr-HR" dirty="0" smtClean="0"/>
              <a:t>nego izražavanje njihova straha od izolacije zbog čega su se prilagodili mišljenju većine. 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0455196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245</TotalTime>
  <Words>2474</Words>
  <Application>Microsoft Office PowerPoint</Application>
  <PresentationFormat>Widescreen</PresentationFormat>
  <Paragraphs>70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Trebuchet MS</vt:lpstr>
      <vt:lpstr>Berlin</vt:lpstr>
      <vt:lpstr>Noelle-Neuman i spirala šutnje</vt:lpstr>
      <vt:lpstr>Elisabeth Noelle-Neumann (1916-2010)</vt:lpstr>
      <vt:lpstr>Eksperiment s televizijom</vt:lpstr>
      <vt:lpstr>Načela novinarstva</vt:lpstr>
      <vt:lpstr>Teorije manipulacije</vt:lpstr>
      <vt:lpstr>Precizno novinarstvo potkrijepljeno podacima</vt:lpstr>
      <vt:lpstr>Spirala šutnje</vt:lpstr>
      <vt:lpstr>PowerPoint Presentation</vt:lpstr>
      <vt:lpstr>Istraživanje</vt:lpstr>
      <vt:lpstr>PowerPoint Presentation</vt:lpstr>
      <vt:lpstr>Istraživanje masovne komunikacije u Hrvatskoj (Peruško, Vozab; 2014)</vt:lpstr>
      <vt:lpstr>Institucionalni aspekti razvoja discipline u Hrvatskoj </vt:lpstr>
      <vt:lpstr>PowerPoint Presentation</vt:lpstr>
      <vt:lpstr>Znanstveni časopisi o medijima</vt:lpstr>
      <vt:lpstr>PowerPoint Presentation</vt:lpstr>
      <vt:lpstr>Metode istraživanja</vt:lpstr>
      <vt:lpstr>Teorije medija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Noelle Neuman</dc:title>
  <dc:creator>Tamara Kunić</dc:creator>
  <cp:lastModifiedBy>Tamara Kunić</cp:lastModifiedBy>
  <cp:revision>37</cp:revision>
  <dcterms:created xsi:type="dcterms:W3CDTF">2021-01-15T08:43:41Z</dcterms:created>
  <dcterms:modified xsi:type="dcterms:W3CDTF">2022-12-06T12:42:52Z</dcterms:modified>
</cp:coreProperties>
</file>