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9"/>
  </p:notes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80" r:id="rId19"/>
    <p:sldId id="275" r:id="rId20"/>
    <p:sldId id="276" r:id="rId21"/>
    <p:sldId id="277" r:id="rId22"/>
    <p:sldId id="278" r:id="rId23"/>
    <p:sldId id="279" r:id="rId24"/>
    <p:sldId id="281" r:id="rId25"/>
    <p:sldId id="282" r:id="rId26"/>
    <p:sldId id="283" r:id="rId27"/>
    <p:sldId id="284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3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7AF62A-16A2-408A-B05B-AF37ACC2F33A}" type="datetimeFigureOut">
              <a:rPr lang="hr-HR" smtClean="0"/>
              <a:t>5.11.2025.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D62A70-829C-4205-83F4-29B265F3ED2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65835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9699A79-9B66-4C79-9433-5BD320DEF30D}" type="slidenum">
              <a:rPr lang="hr-HR" altLang="sr-Latn-RS"/>
              <a:pPr/>
              <a:t>1</a:t>
            </a:fld>
            <a:endParaRPr lang="hr-HR" altLang="sr-Latn-RS"/>
          </a:p>
        </p:txBody>
      </p:sp>
      <p:sp>
        <p:nvSpPr>
          <p:cNvPr id="215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34758724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571CD50-34CD-4806-A4ED-39EB7042B3B4}" type="slidenum">
              <a:rPr lang="hr-HR" altLang="sr-Latn-RS"/>
              <a:pPr/>
              <a:t>10</a:t>
            </a:fld>
            <a:endParaRPr lang="hr-HR" altLang="sr-Latn-RS"/>
          </a:p>
        </p:txBody>
      </p:sp>
      <p:sp>
        <p:nvSpPr>
          <p:cNvPr id="317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17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25151596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AC9CDBC-85A7-4C93-B56B-89973C6D9750}" type="slidenum">
              <a:rPr lang="hr-HR" altLang="sr-Latn-RS"/>
              <a:pPr/>
              <a:t>11</a:t>
            </a:fld>
            <a:endParaRPr lang="hr-HR" altLang="sr-Latn-RS"/>
          </a:p>
        </p:txBody>
      </p:sp>
      <p:sp>
        <p:nvSpPr>
          <p:cNvPr id="327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27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22024997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C7532E6-A9DC-4816-B19E-EC5A62AAEE78}" type="slidenum">
              <a:rPr lang="hr-HR" altLang="sr-Latn-RS"/>
              <a:pPr/>
              <a:t>12</a:t>
            </a:fld>
            <a:endParaRPr lang="hr-HR" altLang="sr-Latn-RS"/>
          </a:p>
        </p:txBody>
      </p:sp>
      <p:sp>
        <p:nvSpPr>
          <p:cNvPr id="337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37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39215541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EA20FA4-8C24-41E8-B9E9-A7933F15DD0C}" type="slidenum">
              <a:rPr lang="hr-HR" altLang="sr-Latn-RS"/>
              <a:pPr/>
              <a:t>13</a:t>
            </a:fld>
            <a:endParaRPr lang="hr-HR" altLang="sr-Latn-RS"/>
          </a:p>
        </p:txBody>
      </p:sp>
      <p:sp>
        <p:nvSpPr>
          <p:cNvPr id="348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48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18965595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8B2533F-F254-4658-9CDB-C385810DC330}" type="slidenum">
              <a:rPr lang="hr-HR" altLang="sr-Latn-RS"/>
              <a:pPr/>
              <a:t>14</a:t>
            </a:fld>
            <a:endParaRPr lang="hr-HR" altLang="sr-Latn-RS"/>
          </a:p>
        </p:txBody>
      </p:sp>
      <p:sp>
        <p:nvSpPr>
          <p:cNvPr id="358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58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36292495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71B4711-1997-4CB6-AFA9-59B5266B46F9}" type="slidenum">
              <a:rPr lang="hr-HR" altLang="sr-Latn-RS"/>
              <a:pPr/>
              <a:t>15</a:t>
            </a:fld>
            <a:endParaRPr lang="hr-HR" altLang="sr-Latn-RS"/>
          </a:p>
        </p:txBody>
      </p:sp>
      <p:sp>
        <p:nvSpPr>
          <p:cNvPr id="1228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2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21089636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90ED6A7-C5CE-4AA4-B3C0-9BE2AA551CD3}" type="slidenum">
              <a:rPr lang="hr-HR" altLang="sr-Latn-RS"/>
              <a:pPr/>
              <a:t>16</a:t>
            </a:fld>
            <a:endParaRPr lang="hr-HR" altLang="sr-Latn-RS"/>
          </a:p>
        </p:txBody>
      </p:sp>
      <p:sp>
        <p:nvSpPr>
          <p:cNvPr id="1331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162928446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CF251CA-AEDB-417A-AFAE-52C6501E51DB}" type="slidenum">
              <a:rPr lang="hr-HR" altLang="sr-Latn-RS"/>
              <a:pPr/>
              <a:t>17</a:t>
            </a:fld>
            <a:endParaRPr lang="hr-HR" altLang="sr-Latn-RS"/>
          </a:p>
        </p:txBody>
      </p:sp>
      <p:sp>
        <p:nvSpPr>
          <p:cNvPr id="1433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1525" cy="40068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3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153635292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FAB72F3-9478-4A53-A07E-C53054B0BC36}" type="slidenum">
              <a:rPr lang="hr-HR" altLang="sr-Latn-RS"/>
              <a:pPr/>
              <a:t>19</a:t>
            </a:fld>
            <a:endParaRPr lang="hr-HR" altLang="sr-Latn-RS"/>
          </a:p>
        </p:txBody>
      </p:sp>
      <p:sp>
        <p:nvSpPr>
          <p:cNvPr id="1536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3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12358152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070DFC4-78FC-48C5-B49F-2DBF44D7FC88}" type="slidenum">
              <a:rPr lang="hr-HR" altLang="sr-Latn-RS"/>
              <a:pPr/>
              <a:t>20</a:t>
            </a:fld>
            <a:endParaRPr lang="hr-HR" altLang="sr-Latn-RS"/>
          </a:p>
        </p:txBody>
      </p:sp>
      <p:sp>
        <p:nvSpPr>
          <p:cNvPr id="163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1525" cy="40068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26309584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A486C7F-A9F1-42F0-AA41-85218B0544E1}" type="slidenum">
              <a:rPr lang="hr-HR" altLang="sr-Latn-RS"/>
              <a:pPr/>
              <a:t>2</a:t>
            </a:fld>
            <a:endParaRPr lang="hr-HR" altLang="sr-Latn-RS"/>
          </a:p>
        </p:txBody>
      </p:sp>
      <p:sp>
        <p:nvSpPr>
          <p:cNvPr id="225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314892505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5A45EB1-19A5-4DA5-BD79-1EC1019B8ABB}" type="slidenum">
              <a:rPr lang="hr-HR" altLang="sr-Latn-RS"/>
              <a:pPr/>
              <a:t>21</a:t>
            </a:fld>
            <a:endParaRPr lang="hr-HR" altLang="sr-Latn-RS"/>
          </a:p>
        </p:txBody>
      </p:sp>
      <p:sp>
        <p:nvSpPr>
          <p:cNvPr id="174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1525" cy="40068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310975324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5466A03-D6BA-45D7-949D-18FEF480E595}" type="slidenum">
              <a:rPr lang="hr-HR" altLang="sr-Latn-RS"/>
              <a:pPr/>
              <a:t>22</a:t>
            </a:fld>
            <a:endParaRPr lang="hr-HR" altLang="sr-Latn-RS"/>
          </a:p>
        </p:txBody>
      </p:sp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48594374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0866B9A-89F0-481E-A0F1-FBAC4E19B890}" type="slidenum">
              <a:rPr lang="hr-HR" altLang="sr-Latn-RS"/>
              <a:pPr/>
              <a:t>23</a:t>
            </a:fld>
            <a:endParaRPr lang="hr-HR" altLang="sr-Latn-RS"/>
          </a:p>
        </p:txBody>
      </p:sp>
      <p:sp>
        <p:nvSpPr>
          <p:cNvPr id="194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25725055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7BE397D-C328-4A5B-84D3-F9D8B3953BC5}" type="slidenum">
              <a:rPr lang="hr-HR" altLang="sr-Latn-RS"/>
              <a:pPr/>
              <a:t>3</a:t>
            </a:fld>
            <a:endParaRPr lang="hr-HR" altLang="sr-Latn-RS"/>
          </a:p>
        </p:txBody>
      </p:sp>
      <p:sp>
        <p:nvSpPr>
          <p:cNvPr id="235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35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13365290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05C7F32-BBFB-4712-9BCF-B2B681041ADD}" type="slidenum">
              <a:rPr lang="hr-HR" altLang="sr-Latn-RS"/>
              <a:pPr/>
              <a:t>4</a:t>
            </a:fld>
            <a:endParaRPr lang="hr-HR" altLang="sr-Latn-RS"/>
          </a:p>
        </p:txBody>
      </p:sp>
      <p:sp>
        <p:nvSpPr>
          <p:cNvPr id="245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37374744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AEFEC1A-AB49-4118-A8C3-B8E3F1A92C95}" type="slidenum">
              <a:rPr lang="hr-HR" altLang="sr-Latn-RS"/>
              <a:pPr/>
              <a:t>5</a:t>
            </a:fld>
            <a:endParaRPr lang="hr-HR" altLang="sr-Latn-RS"/>
          </a:p>
        </p:txBody>
      </p:sp>
      <p:sp>
        <p:nvSpPr>
          <p:cNvPr id="256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56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31121072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C767A72-A592-47A4-BB4C-7CFB4C472C05}" type="slidenum">
              <a:rPr lang="hr-HR" altLang="sr-Latn-RS"/>
              <a:pPr/>
              <a:t>6</a:t>
            </a:fld>
            <a:endParaRPr lang="hr-HR" altLang="sr-Latn-RS"/>
          </a:p>
        </p:txBody>
      </p:sp>
      <p:sp>
        <p:nvSpPr>
          <p:cNvPr id="2764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6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8924395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465F7BC-024C-4EAC-BDCC-465B6EBD81E1}" type="slidenum">
              <a:rPr lang="hr-HR" altLang="sr-Latn-RS"/>
              <a:pPr/>
              <a:t>7</a:t>
            </a:fld>
            <a:endParaRPr lang="hr-HR" altLang="sr-Latn-RS"/>
          </a:p>
        </p:txBody>
      </p:sp>
      <p:sp>
        <p:nvSpPr>
          <p:cNvPr id="286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6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18110887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5BC9E7F-8A33-41EB-B9BB-5E45F2A7AA48}" type="slidenum">
              <a:rPr lang="hr-HR" altLang="sr-Latn-RS"/>
              <a:pPr/>
              <a:t>8</a:t>
            </a:fld>
            <a:endParaRPr lang="hr-HR" altLang="sr-Latn-RS"/>
          </a:p>
        </p:txBody>
      </p:sp>
      <p:sp>
        <p:nvSpPr>
          <p:cNvPr id="296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96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21449006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F2C5143-A0E2-433C-BEFA-02D75472323A}" type="slidenum">
              <a:rPr lang="hr-HR" altLang="sr-Latn-RS"/>
              <a:pPr/>
              <a:t>9</a:t>
            </a:fld>
            <a:endParaRPr lang="hr-HR" altLang="sr-Latn-RS"/>
          </a:p>
        </p:txBody>
      </p:sp>
      <p:sp>
        <p:nvSpPr>
          <p:cNvPr id="3072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17488" y="812800"/>
            <a:ext cx="7123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2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r-Latn-RS" altLang="sr-Latn-RS"/>
          </a:p>
        </p:txBody>
      </p:sp>
    </p:spTree>
    <p:extLst>
      <p:ext uri="{BB962C8B-B14F-4D97-AF65-F5344CB8AC3E}">
        <p14:creationId xmlns:p14="http://schemas.microsoft.com/office/powerpoint/2010/main" val="3716120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641" y="436367"/>
            <a:ext cx="10968959" cy="11434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608641" y="5921902"/>
            <a:ext cx="2837760" cy="470930"/>
          </a:xfrm>
        </p:spPr>
        <p:txBody>
          <a:bodyPr/>
          <a:lstStyle>
            <a:lvl1pPr>
              <a:defRPr/>
            </a:lvl1pPr>
          </a:lstStyle>
          <a:p>
            <a:endParaRPr lang="hr-HR" alt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4126081" y="5921902"/>
            <a:ext cx="3863040" cy="470930"/>
          </a:xfrm>
        </p:spPr>
        <p:txBody>
          <a:bodyPr/>
          <a:lstStyle>
            <a:lvl1pPr>
              <a:defRPr/>
            </a:lvl1pPr>
          </a:lstStyle>
          <a:p>
            <a:endParaRPr lang="hr-HR" alt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8653441" y="5921902"/>
            <a:ext cx="2837760" cy="470930"/>
          </a:xfrm>
        </p:spPr>
        <p:txBody>
          <a:bodyPr/>
          <a:lstStyle>
            <a:lvl1pPr>
              <a:defRPr/>
            </a:lvl1pPr>
          </a:lstStyle>
          <a:p>
            <a:fld id="{2A545851-A5AB-4763-9CD6-53F451CD7BD7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623736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  <p:sldLayoutId id="214748366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2OvT4tKE3cw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9yFENr7ABcc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12xwHhCntHA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9RPKH6BV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r-HR" altLang="sr-Latn-RS" dirty="0">
                <a:latin typeface="Arial" panose="020B0604020202020204" pitchFamily="34" charset="0"/>
              </a:rPr>
              <a:t>Harold </a:t>
            </a:r>
            <a:r>
              <a:rPr lang="hr-HR" altLang="sr-Latn-RS" dirty="0" err="1">
                <a:latin typeface="Arial" panose="020B0604020202020204" pitchFamily="34" charset="0"/>
              </a:rPr>
              <a:t>Lasswell</a:t>
            </a:r>
            <a:r>
              <a:rPr lang="hr-HR" altLang="sr-Latn-RS">
                <a:latin typeface="Arial" panose="020B0604020202020204" pitchFamily="34" charset="0"/>
              </a:rPr>
              <a:t> i</a:t>
            </a:r>
            <a:br>
              <a:rPr lang="hr-HR" altLang="sr-Latn-RS" dirty="0">
                <a:latin typeface="Arial" panose="020B0604020202020204" pitchFamily="34" charset="0"/>
              </a:rPr>
            </a:br>
            <a:r>
              <a:rPr lang="hr-HR" altLang="sr-Latn-RS" dirty="0">
                <a:latin typeface="Arial" panose="020B0604020202020204" pitchFamily="34" charset="0"/>
              </a:rPr>
              <a:t>istraživanje propagande</a:t>
            </a:r>
            <a:br>
              <a:rPr lang="hr-HR" altLang="sr-Latn-RS" dirty="0">
                <a:latin typeface="Arial" panose="020B0604020202020204" pitchFamily="34" charset="0"/>
              </a:rPr>
            </a:br>
            <a:endParaRPr lang="hr-HR" dirty="0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 bwMode="auto"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0" tIns="28805" rIns="0" bIns="0" rtlCol="0" anchor="ctr">
            <a:normAutofit/>
          </a:bodyPr>
          <a:lstStyle/>
          <a:p>
            <a:pPr marL="0" indent="0" algn="ctr">
              <a:lnSpc>
                <a:spcPct val="93000"/>
              </a:lnSpc>
              <a:spcAft>
                <a:spcPct val="0"/>
              </a:spcAft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endParaRPr lang="hr-HR" altLang="sr-Latn-RS" sz="3266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94673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1980049" y="436367"/>
            <a:ext cx="8229024" cy="1144920"/>
          </a:xfrm>
          <a:ln/>
        </p:spPr>
        <p:txBody>
          <a:bodyPr vert="horz" lIns="91440" tIns="35206" rIns="91440" bIns="45720" rtlCol="0" anchor="t">
            <a:normAutofit/>
          </a:bodyPr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/>
              <a:t>Komunikacijski model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111103" y="1735383"/>
            <a:ext cx="8034604" cy="4666090"/>
          </a:xfrm>
          <a:ln/>
        </p:spPr>
        <p:txBody>
          <a:bodyPr vert="horz" lIns="91440" tIns="25604" rIns="91440" bIns="45720" rtlCol="0">
            <a:normAutofit/>
          </a:bodyPr>
          <a:lstStyle/>
          <a:p>
            <a:pPr marL="391729" indent="-293797">
              <a:lnSpc>
                <a:spcPct val="93000"/>
              </a:lnSpc>
              <a:buClr>
                <a:srgbClr val="00808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2400" dirty="0">
                <a:latin typeface="Arial" panose="020B0604020202020204" pitchFamily="34" charset="0"/>
              </a:rPr>
              <a:t>1939-1940 – Lasswell, Lazarsfeld - kako se komunikacija može iskoristiti da se vlada bolje nosi s ratom </a:t>
            </a:r>
          </a:p>
          <a:p>
            <a:pPr marL="391729" indent="-293797">
              <a:lnSpc>
                <a:spcPct val="93000"/>
              </a:lnSpc>
              <a:buClr>
                <a:srgbClr val="00808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2400" i="1" dirty="0">
                <a:latin typeface="Arial" panose="020B0604020202020204" pitchFamily="34" charset="0"/>
              </a:rPr>
              <a:t>Who says what to whom in what chanell with what effects?</a:t>
            </a:r>
          </a:p>
          <a:p>
            <a:pPr marL="391729" indent="-293797">
              <a:lnSpc>
                <a:spcPct val="93000"/>
              </a:lnSpc>
              <a:buClr>
                <a:srgbClr val="00808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i="1" dirty="0">
                <a:latin typeface="Arial" panose="020B0604020202020204" pitchFamily="34" charset="0"/>
                <a:hlinkClick r:id="rId3"/>
              </a:rPr>
              <a:t>https://www.youtube.com/watch?v=2OvT4tKE3cw</a:t>
            </a:r>
          </a:p>
          <a:p>
            <a:pPr marL="391729" indent="-293797">
              <a:lnSpc>
                <a:spcPct val="93000"/>
              </a:lnSpc>
              <a:buClr>
                <a:srgbClr val="008080"/>
              </a:buClr>
              <a:buSzPct val="45000"/>
              <a:buNone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dirty="0">
                <a:latin typeface="Arial" panose="020B0604020202020204" pitchFamily="34" charset="0"/>
              </a:rPr>
              <a:t> </a:t>
            </a:r>
          </a:p>
          <a:p>
            <a:pPr marL="0" indent="97932">
              <a:lnSpc>
                <a:spcPct val="93000"/>
              </a:lnSpc>
              <a:buClrTx/>
              <a:buNone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endParaRPr lang="hr-HR" altLang="sr-Latn-RS" dirty="0">
              <a:latin typeface="Arial" panose="020B0604020202020204" pitchFamily="34" charset="0"/>
            </a:endParaRP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526" y="4572482"/>
            <a:ext cx="6515244" cy="1633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670462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xfrm>
            <a:off x="1980049" y="436367"/>
            <a:ext cx="8229024" cy="1144920"/>
          </a:xfrm>
          <a:ln/>
        </p:spPr>
        <p:txBody>
          <a:bodyPr vert="horz" lIns="91440" tIns="35206" rIns="91440" bIns="45720" rtlCol="0" anchor="t">
            <a:normAutofit/>
          </a:bodyPr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/>
              <a:t>Prednosti i mane modela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111102" y="1735383"/>
            <a:ext cx="7870427" cy="4451507"/>
          </a:xfrm>
          <a:ln/>
        </p:spPr>
        <p:txBody>
          <a:bodyPr vert="horz" lIns="91440" tIns="25604" rIns="91440" bIns="45720" rtlCol="0">
            <a:normAutofit/>
          </a:bodyPr>
          <a:lstStyle/>
          <a:p>
            <a:pPr marL="0" indent="0">
              <a:lnSpc>
                <a:spcPct val="93000"/>
              </a:lnSpc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800" u="sng" dirty="0">
                <a:solidFill>
                  <a:srgbClr val="111111"/>
                </a:solidFill>
                <a:latin typeface="Arial" panose="020B0604020202020204" pitchFamily="34" charset="0"/>
              </a:rPr>
              <a:t>Prednosti</a:t>
            </a:r>
            <a:r>
              <a:rPr lang="hr-HR" altLang="sr-Latn-RS" sz="2800" dirty="0">
                <a:solidFill>
                  <a:srgbClr val="111111"/>
                </a:solidFill>
                <a:latin typeface="Arial" panose="020B0604020202020204" pitchFamily="34" charset="0"/>
              </a:rPr>
              <a:t>:</a:t>
            </a:r>
          </a:p>
          <a:p>
            <a:pPr marL="0" indent="0">
              <a:lnSpc>
                <a:spcPct val="93000"/>
              </a:lnSpc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800" dirty="0">
                <a:latin typeface="Arial" panose="020B0604020202020204" pitchFamily="34" charset="0"/>
              </a:rPr>
              <a:t>- jednostavan</a:t>
            </a:r>
          </a:p>
          <a:p>
            <a:pPr marL="0" indent="0">
              <a:lnSpc>
                <a:spcPct val="93000"/>
              </a:lnSpc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800" dirty="0">
                <a:latin typeface="Arial" panose="020B0604020202020204" pitchFamily="34" charset="0"/>
              </a:rPr>
              <a:t>- primijenjiv na skoro sve vrste komunikacije</a:t>
            </a:r>
          </a:p>
          <a:p>
            <a:pPr marL="0" indent="0">
              <a:lnSpc>
                <a:spcPct val="93000"/>
              </a:lnSpc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800" dirty="0">
                <a:latin typeface="Arial" panose="020B0604020202020204" pitchFamily="34" charset="0"/>
              </a:rPr>
              <a:t>- donosi koncept utjecaja</a:t>
            </a:r>
          </a:p>
          <a:p>
            <a:pPr marL="0" indent="0">
              <a:lnSpc>
                <a:spcPct val="93000"/>
              </a:lnSpc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800" u="sng" dirty="0">
                <a:solidFill>
                  <a:srgbClr val="111111"/>
                </a:solidFill>
                <a:latin typeface="Arial" panose="020B0604020202020204" pitchFamily="34" charset="0"/>
              </a:rPr>
              <a:t>Mane</a:t>
            </a:r>
            <a:r>
              <a:rPr lang="hr-HR" altLang="sr-Latn-RS" sz="2800" dirty="0">
                <a:solidFill>
                  <a:srgbClr val="111111"/>
                </a:solidFill>
                <a:latin typeface="Arial" panose="020B0604020202020204" pitchFamily="34" charset="0"/>
              </a:rPr>
              <a:t>:</a:t>
            </a:r>
          </a:p>
          <a:p>
            <a:pPr marL="0" indent="0">
              <a:lnSpc>
                <a:spcPct val="93000"/>
              </a:lnSpc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800" dirty="0">
                <a:solidFill>
                  <a:srgbClr val="111111"/>
                </a:solidFill>
                <a:latin typeface="Arial" panose="020B0604020202020204" pitchFamily="34" charset="0"/>
              </a:rPr>
              <a:t>- povratna veza nije spomenuta </a:t>
            </a:r>
          </a:p>
          <a:p>
            <a:pPr marL="0" indent="0">
              <a:lnSpc>
                <a:spcPct val="93000"/>
              </a:lnSpc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800" dirty="0">
                <a:solidFill>
                  <a:srgbClr val="111111"/>
                </a:solidFill>
                <a:latin typeface="Arial" panose="020B0604020202020204" pitchFamily="34" charset="0"/>
              </a:rPr>
              <a:t>- nije spomenut šum u komunikaciji</a:t>
            </a:r>
          </a:p>
          <a:p>
            <a:pPr marL="0" indent="0">
              <a:lnSpc>
                <a:spcPct val="93000"/>
              </a:lnSpc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800" dirty="0">
                <a:latin typeface="Arial" panose="020B0604020202020204" pitchFamily="34" charset="0"/>
              </a:rPr>
              <a:t>- linearni model</a:t>
            </a:r>
          </a:p>
        </p:txBody>
      </p:sp>
    </p:spTree>
    <p:extLst>
      <p:ext uri="{BB962C8B-B14F-4D97-AF65-F5344CB8AC3E}">
        <p14:creationId xmlns:p14="http://schemas.microsoft.com/office/powerpoint/2010/main" val="34735841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1980049" y="436367"/>
            <a:ext cx="8229024" cy="1144920"/>
          </a:xfrm>
          <a:ln/>
        </p:spPr>
        <p:txBody>
          <a:bodyPr vert="horz" lIns="91440" tIns="35206" rIns="91440" bIns="45720" rtlCol="0" anchor="t">
            <a:normAutofit/>
          </a:bodyPr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/>
              <a:t>Komunikacijski model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55716" y="1155469"/>
            <a:ext cx="8925813" cy="5292089"/>
          </a:xfrm>
          <a:ln/>
        </p:spPr>
        <p:txBody>
          <a:bodyPr vert="horz" lIns="91440" tIns="25604" rIns="91440" bIns="45720" rtlCol="0">
            <a:normAutofit/>
          </a:bodyPr>
          <a:lstStyle/>
          <a:p>
            <a:pPr marL="391729" indent="-293797">
              <a:lnSpc>
                <a:spcPct val="93000"/>
              </a:lnSpc>
              <a:buClr>
                <a:srgbClr val="00808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800" dirty="0">
                <a:latin typeface="Arial" panose="020B0604020202020204" pitchFamily="34" charset="0"/>
                <a:cs typeface="TimesNewRoman" pitchFamily="16" charset="0"/>
              </a:rPr>
              <a:t>1948. objavio u članku </a:t>
            </a:r>
            <a:r>
              <a:rPr lang="hr-HR" altLang="sr-Latn-RS" sz="2800" i="1" dirty="0">
                <a:latin typeface="Arial" panose="020B0604020202020204" pitchFamily="34" charset="0"/>
                <a:cs typeface="TimesNewRoman" pitchFamily="16" charset="0"/>
              </a:rPr>
              <a:t>The Structure and Function of Communication in Society</a:t>
            </a:r>
            <a:r>
              <a:rPr lang="hr-HR" altLang="sr-Latn-RS" sz="2800" dirty="0">
                <a:latin typeface="Arial" panose="020B0604020202020204" pitchFamily="34" charset="0"/>
                <a:cs typeface="TimesNewRoman" pitchFamily="16" charset="0"/>
              </a:rPr>
              <a:t>: “Who (komunikator) Says What (poruka/sadržaj) In Which Channel (medij/kanal) To Whom (recipijent) With What Effect (učinak)?” </a:t>
            </a:r>
          </a:p>
          <a:p>
            <a:pPr marL="391729" indent="-293797">
              <a:lnSpc>
                <a:spcPct val="93000"/>
              </a:lnSpc>
              <a:buClr>
                <a:srgbClr val="00808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sz="2800" dirty="0"/>
              <a:t>Kao </a:t>
            </a:r>
            <a:r>
              <a:rPr lang="hr-HR" sz="2800" b="1" dirty="0"/>
              <a:t>funkcije masovne komunikacije </a:t>
            </a:r>
            <a:r>
              <a:rPr lang="hr-HR" sz="2800" dirty="0"/>
              <a:t>Lasswell razlikuje: promatranje okoliša sakupljanjem i</a:t>
            </a:r>
            <a:br>
              <a:rPr lang="hr-HR" sz="2800" dirty="0"/>
            </a:br>
            <a:r>
              <a:rPr lang="hr-HR" sz="2800" dirty="0"/>
              <a:t>širenjem (distribuiranjem) informacija, redakcijsku djelatnost odabira i komentiranja informacija, odnosno stvaranje i usaglašavanja mnijenja kao i prijenos kulture. </a:t>
            </a:r>
            <a:br>
              <a:rPr lang="hr-HR" sz="2800" dirty="0"/>
            </a:br>
            <a:endParaRPr lang="hr-HR" altLang="sr-Latn-RS" sz="2800" dirty="0">
              <a:latin typeface="Arial" panose="020B0604020202020204" pitchFamily="34" charset="0"/>
              <a:cs typeface="TimesNewRoman" pitchFamily="1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44113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xfrm>
            <a:off x="1980049" y="436367"/>
            <a:ext cx="8229024" cy="1144920"/>
          </a:xfrm>
          <a:ln/>
        </p:spPr>
        <p:txBody>
          <a:bodyPr vert="horz" lIns="91440" tIns="35206" rIns="91440" bIns="45720" rtlCol="0" anchor="t">
            <a:normAutofit fontScale="90000"/>
          </a:bodyPr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/>
              <a:t>Istraživanje velikih političkih i društvenih promjena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111102" y="1735384"/>
            <a:ext cx="7870427" cy="3947454"/>
          </a:xfrm>
          <a:ln/>
        </p:spPr>
        <p:txBody>
          <a:bodyPr vert="horz" lIns="91440" tIns="25604" rIns="91440" bIns="45720" rtlCol="0">
            <a:normAutofit/>
          </a:bodyPr>
          <a:lstStyle/>
          <a:p>
            <a:pPr marL="391729" indent="-293797">
              <a:lnSpc>
                <a:spcPct val="93000"/>
              </a:lnSpc>
              <a:buClr>
                <a:srgbClr val="00808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dirty="0">
                <a:latin typeface="Arial" panose="020B0604020202020204" pitchFamily="34" charset="0"/>
              </a:rPr>
              <a:t> </a:t>
            </a:r>
            <a:r>
              <a:rPr lang="hr-HR" altLang="sr-Latn-RS" sz="2800" dirty="0">
                <a:latin typeface="Arial" panose="020B0604020202020204" pitchFamily="34" charset="0"/>
              </a:rPr>
              <a:t>1890.-1950. – pregledali 20 000 izdanja najprestižnijih novina iz pet zemalja kako bi uočili promjene u nacionalnim elitama i njihov politički diskurs – The Prestige Papers (de Sola Pool, Lerner, Lasswell, 1952) – Hooverove studije</a:t>
            </a:r>
          </a:p>
          <a:p>
            <a:pPr marL="0" indent="97932">
              <a:lnSpc>
                <a:spcPct val="93000"/>
              </a:lnSpc>
              <a:buClrTx/>
              <a:buNone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endParaRPr lang="hr-HR" altLang="sr-Latn-R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98573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1980049" y="436367"/>
            <a:ext cx="8229024" cy="1144920"/>
          </a:xfrm>
          <a:ln/>
        </p:spPr>
        <p:txBody>
          <a:bodyPr vert="horz" lIns="91440" tIns="35206" rIns="91440" bIns="45720" rtlCol="0" anchor="t">
            <a:normAutofit/>
          </a:bodyPr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/>
              <a:t>Doprinos komunikologiji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111102" y="1735383"/>
            <a:ext cx="7870427" cy="4287330"/>
          </a:xfrm>
          <a:ln/>
        </p:spPr>
        <p:txBody>
          <a:bodyPr vert="horz" lIns="91440" tIns="25604" rIns="91440" bIns="45720" rtlCol="0">
            <a:normAutofit/>
          </a:bodyPr>
          <a:lstStyle/>
          <a:p>
            <a:pPr marL="391729" indent="-293797">
              <a:lnSpc>
                <a:spcPct val="93000"/>
              </a:lnSpc>
              <a:buClr>
                <a:srgbClr val="00808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800" dirty="0">
                <a:latin typeface="Arial" panose="020B0604020202020204" pitchFamily="34" charset="0"/>
              </a:rPr>
              <a:t>325 članaka, 52 knjige</a:t>
            </a:r>
          </a:p>
          <a:p>
            <a:pPr marL="391729" indent="-293797">
              <a:lnSpc>
                <a:spcPct val="93000"/>
              </a:lnSpc>
              <a:buClr>
                <a:srgbClr val="00808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800" dirty="0">
                <a:latin typeface="Arial" panose="020B0604020202020204" pitchFamily="34" charset="0"/>
              </a:rPr>
              <a:t>DOPRINOS KOMUNIKOLOGIJI:</a:t>
            </a:r>
          </a:p>
          <a:p>
            <a:pPr marL="391729" indent="-293797">
              <a:lnSpc>
                <a:spcPct val="93000"/>
              </a:lnSpc>
              <a:buClr>
                <a:srgbClr val="00808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800" dirty="0">
                <a:latin typeface="Arial" panose="020B0604020202020204" pitchFamily="34" charset="0"/>
              </a:rPr>
              <a:t>Komunikacijski model</a:t>
            </a:r>
          </a:p>
          <a:p>
            <a:pPr marL="806501" indent="-499743">
              <a:lnSpc>
                <a:spcPct val="93000"/>
              </a:lnSpc>
              <a:buClr>
                <a:srgbClr val="00808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800" dirty="0">
                <a:latin typeface="Arial" panose="020B0604020202020204" pitchFamily="34" charset="0"/>
              </a:rPr>
              <a:t>metoda analize sadržaja</a:t>
            </a:r>
          </a:p>
          <a:p>
            <a:pPr marL="391729" indent="-293797">
              <a:lnSpc>
                <a:spcPct val="93000"/>
              </a:lnSpc>
              <a:buClr>
                <a:srgbClr val="00808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800" dirty="0">
                <a:latin typeface="Arial" panose="020B0604020202020204" pitchFamily="34" charset="0"/>
              </a:rPr>
              <a:t> istraživanje političke i ratne propagande</a:t>
            </a:r>
          </a:p>
          <a:p>
            <a:pPr marL="806501" indent="-499743">
              <a:lnSpc>
                <a:spcPct val="93000"/>
              </a:lnSpc>
              <a:buClr>
                <a:srgbClr val="00808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800" dirty="0">
                <a:latin typeface="Arial" panose="020B0604020202020204" pitchFamily="34" charset="0"/>
              </a:rPr>
              <a:t>psihoanalitička teorija u društvenim znanostima</a:t>
            </a:r>
          </a:p>
          <a:p>
            <a:pPr marL="806501" indent="-499743">
              <a:lnSpc>
                <a:spcPct val="93000"/>
              </a:lnSpc>
              <a:buClr>
                <a:srgbClr val="00808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800" dirty="0">
                <a:latin typeface="Arial" panose="020B0604020202020204" pitchFamily="34" charset="0"/>
              </a:rPr>
              <a:t>doprinos političkim znanostima</a:t>
            </a:r>
          </a:p>
        </p:txBody>
      </p:sp>
    </p:spTree>
    <p:extLst>
      <p:ext uri="{BB962C8B-B14F-4D97-AF65-F5344CB8AC3E}">
        <p14:creationId xmlns:p14="http://schemas.microsoft.com/office/powerpoint/2010/main" val="120366733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r-HR" altLang="sr-Latn-RS" dirty="0"/>
              <a:t>Walter Lippman i </a:t>
            </a:r>
            <a:br>
              <a:rPr lang="hr-HR" altLang="sr-Latn-RS" dirty="0"/>
            </a:br>
            <a:r>
              <a:rPr lang="hr-HR" altLang="sr-Latn-RS" dirty="0"/>
              <a:t>agenda setting</a:t>
            </a:r>
            <a:br>
              <a:rPr lang="hr-HR" altLang="sr-Latn-RS" dirty="0"/>
            </a:br>
            <a:endParaRPr lang="hr-HR" dirty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 bwMode="auto"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0" tIns="28740" rIns="0" bIns="0" rtlCol="0" anchor="ctr">
            <a:normAutofit/>
          </a:bodyPr>
          <a:lstStyle/>
          <a:p>
            <a:pPr marL="0" indent="0" algn="ctr">
              <a:spcAft>
                <a:spcPct val="0"/>
              </a:spcAft>
              <a:buClrTx/>
              <a:buNone/>
              <a:tabLst>
                <a:tab pos="0" algn="l"/>
                <a:tab pos="95052" algn="l"/>
                <a:tab pos="502623" algn="l"/>
                <a:tab pos="910194" algn="l"/>
                <a:tab pos="1317765" algn="l"/>
                <a:tab pos="1725336" algn="l"/>
                <a:tab pos="2132907" algn="l"/>
                <a:tab pos="2540478" algn="l"/>
                <a:tab pos="2948049" algn="l"/>
                <a:tab pos="3355619" algn="l"/>
                <a:tab pos="3763191" algn="l"/>
                <a:tab pos="4170761" algn="l"/>
                <a:tab pos="4578333" algn="l"/>
                <a:tab pos="4985903" algn="l"/>
                <a:tab pos="5393475" algn="l"/>
                <a:tab pos="5801045" algn="l"/>
                <a:tab pos="6208616" algn="l"/>
                <a:tab pos="6616187" algn="l"/>
                <a:tab pos="7023758" algn="l"/>
                <a:tab pos="7431329" algn="l"/>
                <a:tab pos="7838900" algn="l"/>
                <a:tab pos="7880665" algn="l"/>
              </a:tabLst>
            </a:pPr>
            <a:endParaRPr lang="hr-HR" altLang="sr-Latn-RS" sz="3266" dirty="0"/>
          </a:p>
        </p:txBody>
      </p:sp>
    </p:spTree>
    <p:extLst>
      <p:ext uri="{BB962C8B-B14F-4D97-AF65-F5344CB8AC3E}">
        <p14:creationId xmlns:p14="http://schemas.microsoft.com/office/powerpoint/2010/main" val="27867455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1980049" y="273629"/>
            <a:ext cx="8229024" cy="1144921"/>
          </a:xfrm>
          <a:ln/>
        </p:spPr>
        <p:txBody>
          <a:bodyPr vert="horz" lIns="91440" tIns="35271" rIns="91440" bIns="45720" rtlCol="0" anchor="t">
            <a:normAutofit/>
          </a:bodyPr>
          <a:lstStyle/>
          <a:p>
            <a:pPr>
              <a:tabLst>
                <a:tab pos="0" algn="l"/>
                <a:tab pos="406131" algn="l"/>
                <a:tab pos="813702" algn="l"/>
                <a:tab pos="1221273" algn="l"/>
                <a:tab pos="1628844" algn="l"/>
                <a:tab pos="2036415" algn="l"/>
                <a:tab pos="2443986" algn="l"/>
                <a:tab pos="2851556" algn="l"/>
                <a:tab pos="3259128" algn="l"/>
                <a:tab pos="3666698" algn="l"/>
                <a:tab pos="4074270" algn="l"/>
                <a:tab pos="4481840" algn="l"/>
                <a:tab pos="4889412" algn="l"/>
                <a:tab pos="5296982" algn="l"/>
                <a:tab pos="5704553" algn="l"/>
                <a:tab pos="6112124" algn="l"/>
                <a:tab pos="6519695" algn="l"/>
                <a:tab pos="6927266" algn="l"/>
                <a:tab pos="7334837" algn="l"/>
                <a:tab pos="7742408" algn="l"/>
                <a:tab pos="8149979" algn="l"/>
              </a:tabLst>
            </a:pPr>
            <a:r>
              <a:rPr lang="hr-HR" altLang="sr-Latn-RS"/>
              <a:t>Uvod u politiku (1913.)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0049" y="1604329"/>
            <a:ext cx="8229024" cy="4526396"/>
          </a:xfrm>
          <a:ln/>
        </p:spPr>
        <p:txBody>
          <a:bodyPr/>
          <a:lstStyle/>
          <a:p>
            <a:pPr marL="506943" indent="-505504">
              <a:buSzPct val="45000"/>
              <a:buFont typeface="Wingdings" panose="05000000000000000000" pitchFamily="2" charset="2"/>
              <a:buChar char=""/>
              <a:tabLst>
                <a:tab pos="506943" algn="l"/>
                <a:tab pos="601995" algn="l"/>
                <a:tab pos="1009567" algn="l"/>
                <a:tab pos="1417137" algn="l"/>
                <a:tab pos="1824709" algn="l"/>
                <a:tab pos="2232279" algn="l"/>
                <a:tab pos="2639850" algn="l"/>
                <a:tab pos="3047421" algn="l"/>
                <a:tab pos="3454992" algn="l"/>
                <a:tab pos="3862563" algn="l"/>
                <a:tab pos="4270134" algn="l"/>
                <a:tab pos="4677705" algn="l"/>
                <a:tab pos="5085276" algn="l"/>
                <a:tab pos="5492847" algn="l"/>
                <a:tab pos="5900418" algn="l"/>
                <a:tab pos="6307988" algn="l"/>
                <a:tab pos="6715560" algn="l"/>
                <a:tab pos="7123130" algn="l"/>
                <a:tab pos="7530702" algn="l"/>
                <a:tab pos="7938272" algn="l"/>
                <a:tab pos="8345844" algn="l"/>
              </a:tabLst>
            </a:pPr>
            <a:r>
              <a:rPr lang="hr-HR" altLang="sr-Latn-RS" sz="2800" dirty="0">
                <a:cs typeface="Times New Roman" panose="02020603050405020304" pitchFamily="18" charset="0"/>
              </a:rPr>
              <a:t>političke sadržaje analizirao metodama frojdističke psihoanalize. Zagovarao je državni nadzor krupnoga poduzetništva</a:t>
            </a:r>
          </a:p>
          <a:p>
            <a:pPr marL="506943" indent="-505504">
              <a:buSzPct val="45000"/>
              <a:buFont typeface="Wingdings" panose="05000000000000000000" pitchFamily="2" charset="2"/>
              <a:buChar char=""/>
              <a:tabLst>
                <a:tab pos="506943" algn="l"/>
                <a:tab pos="601995" algn="l"/>
                <a:tab pos="1009567" algn="l"/>
                <a:tab pos="1417137" algn="l"/>
                <a:tab pos="1824709" algn="l"/>
                <a:tab pos="2232279" algn="l"/>
                <a:tab pos="2639850" algn="l"/>
                <a:tab pos="3047421" algn="l"/>
                <a:tab pos="3454992" algn="l"/>
                <a:tab pos="3862563" algn="l"/>
                <a:tab pos="4270134" algn="l"/>
                <a:tab pos="4677705" algn="l"/>
                <a:tab pos="5085276" algn="l"/>
                <a:tab pos="5492847" algn="l"/>
                <a:tab pos="5900418" algn="l"/>
                <a:tab pos="6307988" algn="l"/>
                <a:tab pos="6715560" algn="l"/>
                <a:tab pos="7123130" algn="l"/>
                <a:tab pos="7530702" algn="l"/>
                <a:tab pos="7938272" algn="l"/>
                <a:tab pos="8345844" algn="l"/>
              </a:tabLst>
            </a:pPr>
            <a:r>
              <a:rPr lang="hr-HR" altLang="sr-Latn-RS" sz="2800" dirty="0">
                <a:cs typeface="Times New Roman" panose="02020603050405020304" pitchFamily="18" charset="0"/>
              </a:rPr>
              <a:t> 1914. sudjelovao je u pokretanju liberalnoga tjednika  </a:t>
            </a:r>
            <a:r>
              <a:rPr lang="hr-HR" altLang="sr-Latn-RS" sz="2800" i="1" dirty="0">
                <a:cs typeface="Times New Roman" panose="02020603050405020304" pitchFamily="18" charset="0"/>
              </a:rPr>
              <a:t>New Republic</a:t>
            </a:r>
            <a:r>
              <a:rPr lang="hr-HR" altLang="sr-Latn-RS" sz="2800" dirty="0">
                <a:cs typeface="Times New Roman" panose="02020603050405020304" pitchFamily="18" charset="0"/>
              </a:rPr>
              <a:t>  kojemu je bio uvodničar do 1917. pa je, stekavši ugled vanjskopolitičoga eksperta, utjecao na politiku W. Wilsona</a:t>
            </a:r>
          </a:p>
        </p:txBody>
      </p:sp>
    </p:spTree>
    <p:extLst>
      <p:ext uri="{BB962C8B-B14F-4D97-AF65-F5344CB8AC3E}">
        <p14:creationId xmlns:p14="http://schemas.microsoft.com/office/powerpoint/2010/main" val="307706650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5549" y="324197"/>
            <a:ext cx="8412083" cy="6568368"/>
          </a:xfrm>
          <a:ln/>
        </p:spPr>
        <p:txBody>
          <a:bodyPr>
            <a:noAutofit/>
          </a:bodyPr>
          <a:lstStyle/>
          <a:p>
            <a:pPr marL="506943" indent="-505504">
              <a:buSzPct val="45000"/>
              <a:buFont typeface="Wingdings" panose="05000000000000000000" pitchFamily="2" charset="2"/>
              <a:buChar char=""/>
              <a:tabLst>
                <a:tab pos="506943" algn="l"/>
                <a:tab pos="601995" algn="l"/>
                <a:tab pos="1009567" algn="l"/>
                <a:tab pos="1417137" algn="l"/>
                <a:tab pos="1824709" algn="l"/>
                <a:tab pos="2232279" algn="l"/>
                <a:tab pos="2639850" algn="l"/>
                <a:tab pos="3047421" algn="l"/>
                <a:tab pos="3454992" algn="l"/>
                <a:tab pos="3862563" algn="l"/>
                <a:tab pos="4270134" algn="l"/>
                <a:tab pos="4677705" algn="l"/>
                <a:tab pos="5085276" algn="l"/>
                <a:tab pos="5492847" algn="l"/>
                <a:tab pos="5900418" algn="l"/>
                <a:tab pos="6307988" algn="l"/>
                <a:tab pos="6715560" algn="l"/>
                <a:tab pos="7123130" algn="l"/>
                <a:tab pos="7530702" algn="l"/>
                <a:tab pos="7938272" algn="l"/>
                <a:tab pos="8345844" algn="l"/>
              </a:tabLst>
            </a:pPr>
            <a:r>
              <a:rPr lang="hr-HR" altLang="sr-Latn-RS" sz="2800" dirty="0">
                <a:cs typeface="Times New Roman" panose="02020603050405020304" pitchFamily="18" charset="0"/>
              </a:rPr>
              <a:t>Potom je bio uvodničar i urednik reformističkoga dnevnika  </a:t>
            </a:r>
            <a:r>
              <a:rPr lang="hr-HR" altLang="sr-Latn-RS" sz="2800" i="1" dirty="0">
                <a:cs typeface="Times New Roman" panose="02020603050405020304" pitchFamily="18" charset="0"/>
              </a:rPr>
              <a:t>New York World</a:t>
            </a:r>
          </a:p>
          <a:p>
            <a:pPr marL="506943" indent="-505504">
              <a:buSzPct val="45000"/>
              <a:buFont typeface="Wingdings" panose="05000000000000000000" pitchFamily="2" charset="2"/>
              <a:buChar char=""/>
              <a:tabLst>
                <a:tab pos="506943" algn="l"/>
                <a:tab pos="601995" algn="l"/>
                <a:tab pos="1009567" algn="l"/>
                <a:tab pos="1417137" algn="l"/>
                <a:tab pos="1824709" algn="l"/>
                <a:tab pos="2232279" algn="l"/>
                <a:tab pos="2639850" algn="l"/>
                <a:tab pos="3047421" algn="l"/>
                <a:tab pos="3454992" algn="l"/>
                <a:tab pos="3862563" algn="l"/>
                <a:tab pos="4270134" algn="l"/>
                <a:tab pos="4677705" algn="l"/>
                <a:tab pos="5085276" algn="l"/>
                <a:tab pos="5492847" algn="l"/>
                <a:tab pos="5900418" algn="l"/>
                <a:tab pos="6307988" algn="l"/>
                <a:tab pos="6715560" algn="l"/>
                <a:tab pos="7123130" algn="l"/>
                <a:tab pos="7530702" algn="l"/>
                <a:tab pos="7938272" algn="l"/>
                <a:tab pos="8345844" algn="l"/>
              </a:tabLst>
            </a:pPr>
            <a:r>
              <a:rPr lang="hr-HR" altLang="sr-Latn-RS" sz="2800" dirty="0">
                <a:cs typeface="Times New Roman" panose="02020603050405020304" pitchFamily="18" charset="0"/>
              </a:rPr>
              <a:t>od 1931. do 1967. za  </a:t>
            </a:r>
            <a:r>
              <a:rPr lang="hr-HR" altLang="sr-Latn-RS" sz="2800" i="1" dirty="0">
                <a:cs typeface="Times New Roman" panose="02020603050405020304" pitchFamily="18" charset="0"/>
              </a:rPr>
              <a:t>New York Herald Tribune </a:t>
            </a:r>
            <a:r>
              <a:rPr lang="hr-HR" altLang="sr-Latn-RS" sz="2800" dirty="0">
                <a:cs typeface="Times New Roman" panose="02020603050405020304" pitchFamily="18" charset="0"/>
              </a:rPr>
              <a:t> pisao je političku kolumnu  </a:t>
            </a:r>
            <a:r>
              <a:rPr lang="hr-HR" altLang="sr-Latn-RS" sz="2800" i="1" dirty="0">
                <a:cs typeface="Times New Roman" panose="02020603050405020304" pitchFamily="18" charset="0"/>
              </a:rPr>
              <a:t>Today and Tomorrow</a:t>
            </a:r>
            <a:r>
              <a:rPr lang="hr-HR" altLang="sr-Latn-RS" sz="2800" dirty="0">
                <a:cs typeface="Times New Roman" panose="02020603050405020304" pitchFamily="18" charset="0"/>
              </a:rPr>
              <a:t>,  koja je od kraja 1930-ih bila pretiskivana u više od 270 novina i za koju je dvaput dobio Pulitzerovu nagradu (1958., 1962)</a:t>
            </a:r>
          </a:p>
          <a:p>
            <a:pPr marL="506943" indent="-505504">
              <a:buSzPct val="45000"/>
              <a:buFont typeface="Wingdings" panose="05000000000000000000" pitchFamily="2" charset="2"/>
              <a:buChar char=""/>
              <a:tabLst>
                <a:tab pos="506943" algn="l"/>
                <a:tab pos="601995" algn="l"/>
                <a:tab pos="1009567" algn="l"/>
                <a:tab pos="1417137" algn="l"/>
                <a:tab pos="1824709" algn="l"/>
                <a:tab pos="2232279" algn="l"/>
                <a:tab pos="2639850" algn="l"/>
                <a:tab pos="3047421" algn="l"/>
                <a:tab pos="3454992" algn="l"/>
                <a:tab pos="3862563" algn="l"/>
                <a:tab pos="4270134" algn="l"/>
                <a:tab pos="4677705" algn="l"/>
                <a:tab pos="5085276" algn="l"/>
                <a:tab pos="5492847" algn="l"/>
                <a:tab pos="5900418" algn="l"/>
                <a:tab pos="6307988" algn="l"/>
                <a:tab pos="6715560" algn="l"/>
                <a:tab pos="7123130" algn="l"/>
                <a:tab pos="7530702" algn="l"/>
                <a:tab pos="7938272" algn="l"/>
                <a:tab pos="8345844" algn="l"/>
              </a:tabLst>
            </a:pPr>
            <a:r>
              <a:rPr lang="hr-HR" altLang="sr-Latn-RS" sz="2800" dirty="0">
                <a:cs typeface="Times New Roman" panose="02020603050405020304" pitchFamily="18" charset="0"/>
              </a:rPr>
              <a:t>Njome je stekao status najistaknutijeg američkog političkog komentatora, zagovornika intervencionističke vanjske politike i umjerenih reformi</a:t>
            </a:r>
          </a:p>
          <a:p>
            <a:pPr marL="506943" indent="-505504">
              <a:buSzPct val="45000"/>
              <a:buFont typeface="Wingdings" panose="05000000000000000000" pitchFamily="2" charset="2"/>
              <a:buChar char=""/>
              <a:tabLst>
                <a:tab pos="506943" algn="l"/>
                <a:tab pos="601995" algn="l"/>
                <a:tab pos="1009567" algn="l"/>
                <a:tab pos="1417137" algn="l"/>
                <a:tab pos="1824709" algn="l"/>
                <a:tab pos="2232279" algn="l"/>
                <a:tab pos="2639850" algn="l"/>
                <a:tab pos="3047421" algn="l"/>
                <a:tab pos="3454992" algn="l"/>
                <a:tab pos="3862563" algn="l"/>
                <a:tab pos="4270134" algn="l"/>
                <a:tab pos="4677705" algn="l"/>
                <a:tab pos="5085276" algn="l"/>
                <a:tab pos="5492847" algn="l"/>
                <a:tab pos="5900418" algn="l"/>
                <a:tab pos="6307988" algn="l"/>
                <a:tab pos="6715560" algn="l"/>
                <a:tab pos="7123130" algn="l"/>
                <a:tab pos="7530702" algn="l"/>
                <a:tab pos="7938272" algn="l"/>
                <a:tab pos="8345844" algn="l"/>
              </a:tabLst>
            </a:pPr>
            <a:endParaRPr lang="hr-HR" altLang="sr-Latn-RS" sz="28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58771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4294967295"/>
          </p:nvPr>
        </p:nvSpPr>
        <p:spPr>
          <a:xfrm>
            <a:off x="1396538" y="640080"/>
            <a:ext cx="10795462" cy="5271770"/>
          </a:xfrm>
        </p:spPr>
        <p:txBody>
          <a:bodyPr>
            <a:normAutofit/>
          </a:bodyPr>
          <a:lstStyle/>
          <a:p>
            <a:r>
              <a:rPr lang="hr-HR" sz="2400" dirty="0"/>
              <a:t>Svojim pisanjem u liberalnom tjedniku i izravnim savjetovanjem utjecao je na predsjednika SAD-a Woodrowa Wilsona,  koji se oslanjao na Lippmannove ideje obnove nakon Prvog svjetskog rata i na koncept za Ligu naroda.</a:t>
            </a:r>
          </a:p>
          <a:p>
            <a:r>
              <a:rPr lang="hr-HR" sz="2400" dirty="0"/>
              <a:t>Lippmann je bio taj koji je prvi identificirao sklonost novinara da generaliziraju o drugim ljudima na temelju predrasuda. Tvrdio je da su ljudi, uključujući novinare, skloniji vjerovati "slikama u svojim glavama" nego da prosuđuju na temelju njih. Ljudi kondenziraju ideje u simbole, napisao je, a novinarstvo, odnosno masovni mediji, neučinkovita je metoda educiranja javnosti. Smatrao je da "masa čitateljske javnosti nije zainteresirana za učenje i saznavanje točnih informacija." Građani su, napisao je, previše egocentrični da bi brinuli o javnoj politici osim kad je riječ o hitnim situacijama.</a:t>
            </a:r>
          </a:p>
        </p:txBody>
      </p:sp>
    </p:spTree>
    <p:extLst>
      <p:ext uri="{BB962C8B-B14F-4D97-AF65-F5344CB8AC3E}">
        <p14:creationId xmlns:p14="http://schemas.microsoft.com/office/powerpoint/2010/main" val="30348335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1980049" y="273629"/>
            <a:ext cx="8229024" cy="1144921"/>
          </a:xfrm>
          <a:ln/>
        </p:spPr>
        <p:txBody>
          <a:bodyPr vert="horz" lIns="91440" tIns="35271" rIns="91440" bIns="45720" rtlCol="0" anchor="t">
            <a:normAutofit/>
          </a:bodyPr>
          <a:lstStyle/>
          <a:p>
            <a:pPr>
              <a:tabLst>
                <a:tab pos="0" algn="l"/>
                <a:tab pos="406131" algn="l"/>
                <a:tab pos="813702" algn="l"/>
                <a:tab pos="1221273" algn="l"/>
                <a:tab pos="1628844" algn="l"/>
                <a:tab pos="2036415" algn="l"/>
                <a:tab pos="2443986" algn="l"/>
                <a:tab pos="2851556" algn="l"/>
                <a:tab pos="3259128" algn="l"/>
                <a:tab pos="3666698" algn="l"/>
                <a:tab pos="4074270" algn="l"/>
                <a:tab pos="4481840" algn="l"/>
                <a:tab pos="4889412" algn="l"/>
                <a:tab pos="5296982" algn="l"/>
                <a:tab pos="5704553" algn="l"/>
                <a:tab pos="6112124" algn="l"/>
                <a:tab pos="6519695" algn="l"/>
                <a:tab pos="6927266" algn="l"/>
                <a:tab pos="7334837" algn="l"/>
                <a:tab pos="7742408" algn="l"/>
                <a:tab pos="8149979" algn="l"/>
              </a:tabLst>
            </a:pPr>
            <a:r>
              <a:rPr lang="hr-HR" altLang="sr-Latn-RS"/>
              <a:t>Javno mnijenje (1922.)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695796" y="989215"/>
            <a:ext cx="9501448" cy="5586152"/>
          </a:xfrm>
          <a:ln/>
        </p:spPr>
        <p:txBody>
          <a:bodyPr>
            <a:noAutofit/>
          </a:bodyPr>
          <a:lstStyle/>
          <a:p>
            <a:pPr marL="506943" indent="-505504">
              <a:buSzPct val="45000"/>
              <a:buFont typeface="Wingdings" panose="05000000000000000000" pitchFamily="2" charset="2"/>
              <a:buChar char=""/>
              <a:tabLst>
                <a:tab pos="506943" algn="l"/>
                <a:tab pos="601995" algn="l"/>
                <a:tab pos="1009567" algn="l"/>
                <a:tab pos="1417137" algn="l"/>
                <a:tab pos="1824709" algn="l"/>
                <a:tab pos="2232279" algn="l"/>
                <a:tab pos="2639850" algn="l"/>
                <a:tab pos="3047421" algn="l"/>
                <a:tab pos="3454992" algn="l"/>
                <a:tab pos="3862563" algn="l"/>
                <a:tab pos="4270134" algn="l"/>
                <a:tab pos="4677705" algn="l"/>
                <a:tab pos="5085276" algn="l"/>
                <a:tab pos="5492847" algn="l"/>
                <a:tab pos="5900418" algn="l"/>
                <a:tab pos="6307988" algn="l"/>
                <a:tab pos="6715560" algn="l"/>
                <a:tab pos="7123130" algn="l"/>
                <a:tab pos="7530702" algn="l"/>
                <a:tab pos="7938272" algn="l"/>
                <a:tab pos="8345844" algn="l"/>
              </a:tabLst>
            </a:pPr>
            <a:r>
              <a:rPr lang="hr-HR" altLang="sr-Latn-RS" sz="2800" dirty="0">
                <a:cs typeface="Times New Roman" panose="02020603050405020304" pitchFamily="18" charset="0"/>
              </a:rPr>
              <a:t>postavka da obični građani više ne mogu racionalno percipirati slojevite političke probleme, jer masovni mediji zbog brzine i sažimanja proizvode slogane umjesto da tumače događaje</a:t>
            </a:r>
          </a:p>
          <a:p>
            <a:pPr marL="506943" indent="-505504">
              <a:buSzPct val="45000"/>
              <a:buFont typeface="Wingdings" panose="05000000000000000000" pitchFamily="2" charset="2"/>
              <a:buChar char=""/>
              <a:tabLst>
                <a:tab pos="506943" algn="l"/>
                <a:tab pos="601995" algn="l"/>
                <a:tab pos="1009567" algn="l"/>
                <a:tab pos="1417137" algn="l"/>
                <a:tab pos="1824709" algn="l"/>
                <a:tab pos="2232279" algn="l"/>
                <a:tab pos="2639850" algn="l"/>
                <a:tab pos="3047421" algn="l"/>
                <a:tab pos="3454992" algn="l"/>
                <a:tab pos="3862563" algn="l"/>
                <a:tab pos="4270134" algn="l"/>
                <a:tab pos="4677705" algn="l"/>
                <a:tab pos="5085276" algn="l"/>
                <a:tab pos="5492847" algn="l"/>
                <a:tab pos="5900418" algn="l"/>
                <a:tab pos="6307988" algn="l"/>
                <a:tab pos="6715560" algn="l"/>
                <a:tab pos="7123130" algn="l"/>
                <a:tab pos="7530702" algn="l"/>
                <a:tab pos="7938272" algn="l"/>
                <a:tab pos="8345844" algn="l"/>
              </a:tabLst>
            </a:pPr>
            <a:r>
              <a:rPr lang="hr-HR" altLang="sr-Latn-RS" sz="2800" dirty="0">
                <a:cs typeface="Times New Roman" panose="02020603050405020304" pitchFamily="18" charset="0"/>
              </a:rPr>
              <a:t>ukazao na to da su sve novine u trenutku kada stignu u ruke čitatelja krajnji rezultat niza selekcijskih postupaka, za koje ne postoje pravila, ali postoje konvencije</a:t>
            </a:r>
          </a:p>
          <a:p>
            <a:pPr marL="506943" indent="-505504">
              <a:buSzPct val="45000"/>
              <a:buFont typeface="Wingdings" panose="05000000000000000000" pitchFamily="2" charset="2"/>
              <a:buChar char=""/>
              <a:tabLst>
                <a:tab pos="506943" algn="l"/>
                <a:tab pos="601995" algn="l"/>
                <a:tab pos="1009567" algn="l"/>
                <a:tab pos="1417137" algn="l"/>
                <a:tab pos="1824709" algn="l"/>
                <a:tab pos="2232279" algn="l"/>
                <a:tab pos="2639850" algn="l"/>
                <a:tab pos="3047421" algn="l"/>
                <a:tab pos="3454992" algn="l"/>
                <a:tab pos="3862563" algn="l"/>
                <a:tab pos="4270134" algn="l"/>
                <a:tab pos="4677705" algn="l"/>
                <a:tab pos="5085276" algn="l"/>
                <a:tab pos="5492847" algn="l"/>
                <a:tab pos="5900418" algn="l"/>
                <a:tab pos="6307988" algn="l"/>
                <a:tab pos="6715560" algn="l"/>
                <a:tab pos="7123130" algn="l"/>
                <a:tab pos="7530702" algn="l"/>
                <a:tab pos="7938272" algn="l"/>
                <a:tab pos="8345844" algn="l"/>
              </a:tabLst>
            </a:pPr>
            <a:r>
              <a:rPr lang="hr-HR" altLang="sr-Latn-RS" sz="2800" dirty="0">
                <a:cs typeface="Times New Roman" panose="02020603050405020304" pitchFamily="18" charset="0"/>
              </a:rPr>
              <a:t>prvi put upotrijebio pojam informacijske vrijednosti u formiranju javnog mišljenja </a:t>
            </a:r>
          </a:p>
        </p:txBody>
      </p:sp>
    </p:spTree>
    <p:extLst>
      <p:ext uri="{BB962C8B-B14F-4D97-AF65-F5344CB8AC3E}">
        <p14:creationId xmlns:p14="http://schemas.microsoft.com/office/powerpoint/2010/main" val="120875885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1980049" y="436367"/>
            <a:ext cx="8229024" cy="1144920"/>
          </a:xfrm>
          <a:ln/>
        </p:spPr>
        <p:txBody>
          <a:bodyPr vert="horz" lIns="91440" tIns="35206" rIns="91440" bIns="45720" rtlCol="0" anchor="t">
            <a:normAutofit fontScale="90000"/>
          </a:bodyPr>
          <a:lstStyle/>
          <a:p>
            <a:r>
              <a:rPr lang="hr-HR" altLang="sr-Latn-RS" dirty="0">
                <a:latin typeface="Arial" panose="020B0604020202020204" pitchFamily="34" charset="0"/>
              </a:rPr>
              <a:t>Harold Lasswell (1902.-1978.)</a:t>
            </a:r>
            <a:br>
              <a:rPr lang="hr-HR" altLang="sr-Latn-RS" dirty="0">
                <a:latin typeface="Arial" panose="020B0604020202020204" pitchFamily="34" charset="0"/>
              </a:rPr>
            </a:br>
            <a:endParaRPr lang="hr-HR" dirty="0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89215" y="1729046"/>
            <a:ext cx="10748356" cy="4247805"/>
          </a:xfrm>
          <a:ln/>
        </p:spPr>
        <p:txBody>
          <a:bodyPr vert="horz" lIns="91440" tIns="25604" rIns="91440" bIns="45720" rtlCol="0">
            <a:noAutofit/>
          </a:bodyPr>
          <a:lstStyle/>
          <a:p>
            <a:pPr marL="391729" indent="-293797">
              <a:lnSpc>
                <a:spcPct val="93000"/>
              </a:lnSpc>
              <a:buClr>
                <a:srgbClr val="00808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800" dirty="0">
                <a:latin typeface="Arial" panose="020B0604020202020204" pitchFamily="34" charset="0"/>
              </a:rPr>
              <a:t>kao dječak čitao Freuda, zainteresirala ga psihoanalitička teorija i uloga karaktera u politici</a:t>
            </a:r>
          </a:p>
          <a:p>
            <a:pPr marL="391729" indent="-293797">
              <a:lnSpc>
                <a:spcPct val="93000"/>
              </a:lnSpc>
              <a:buClr>
                <a:srgbClr val="00808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800" dirty="0">
                <a:latin typeface="Arial" panose="020B0604020202020204" pitchFamily="34" charset="0"/>
              </a:rPr>
              <a:t>urednik srednjoškolskih novina, upisao Sveučilište u Chicagu sa 16 godina – naučio voditi psihoanalitičke intervjue s Eltonom Mayom – istraživanje među radnicima u elektrani 1927.</a:t>
            </a:r>
          </a:p>
          <a:p>
            <a:pPr marL="391729" indent="-293797">
              <a:lnSpc>
                <a:spcPct val="93000"/>
              </a:lnSpc>
              <a:buClr>
                <a:srgbClr val="00808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800" dirty="0">
                <a:latin typeface="Arial" panose="020B0604020202020204" pitchFamily="34" charset="0"/>
              </a:rPr>
              <a:t>istraživački interes – propaganda, formiranje javnog mnijenja, uloga političkih lidera, analiza sadržaja masovnih medija</a:t>
            </a:r>
          </a:p>
        </p:txBody>
      </p:sp>
    </p:spTree>
    <p:extLst>
      <p:ext uri="{BB962C8B-B14F-4D97-AF65-F5344CB8AC3E}">
        <p14:creationId xmlns:p14="http://schemas.microsoft.com/office/powerpoint/2010/main" val="425791057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0049" y="273630"/>
            <a:ext cx="10272911" cy="11794838"/>
          </a:xfrm>
          <a:ln/>
        </p:spPr>
        <p:txBody>
          <a:bodyPr/>
          <a:lstStyle/>
          <a:p>
            <a:pPr marL="506943" indent="-505504">
              <a:buSzPct val="45000"/>
              <a:buFont typeface="Wingdings" panose="05000000000000000000" pitchFamily="2" charset="2"/>
              <a:buChar char=""/>
              <a:tabLst>
                <a:tab pos="506943" algn="l"/>
                <a:tab pos="601995" algn="l"/>
                <a:tab pos="1009567" algn="l"/>
                <a:tab pos="1417137" algn="l"/>
                <a:tab pos="1824709" algn="l"/>
                <a:tab pos="2232279" algn="l"/>
                <a:tab pos="2639850" algn="l"/>
                <a:tab pos="3047421" algn="l"/>
                <a:tab pos="3454992" algn="l"/>
                <a:tab pos="3862563" algn="l"/>
                <a:tab pos="4270134" algn="l"/>
                <a:tab pos="4677705" algn="l"/>
                <a:tab pos="5085276" algn="l"/>
                <a:tab pos="5492847" algn="l"/>
                <a:tab pos="5900418" algn="l"/>
                <a:tab pos="6307988" algn="l"/>
                <a:tab pos="6715560" algn="l"/>
                <a:tab pos="7123130" algn="l"/>
                <a:tab pos="7530702" algn="l"/>
                <a:tab pos="7938272" algn="l"/>
                <a:tab pos="8345844" algn="l"/>
              </a:tabLst>
            </a:pPr>
            <a:r>
              <a:rPr lang="hr-HR" altLang="sr-Latn-RS" sz="2722" dirty="0">
                <a:cs typeface="Times New Roman" panose="02020603050405020304" pitchFamily="18" charset="0"/>
              </a:rPr>
              <a:t>ukazao na značaj jednoznačnosti događaja, iznenađenja, prostorne blizine, osobne pogođenosti te sukoba. </a:t>
            </a:r>
          </a:p>
          <a:p>
            <a:pPr marL="506943" indent="-505504">
              <a:buSzPct val="45000"/>
              <a:buFont typeface="Wingdings" panose="05000000000000000000" pitchFamily="2" charset="2"/>
              <a:buChar char=""/>
              <a:tabLst>
                <a:tab pos="506943" algn="l"/>
                <a:tab pos="601995" algn="l"/>
                <a:tab pos="1009567" algn="l"/>
                <a:tab pos="1417137" algn="l"/>
                <a:tab pos="1824709" algn="l"/>
                <a:tab pos="2232279" algn="l"/>
                <a:tab pos="2639850" algn="l"/>
                <a:tab pos="3047421" algn="l"/>
                <a:tab pos="3454992" algn="l"/>
                <a:tab pos="3862563" algn="l"/>
                <a:tab pos="4270134" algn="l"/>
                <a:tab pos="4677705" algn="l"/>
                <a:tab pos="5085276" algn="l"/>
                <a:tab pos="5492847" algn="l"/>
                <a:tab pos="5900418" algn="l"/>
                <a:tab pos="6307988" algn="l"/>
                <a:tab pos="6715560" algn="l"/>
                <a:tab pos="7123130" algn="l"/>
                <a:tab pos="7530702" algn="l"/>
                <a:tab pos="7938272" algn="l"/>
                <a:tab pos="8345844" algn="l"/>
              </a:tabLst>
            </a:pPr>
            <a:r>
              <a:rPr lang="hr-HR" altLang="sr-Latn-RS" sz="2722" dirty="0">
                <a:cs typeface="Times New Roman" panose="02020603050405020304" pitchFamily="18" charset="0"/>
              </a:rPr>
              <a:t>Prvo poglavlje svoje knjige Lippmann je</a:t>
            </a:r>
          </a:p>
          <a:p>
            <a:pPr marL="506943" indent="-505504">
              <a:buClrTx/>
              <a:buNone/>
              <a:tabLst>
                <a:tab pos="506943" algn="l"/>
                <a:tab pos="601995" algn="l"/>
                <a:tab pos="1009567" algn="l"/>
                <a:tab pos="1417137" algn="l"/>
                <a:tab pos="1824709" algn="l"/>
                <a:tab pos="2232279" algn="l"/>
                <a:tab pos="2639850" algn="l"/>
                <a:tab pos="3047421" algn="l"/>
                <a:tab pos="3454992" algn="l"/>
                <a:tab pos="3862563" algn="l"/>
                <a:tab pos="4270134" algn="l"/>
                <a:tab pos="4677705" algn="l"/>
                <a:tab pos="5085276" algn="l"/>
                <a:tab pos="5492847" algn="l"/>
                <a:tab pos="5900418" algn="l"/>
                <a:tab pos="6307988" algn="l"/>
                <a:tab pos="6715560" algn="l"/>
                <a:tab pos="7123130" algn="l"/>
                <a:tab pos="7530702" algn="l"/>
                <a:tab pos="7938272" algn="l"/>
                <a:tab pos="8345844" algn="l"/>
              </a:tabLst>
            </a:pPr>
            <a:r>
              <a:rPr lang="hr-HR" altLang="sr-Latn-RS" sz="2722" dirty="0">
                <a:cs typeface="Times New Roman" panose="02020603050405020304" pitchFamily="18" charset="0"/>
              </a:rPr>
              <a:t>naslovio </a:t>
            </a:r>
            <a:r>
              <a:rPr lang="hr-HR" altLang="sr-Latn-RS" sz="2722" i="1" dirty="0">
                <a:cs typeface="Times New Roman" panose="02020603050405020304" pitchFamily="18" charset="0"/>
              </a:rPr>
              <a:t>Vanjski svijet i slike u našoj glavi, </a:t>
            </a:r>
            <a:r>
              <a:rPr lang="hr-HR" altLang="sr-Latn-RS" sz="2722" dirty="0">
                <a:cs typeface="Times New Roman" panose="02020603050405020304" pitchFamily="18" charset="0"/>
              </a:rPr>
              <a:t>pri</a:t>
            </a:r>
          </a:p>
          <a:p>
            <a:pPr marL="506943" indent="-505504">
              <a:buClrTx/>
              <a:buNone/>
              <a:tabLst>
                <a:tab pos="506943" algn="l"/>
                <a:tab pos="601995" algn="l"/>
                <a:tab pos="1009567" algn="l"/>
                <a:tab pos="1417137" algn="l"/>
                <a:tab pos="1824709" algn="l"/>
                <a:tab pos="2232279" algn="l"/>
                <a:tab pos="2639850" algn="l"/>
                <a:tab pos="3047421" algn="l"/>
                <a:tab pos="3454992" algn="l"/>
                <a:tab pos="3862563" algn="l"/>
                <a:tab pos="4270134" algn="l"/>
                <a:tab pos="4677705" algn="l"/>
                <a:tab pos="5085276" algn="l"/>
                <a:tab pos="5492847" algn="l"/>
                <a:tab pos="5900418" algn="l"/>
                <a:tab pos="6307988" algn="l"/>
                <a:tab pos="6715560" algn="l"/>
                <a:tab pos="7123130" algn="l"/>
                <a:tab pos="7530702" algn="l"/>
                <a:tab pos="7938272" algn="l"/>
                <a:tab pos="8345844" algn="l"/>
              </a:tabLst>
            </a:pPr>
            <a:r>
              <a:rPr lang="hr-HR" altLang="sr-Latn-RS" sz="2722" dirty="0">
                <a:cs typeface="Times New Roman" panose="02020603050405020304" pitchFamily="18" charset="0"/>
              </a:rPr>
              <a:t>čemu, po njegovom mišljenju, upravo masovni</a:t>
            </a:r>
          </a:p>
          <a:p>
            <a:pPr marL="506943" indent="-505504">
              <a:buClrTx/>
              <a:buNone/>
              <a:tabLst>
                <a:tab pos="506943" algn="l"/>
                <a:tab pos="601995" algn="l"/>
                <a:tab pos="1009567" algn="l"/>
                <a:tab pos="1417137" algn="l"/>
                <a:tab pos="1824709" algn="l"/>
                <a:tab pos="2232279" algn="l"/>
                <a:tab pos="2639850" algn="l"/>
                <a:tab pos="3047421" algn="l"/>
                <a:tab pos="3454992" algn="l"/>
                <a:tab pos="3862563" algn="l"/>
                <a:tab pos="4270134" algn="l"/>
                <a:tab pos="4677705" algn="l"/>
                <a:tab pos="5085276" algn="l"/>
                <a:tab pos="5492847" algn="l"/>
                <a:tab pos="5900418" algn="l"/>
                <a:tab pos="6307988" algn="l"/>
                <a:tab pos="6715560" algn="l"/>
                <a:tab pos="7123130" algn="l"/>
                <a:tab pos="7530702" algn="l"/>
                <a:tab pos="7938272" algn="l"/>
                <a:tab pos="8345844" algn="l"/>
              </a:tabLst>
            </a:pPr>
            <a:r>
              <a:rPr lang="hr-HR" altLang="sr-Latn-RS" sz="2722" dirty="0">
                <a:cs typeface="Times New Roman" panose="02020603050405020304" pitchFamily="18" charset="0"/>
              </a:rPr>
              <a:t>mediji rišu mnoge slike prisutne u našim glavama.</a:t>
            </a:r>
          </a:p>
          <a:p>
            <a:pPr marL="506943" indent="-505504">
              <a:buSzPct val="45000"/>
              <a:buFont typeface="Wingdings" panose="05000000000000000000" pitchFamily="2" charset="2"/>
              <a:buChar char=""/>
              <a:tabLst>
                <a:tab pos="506943" algn="l"/>
                <a:tab pos="601995" algn="l"/>
                <a:tab pos="1009567" algn="l"/>
                <a:tab pos="1417137" algn="l"/>
                <a:tab pos="1824709" algn="l"/>
                <a:tab pos="2232279" algn="l"/>
                <a:tab pos="2639850" algn="l"/>
                <a:tab pos="3047421" algn="l"/>
                <a:tab pos="3454992" algn="l"/>
                <a:tab pos="3862563" algn="l"/>
                <a:tab pos="4270134" algn="l"/>
                <a:tab pos="4677705" algn="l"/>
                <a:tab pos="5085276" algn="l"/>
                <a:tab pos="5492847" algn="l"/>
                <a:tab pos="5900418" algn="l"/>
                <a:tab pos="6307988" algn="l"/>
                <a:tab pos="6715560" algn="l"/>
                <a:tab pos="7123130" algn="l"/>
                <a:tab pos="7530702" algn="l"/>
                <a:tab pos="7938272" algn="l"/>
                <a:tab pos="8345844" algn="l"/>
              </a:tabLst>
            </a:pPr>
            <a:r>
              <a:rPr lang="hr-HR" altLang="sr-Latn-RS" sz="2722" dirty="0">
                <a:cs typeface="Times New Roman" panose="02020603050405020304" pitchFamily="18" charset="0"/>
              </a:rPr>
              <a:t> Lippman je u tom kontekstu dao razliku između “sredine” (stvarno postojećeg svijeta) i "pseudosredine" (subjektivnog zapažanja tog svijeta)</a:t>
            </a:r>
          </a:p>
          <a:p>
            <a:pPr marL="506943" indent="-505504">
              <a:buSzPct val="45000"/>
              <a:buFont typeface="Wingdings" panose="05000000000000000000" pitchFamily="2" charset="2"/>
              <a:buChar char=""/>
              <a:tabLst>
                <a:tab pos="506943" algn="l"/>
                <a:tab pos="601995" algn="l"/>
                <a:tab pos="1009567" algn="l"/>
                <a:tab pos="1417137" algn="l"/>
                <a:tab pos="1824709" algn="l"/>
                <a:tab pos="2232279" algn="l"/>
                <a:tab pos="2639850" algn="l"/>
                <a:tab pos="3047421" algn="l"/>
                <a:tab pos="3454992" algn="l"/>
                <a:tab pos="3862563" algn="l"/>
                <a:tab pos="4270134" algn="l"/>
                <a:tab pos="4677705" algn="l"/>
                <a:tab pos="5085276" algn="l"/>
                <a:tab pos="5492847" algn="l"/>
                <a:tab pos="5900418" algn="l"/>
                <a:tab pos="6307988" algn="l"/>
                <a:tab pos="6715560" algn="l"/>
                <a:tab pos="7123130" algn="l"/>
                <a:tab pos="7530702" algn="l"/>
                <a:tab pos="7938272" algn="l"/>
                <a:tab pos="8345844" algn="l"/>
              </a:tabLst>
            </a:pPr>
            <a:r>
              <a:rPr lang="hr-HR" altLang="sr-Latn-RS" sz="2722" dirty="0">
                <a:cs typeface="Times New Roman" panose="02020603050405020304" pitchFamily="18" charset="0"/>
              </a:rPr>
              <a:t>Informacijske vrijednosti ne predstavljaju ništa drugo doli više ili manje intuitivne pretpostavke novinara o tome što određenu publiku zanima</a:t>
            </a:r>
          </a:p>
        </p:txBody>
      </p:sp>
    </p:spTree>
    <p:extLst>
      <p:ext uri="{BB962C8B-B14F-4D97-AF65-F5344CB8AC3E}">
        <p14:creationId xmlns:p14="http://schemas.microsoft.com/office/powerpoint/2010/main" val="20963915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1980049" y="273630"/>
            <a:ext cx="8227583" cy="1143480"/>
          </a:xfrm>
          <a:ln/>
        </p:spPr>
        <p:txBody>
          <a:bodyPr/>
          <a:lstStyle/>
          <a:p>
            <a:r>
              <a:rPr lang="hr-HR"/>
              <a:t>Agenda setting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0049" y="1604329"/>
            <a:ext cx="8227583" cy="4524955"/>
          </a:xfrm>
          <a:ln/>
        </p:spPr>
        <p:txBody>
          <a:bodyPr>
            <a:normAutofit/>
          </a:bodyPr>
          <a:lstStyle/>
          <a:p>
            <a:pPr marL="506943" indent="-505504">
              <a:buSzPct val="45000"/>
              <a:buFont typeface="Wingdings" panose="05000000000000000000" pitchFamily="2" charset="2"/>
              <a:buChar char=""/>
              <a:tabLst>
                <a:tab pos="506943" algn="l"/>
                <a:tab pos="601995" algn="l"/>
                <a:tab pos="1009567" algn="l"/>
                <a:tab pos="1417137" algn="l"/>
                <a:tab pos="1824709" algn="l"/>
                <a:tab pos="2232279" algn="l"/>
                <a:tab pos="2639850" algn="l"/>
                <a:tab pos="3047421" algn="l"/>
                <a:tab pos="3454992" algn="l"/>
                <a:tab pos="3862563" algn="l"/>
                <a:tab pos="4270134" algn="l"/>
                <a:tab pos="4677705" algn="l"/>
                <a:tab pos="5085276" algn="l"/>
                <a:tab pos="5492847" algn="l"/>
                <a:tab pos="5900418" algn="l"/>
                <a:tab pos="6307988" algn="l"/>
                <a:tab pos="6715560" algn="l"/>
                <a:tab pos="7123130" algn="l"/>
                <a:tab pos="7530702" algn="l"/>
                <a:tab pos="7938272" algn="l"/>
                <a:tab pos="8345844" algn="l"/>
              </a:tabLst>
            </a:pPr>
            <a:r>
              <a:rPr lang="hr-HR" altLang="sr-Latn-RS" sz="2800" dirty="0">
                <a:cs typeface="Times New Roman" panose="02020603050405020304" pitchFamily="18" charset="0"/>
              </a:rPr>
              <a:t>opisao je agenda setting – masovni mediji biraju informacije koje će plasirati kao važne</a:t>
            </a:r>
          </a:p>
          <a:p>
            <a:pPr marL="506943" indent="-505504">
              <a:buSzPct val="45000"/>
              <a:buFont typeface="Wingdings" panose="05000000000000000000" pitchFamily="2" charset="2"/>
              <a:buChar char=""/>
              <a:tabLst>
                <a:tab pos="506943" algn="l"/>
                <a:tab pos="601995" algn="l"/>
                <a:tab pos="1009567" algn="l"/>
                <a:tab pos="1417137" algn="l"/>
                <a:tab pos="1824709" algn="l"/>
                <a:tab pos="2232279" algn="l"/>
                <a:tab pos="2639850" algn="l"/>
                <a:tab pos="3047421" algn="l"/>
                <a:tab pos="3454992" algn="l"/>
                <a:tab pos="3862563" algn="l"/>
                <a:tab pos="4270134" algn="l"/>
                <a:tab pos="4677705" algn="l"/>
                <a:tab pos="5085276" algn="l"/>
                <a:tab pos="5492847" algn="l"/>
                <a:tab pos="5900418" algn="l"/>
                <a:tab pos="6307988" algn="l"/>
                <a:tab pos="6715560" algn="l"/>
                <a:tab pos="7123130" algn="l"/>
                <a:tab pos="7530702" algn="l"/>
                <a:tab pos="7938272" algn="l"/>
                <a:tab pos="8345844" algn="l"/>
              </a:tabLst>
            </a:pPr>
            <a:r>
              <a:rPr lang="hr-HR" sz="2800" dirty="0"/>
              <a:t>Postavljanje dnevnog reda u masovnim medijima određuje što gledatelji čuju i vide. Mediji određuju koje se slike stvaraju u našim umovima, preoblikujući događaje kako bi ih gledatelji lakše razumjeli. </a:t>
            </a:r>
            <a:endParaRPr lang="hr-HR" altLang="sr-Latn-RS" sz="28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45940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1980049" y="273629"/>
            <a:ext cx="8229024" cy="1144921"/>
          </a:xfrm>
          <a:ln/>
        </p:spPr>
        <p:txBody>
          <a:bodyPr vert="horz" lIns="91440" tIns="35271" rIns="91440" bIns="45720" rtlCol="0" anchor="t">
            <a:normAutofit/>
          </a:bodyPr>
          <a:lstStyle/>
          <a:p>
            <a:pPr>
              <a:tabLst>
                <a:tab pos="0" algn="l"/>
                <a:tab pos="406131" algn="l"/>
                <a:tab pos="813702" algn="l"/>
                <a:tab pos="1221273" algn="l"/>
                <a:tab pos="1628844" algn="l"/>
                <a:tab pos="2036415" algn="l"/>
                <a:tab pos="2443986" algn="l"/>
                <a:tab pos="2851556" algn="l"/>
                <a:tab pos="3259128" algn="l"/>
                <a:tab pos="3666698" algn="l"/>
                <a:tab pos="4074270" algn="l"/>
                <a:tab pos="4481840" algn="l"/>
                <a:tab pos="4889412" algn="l"/>
                <a:tab pos="5296982" algn="l"/>
                <a:tab pos="5704553" algn="l"/>
                <a:tab pos="6112124" algn="l"/>
                <a:tab pos="6519695" algn="l"/>
                <a:tab pos="6927266" algn="l"/>
                <a:tab pos="7334837" algn="l"/>
                <a:tab pos="7742408" algn="l"/>
                <a:tab pos="8149979" algn="l"/>
              </a:tabLst>
            </a:pPr>
            <a:r>
              <a:rPr lang="hr-HR" altLang="sr-Latn-RS"/>
              <a:t>Ostala istraživanja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0049" y="1604329"/>
            <a:ext cx="8229024" cy="5486976"/>
          </a:xfrm>
          <a:ln/>
        </p:spPr>
        <p:txBody>
          <a:bodyPr vert="horz" lIns="91440" tIns="24167" rIns="91440" bIns="45720" rtlCol="0">
            <a:normAutofit/>
          </a:bodyPr>
          <a:lstStyle/>
          <a:p>
            <a:pPr marL="610636" indent="-401811">
              <a:buSzPct val="45000"/>
              <a:buFont typeface="Wingdings" panose="05000000000000000000" pitchFamily="2" charset="2"/>
              <a:buChar char=""/>
              <a:tabLst>
                <a:tab pos="610636" algn="l"/>
                <a:tab pos="705688" algn="l"/>
                <a:tab pos="1113260" algn="l"/>
                <a:tab pos="1520830" algn="l"/>
                <a:tab pos="1928401" algn="l"/>
                <a:tab pos="2335972" algn="l"/>
                <a:tab pos="2743543" algn="l"/>
                <a:tab pos="3151114" algn="l"/>
                <a:tab pos="3558685" algn="l"/>
                <a:tab pos="3966256" algn="l"/>
                <a:tab pos="4373827" algn="l"/>
                <a:tab pos="4781398" algn="l"/>
                <a:tab pos="5188969" algn="l"/>
                <a:tab pos="5596539" algn="l"/>
                <a:tab pos="6004111" algn="l"/>
                <a:tab pos="6411681" algn="l"/>
                <a:tab pos="6819253" algn="l"/>
                <a:tab pos="7226823" algn="l"/>
                <a:tab pos="7634395" algn="l"/>
                <a:tab pos="8041965" algn="l"/>
                <a:tab pos="8449537" algn="l"/>
              </a:tabLst>
            </a:pPr>
            <a:r>
              <a:rPr lang="hr-HR" altLang="sr-Latn-RS" sz="2800" dirty="0">
                <a:cs typeface="Times New Roman" panose="02020603050405020304" pitchFamily="18" charset="0"/>
              </a:rPr>
              <a:t>propaganda i javno mnijenje – Lippman pisao propagandu koju je Lasswell kasnije analizirao</a:t>
            </a:r>
          </a:p>
          <a:p>
            <a:pPr marL="610636" indent="-401811">
              <a:buSzPct val="45000"/>
              <a:buFont typeface="Wingdings" panose="05000000000000000000" pitchFamily="2" charset="2"/>
              <a:buChar char=""/>
              <a:tabLst>
                <a:tab pos="610636" algn="l"/>
                <a:tab pos="705688" algn="l"/>
                <a:tab pos="1113260" algn="l"/>
                <a:tab pos="1520830" algn="l"/>
                <a:tab pos="1928401" algn="l"/>
                <a:tab pos="2335972" algn="l"/>
                <a:tab pos="2743543" algn="l"/>
                <a:tab pos="3151114" algn="l"/>
                <a:tab pos="3558685" algn="l"/>
                <a:tab pos="3966256" algn="l"/>
                <a:tab pos="4373827" algn="l"/>
                <a:tab pos="4781398" algn="l"/>
                <a:tab pos="5188969" algn="l"/>
                <a:tab pos="5596539" algn="l"/>
                <a:tab pos="6004111" algn="l"/>
                <a:tab pos="6411681" algn="l"/>
                <a:tab pos="6819253" algn="l"/>
                <a:tab pos="7226823" algn="l"/>
                <a:tab pos="7634395" algn="l"/>
                <a:tab pos="8041965" algn="l"/>
                <a:tab pos="8449537" algn="l"/>
              </a:tabLst>
            </a:pPr>
            <a:r>
              <a:rPr lang="hr-HR" altLang="sr-Latn-RS" sz="2800" dirty="0">
                <a:cs typeface="Times New Roman" panose="02020603050405020304" pitchFamily="18" charset="0"/>
              </a:rPr>
              <a:t>Lippman i Marz (1920) analiza sadržaja praćenja Ruske revolucije 1917. New York Timesa – novinari su pisali ono što su htjeli vidjeti, a ne ono što se stvarno zbivalo</a:t>
            </a:r>
          </a:p>
          <a:p>
            <a:pPr marL="610636" indent="-609197">
              <a:buClrTx/>
              <a:buNone/>
              <a:tabLst>
                <a:tab pos="610636" algn="l"/>
                <a:tab pos="705688" algn="l"/>
                <a:tab pos="1113260" algn="l"/>
                <a:tab pos="1520830" algn="l"/>
                <a:tab pos="1928401" algn="l"/>
                <a:tab pos="2335972" algn="l"/>
                <a:tab pos="2743543" algn="l"/>
                <a:tab pos="3151114" algn="l"/>
                <a:tab pos="3558685" algn="l"/>
                <a:tab pos="3966256" algn="l"/>
                <a:tab pos="4373827" algn="l"/>
                <a:tab pos="4781398" algn="l"/>
                <a:tab pos="5188969" algn="l"/>
                <a:tab pos="5596539" algn="l"/>
                <a:tab pos="6004111" algn="l"/>
                <a:tab pos="6411681" algn="l"/>
                <a:tab pos="6819253" algn="l"/>
                <a:tab pos="7226823" algn="l"/>
                <a:tab pos="7634395" algn="l"/>
                <a:tab pos="8041965" algn="l"/>
                <a:tab pos="8449537" algn="l"/>
              </a:tabLst>
            </a:pPr>
            <a:endParaRPr lang="hr-HR" altLang="sr-Latn-RS" sz="2722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30201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1980049" y="273629"/>
            <a:ext cx="8229024" cy="1144921"/>
          </a:xfrm>
          <a:ln/>
        </p:spPr>
        <p:txBody>
          <a:bodyPr vert="horz" lIns="91440" tIns="35271" rIns="91440" bIns="45720" rtlCol="0" anchor="t">
            <a:normAutofit fontScale="90000"/>
          </a:bodyPr>
          <a:lstStyle/>
          <a:p>
            <a:pPr>
              <a:tabLst>
                <a:tab pos="0" algn="l"/>
                <a:tab pos="406131" algn="l"/>
                <a:tab pos="813702" algn="l"/>
                <a:tab pos="1221273" algn="l"/>
                <a:tab pos="1628844" algn="l"/>
                <a:tab pos="2036415" algn="l"/>
                <a:tab pos="2443986" algn="l"/>
                <a:tab pos="2851556" algn="l"/>
                <a:tab pos="3259128" algn="l"/>
                <a:tab pos="3666698" algn="l"/>
                <a:tab pos="4074270" algn="l"/>
                <a:tab pos="4481840" algn="l"/>
                <a:tab pos="4889412" algn="l"/>
                <a:tab pos="5296982" algn="l"/>
                <a:tab pos="5704553" algn="l"/>
                <a:tab pos="6112124" algn="l"/>
                <a:tab pos="6519695" algn="l"/>
                <a:tab pos="6927266" algn="l"/>
                <a:tab pos="7334837" algn="l"/>
                <a:tab pos="7742408" algn="l"/>
                <a:tab pos="8149979" algn="l"/>
              </a:tabLst>
            </a:pPr>
            <a:r>
              <a:rPr lang="hr-HR" altLang="sr-Latn-RS" dirty="0"/>
              <a:t>Kasnija istraživanja i razvoj teorije </a:t>
            </a:r>
            <a:r>
              <a:rPr lang="hr-HR" altLang="sr-Latn-RS" dirty="0" err="1"/>
              <a:t>agenda</a:t>
            </a:r>
            <a:r>
              <a:rPr lang="hr-HR" altLang="sr-Latn-RS" dirty="0"/>
              <a:t> </a:t>
            </a:r>
            <a:r>
              <a:rPr lang="hr-HR" altLang="sr-Latn-RS" dirty="0" err="1"/>
              <a:t>settinga</a:t>
            </a:r>
            <a:endParaRPr lang="hr-HR" altLang="sr-Latn-RS" dirty="0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0049" y="1604329"/>
            <a:ext cx="8229024" cy="4717935"/>
          </a:xfrm>
          <a:ln/>
        </p:spPr>
        <p:txBody>
          <a:bodyPr vert="horz" lIns="91440" tIns="24167" rIns="91440" bIns="45720" rtlCol="0">
            <a:normAutofit/>
          </a:bodyPr>
          <a:lstStyle/>
          <a:p>
            <a:pPr marL="506943" indent="-505504">
              <a:buSzPct val="45000"/>
              <a:buFont typeface="Wingdings" panose="05000000000000000000" pitchFamily="2" charset="2"/>
              <a:buChar char=""/>
              <a:tabLst>
                <a:tab pos="506943" algn="l"/>
                <a:tab pos="601995" algn="l"/>
                <a:tab pos="1009567" algn="l"/>
                <a:tab pos="1417137" algn="l"/>
                <a:tab pos="1824709" algn="l"/>
                <a:tab pos="2232279" algn="l"/>
                <a:tab pos="2639850" algn="l"/>
                <a:tab pos="3047421" algn="l"/>
                <a:tab pos="3454992" algn="l"/>
                <a:tab pos="3862563" algn="l"/>
                <a:tab pos="4270134" algn="l"/>
                <a:tab pos="4677705" algn="l"/>
                <a:tab pos="5085276" algn="l"/>
                <a:tab pos="5492847" algn="l"/>
                <a:tab pos="5900418" algn="l"/>
                <a:tab pos="6307988" algn="l"/>
                <a:tab pos="6715560" algn="l"/>
                <a:tab pos="7123130" algn="l"/>
                <a:tab pos="7530702" algn="l"/>
                <a:tab pos="7938272" algn="l"/>
                <a:tab pos="8345844" algn="l"/>
              </a:tabLst>
            </a:pPr>
            <a:r>
              <a:rPr lang="hr-HR" altLang="sr-Latn-RS" sz="2800" dirty="0" err="1">
                <a:cs typeface="Times New Roman" panose="02020603050405020304" pitchFamily="18" charset="0"/>
              </a:rPr>
              <a:t>McCombs</a:t>
            </a:r>
            <a:r>
              <a:rPr lang="hr-HR" altLang="sr-Latn-RS" sz="2800" dirty="0">
                <a:cs typeface="Times New Roman" panose="02020603050405020304" pitchFamily="18" charset="0"/>
              </a:rPr>
              <a:t> i Shaw (1972) predsjednička kampanja 1968. u Chapel Hillu - anketirali sto neodlučnih birača kako bi doznali koje su teme prema njihovim mišljenjima bile najvažnije u kampanji </a:t>
            </a:r>
          </a:p>
          <a:p>
            <a:pPr marL="506943" indent="-505504">
              <a:buSzPct val="45000"/>
              <a:buFont typeface="Wingdings" panose="05000000000000000000" pitchFamily="2" charset="2"/>
              <a:buChar char=""/>
              <a:tabLst>
                <a:tab pos="506943" algn="l"/>
                <a:tab pos="601995" algn="l"/>
                <a:tab pos="1009567" algn="l"/>
                <a:tab pos="1417137" algn="l"/>
                <a:tab pos="1824709" algn="l"/>
                <a:tab pos="2232279" algn="l"/>
                <a:tab pos="2639850" algn="l"/>
                <a:tab pos="3047421" algn="l"/>
                <a:tab pos="3454992" algn="l"/>
                <a:tab pos="3862563" algn="l"/>
                <a:tab pos="4270134" algn="l"/>
                <a:tab pos="4677705" algn="l"/>
                <a:tab pos="5085276" algn="l"/>
                <a:tab pos="5492847" algn="l"/>
                <a:tab pos="5900418" algn="l"/>
                <a:tab pos="6307988" algn="l"/>
                <a:tab pos="6715560" algn="l"/>
                <a:tab pos="7123130" algn="l"/>
                <a:tab pos="7530702" algn="l"/>
                <a:tab pos="7938272" algn="l"/>
                <a:tab pos="8345844" algn="l"/>
              </a:tabLst>
            </a:pPr>
            <a:r>
              <a:rPr lang="hr-HR" altLang="sr-Latn-RS" sz="2800" dirty="0">
                <a:cs typeface="Times New Roman" panose="02020603050405020304" pitchFamily="18" charset="0"/>
                <a:hlinkClick r:id="rId3"/>
              </a:rPr>
              <a:t>https://www.youtube.com/watch?v=9yFENr7ABcc</a:t>
            </a:r>
            <a:endParaRPr lang="hr-HR" altLang="sr-Latn-RS" sz="2800" dirty="0">
              <a:cs typeface="Times New Roman" panose="02020603050405020304" pitchFamily="18" charset="0"/>
            </a:endParaRPr>
          </a:p>
          <a:p>
            <a:pPr marL="506943" indent="-505504">
              <a:buSzPct val="45000"/>
              <a:buFont typeface="Wingdings" panose="05000000000000000000" pitchFamily="2" charset="2"/>
              <a:buChar char=""/>
              <a:tabLst>
                <a:tab pos="506943" algn="l"/>
                <a:tab pos="601995" algn="l"/>
                <a:tab pos="1009567" algn="l"/>
                <a:tab pos="1417137" algn="l"/>
                <a:tab pos="1824709" algn="l"/>
                <a:tab pos="2232279" algn="l"/>
                <a:tab pos="2639850" algn="l"/>
                <a:tab pos="3047421" algn="l"/>
                <a:tab pos="3454992" algn="l"/>
                <a:tab pos="3862563" algn="l"/>
                <a:tab pos="4270134" algn="l"/>
                <a:tab pos="4677705" algn="l"/>
                <a:tab pos="5085276" algn="l"/>
                <a:tab pos="5492847" algn="l"/>
                <a:tab pos="5900418" algn="l"/>
                <a:tab pos="6307988" algn="l"/>
                <a:tab pos="6715560" algn="l"/>
                <a:tab pos="7123130" algn="l"/>
                <a:tab pos="7530702" algn="l"/>
                <a:tab pos="7938272" algn="l"/>
                <a:tab pos="8345844" algn="l"/>
              </a:tabLst>
            </a:pPr>
            <a:r>
              <a:rPr lang="hr-HR" altLang="sr-Latn-RS" sz="2800" dirty="0">
                <a:cs typeface="Times New Roman" panose="02020603050405020304" pitchFamily="18" charset="0"/>
                <a:hlinkClick r:id="rId4"/>
              </a:rPr>
              <a:t>https://www.youtube.com/watch?v</a:t>
            </a:r>
            <a:r>
              <a:rPr lang="hr-HR" altLang="sr-Latn-RS" sz="2800">
                <a:cs typeface="Times New Roman" panose="02020603050405020304" pitchFamily="18" charset="0"/>
                <a:hlinkClick r:id="rId4"/>
              </a:rPr>
              <a:t>=12xwHhCntHA</a:t>
            </a:r>
            <a:endParaRPr lang="hr-HR" altLang="sr-Latn-RS" sz="2800">
              <a:cs typeface="Times New Roman" panose="02020603050405020304" pitchFamily="18" charset="0"/>
            </a:endParaRPr>
          </a:p>
          <a:p>
            <a:pPr marL="506943" indent="-505504">
              <a:buSzPct val="45000"/>
              <a:buFont typeface="Wingdings" panose="05000000000000000000" pitchFamily="2" charset="2"/>
              <a:buChar char=""/>
              <a:tabLst>
                <a:tab pos="506943" algn="l"/>
                <a:tab pos="601995" algn="l"/>
                <a:tab pos="1009567" algn="l"/>
                <a:tab pos="1417137" algn="l"/>
                <a:tab pos="1824709" algn="l"/>
                <a:tab pos="2232279" algn="l"/>
                <a:tab pos="2639850" algn="l"/>
                <a:tab pos="3047421" algn="l"/>
                <a:tab pos="3454992" algn="l"/>
                <a:tab pos="3862563" algn="l"/>
                <a:tab pos="4270134" algn="l"/>
                <a:tab pos="4677705" algn="l"/>
                <a:tab pos="5085276" algn="l"/>
                <a:tab pos="5492847" algn="l"/>
                <a:tab pos="5900418" algn="l"/>
                <a:tab pos="6307988" algn="l"/>
                <a:tab pos="6715560" algn="l"/>
                <a:tab pos="7123130" algn="l"/>
                <a:tab pos="7530702" algn="l"/>
                <a:tab pos="7938272" algn="l"/>
                <a:tab pos="8345844" algn="l"/>
              </a:tabLst>
            </a:pPr>
            <a:endParaRPr lang="hr-HR" altLang="sr-Latn-RS" sz="28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55990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4294967295"/>
          </p:nvPr>
        </p:nvSpPr>
        <p:spPr>
          <a:xfrm>
            <a:off x="1753984" y="324196"/>
            <a:ext cx="9883833" cy="6533804"/>
          </a:xfrm>
        </p:spPr>
        <p:txBody>
          <a:bodyPr>
            <a:normAutofit lnSpcReduction="10000"/>
          </a:bodyPr>
          <a:lstStyle/>
          <a:p>
            <a:r>
              <a:rPr lang="hr-HR" dirty="0"/>
              <a:t>Agenda-</a:t>
            </a:r>
            <a:r>
              <a:rPr lang="hr-HR" dirty="0" err="1"/>
              <a:t>setting</a:t>
            </a:r>
            <a:r>
              <a:rPr lang="hr-HR" dirty="0"/>
              <a:t> teorija istražuje utjecaj medija, a u fokusu joj je postavljanje javne </a:t>
            </a:r>
            <a:r>
              <a:rPr lang="hr-HR" dirty="0" err="1"/>
              <a:t>agende</a:t>
            </a:r>
            <a:r>
              <a:rPr lang="hr-HR" dirty="0"/>
              <a:t>, odnosno, postavljenje dnevnog reda u javnosti. Radi se o teoriji čija je ključna karakteristika istaknutost, a „polazi od pretpostavke da masovni mediji diktiraju teme“, odnosno da „određuju dnevni red i imaju funkciju tematizacije“ (</a:t>
            </a:r>
            <a:r>
              <a:rPr lang="hr-HR" dirty="0" err="1"/>
              <a:t>Kunczik</a:t>
            </a:r>
            <a:r>
              <a:rPr lang="hr-HR" dirty="0"/>
              <a:t>, 2006: 197). </a:t>
            </a:r>
          </a:p>
          <a:p>
            <a:r>
              <a:rPr lang="hr-HR" dirty="0"/>
              <a:t>Prema teoriji </a:t>
            </a:r>
            <a:r>
              <a:rPr lang="hr-HR" dirty="0" err="1"/>
              <a:t>agenda-settinga</a:t>
            </a:r>
            <a:r>
              <a:rPr lang="hr-HR" dirty="0"/>
              <a:t> mediji ističu jedne i zanemaruju druge teme te na taj način govore javnosti o čemu da misli. Teorija stoga proučava upravo isticanje određenog problema iz područja javne sfere, način njegove prezentacije u medijima te njegovo stavljanje na dnevni red. </a:t>
            </a:r>
          </a:p>
          <a:p>
            <a:r>
              <a:rPr lang="hr-HR" dirty="0"/>
              <a:t>Maxwell E. </a:t>
            </a:r>
            <a:r>
              <a:rPr lang="hr-HR" dirty="0" err="1"/>
              <a:t>McCombs</a:t>
            </a:r>
            <a:r>
              <a:rPr lang="hr-HR" dirty="0"/>
              <a:t> i </a:t>
            </a:r>
            <a:r>
              <a:rPr lang="hr-HR" dirty="0" err="1"/>
              <a:t>Donald</a:t>
            </a:r>
            <a:r>
              <a:rPr lang="hr-HR" dirty="0"/>
              <a:t> L. Shaw koji su za vrijeme predsjedničke kampanje u SAD-u 1968. godine proveli istraživanje kako bi potvrdili svoju hipotezu o </a:t>
            </a:r>
            <a:r>
              <a:rPr lang="hr-HR" dirty="0" err="1"/>
              <a:t>agenda-settingu</a:t>
            </a:r>
            <a:r>
              <a:rPr lang="hr-HR" dirty="0"/>
              <a:t>, a koja je glasila: „ iako masovni mediji imaju mali utjecaj na smjer i intenzitet stavova, pretpostavka je da masovni mediji postavljaju </a:t>
            </a:r>
            <a:r>
              <a:rPr lang="hr-HR" dirty="0" err="1"/>
              <a:t>agendu</a:t>
            </a:r>
            <a:r>
              <a:rPr lang="hr-HR" dirty="0"/>
              <a:t> za svaku političku kampanju, utječući na istaknutost stavova prema političkim problemima“ (</a:t>
            </a:r>
            <a:r>
              <a:rPr lang="hr-HR" dirty="0" err="1"/>
              <a:t>McCombs</a:t>
            </a:r>
            <a:r>
              <a:rPr lang="hr-HR" dirty="0"/>
              <a:t> i Shaw, 1972: 177). </a:t>
            </a:r>
          </a:p>
          <a:p>
            <a:r>
              <a:rPr lang="hr-HR" dirty="0"/>
              <a:t>Istraživanje su proveli u mjestu </a:t>
            </a:r>
            <a:r>
              <a:rPr lang="hr-HR" dirty="0" err="1"/>
              <a:t>Chapel</a:t>
            </a:r>
            <a:r>
              <a:rPr lang="hr-HR" dirty="0"/>
              <a:t> </a:t>
            </a:r>
            <a:r>
              <a:rPr lang="hr-HR" dirty="0" err="1"/>
              <a:t>Hill</a:t>
            </a:r>
            <a:r>
              <a:rPr lang="hr-HR" dirty="0"/>
              <a:t> u Sjevernoj Karolini po kojemu je studija kasnije i nazvana, a autori su u sklopu istraživanja anketirali sto neodlučnih birača kako bi doznali koje su teme prema njihovim mišljenjima bile najvažnije u kampanji. Rezultati ankete uspoređeni su s rezultatima analize sadržaja medija (novina, magazina i televizije) te su autori pokazali da postoji slaganje između medijske </a:t>
            </a:r>
            <a:r>
              <a:rPr lang="hr-HR" dirty="0" err="1"/>
              <a:t>agende</a:t>
            </a:r>
            <a:r>
              <a:rPr lang="hr-HR" dirty="0"/>
              <a:t> i </a:t>
            </a:r>
            <a:r>
              <a:rPr lang="hr-HR" dirty="0" err="1"/>
              <a:t>agende</a:t>
            </a:r>
            <a:r>
              <a:rPr lang="hr-HR" dirty="0"/>
              <a:t> publike. Njihov rad „</a:t>
            </a:r>
            <a:r>
              <a:rPr lang="hr-HR" dirty="0" err="1"/>
              <a:t>The</a:t>
            </a:r>
            <a:r>
              <a:rPr lang="hr-HR" dirty="0"/>
              <a:t> </a:t>
            </a:r>
            <a:r>
              <a:rPr lang="hr-HR" dirty="0" err="1"/>
              <a:t>agenda-setting</a:t>
            </a:r>
            <a:r>
              <a:rPr lang="hr-HR" dirty="0"/>
              <a:t> </a:t>
            </a:r>
            <a:r>
              <a:rPr lang="hr-HR" dirty="0" err="1"/>
              <a:t>function</a:t>
            </a:r>
            <a:r>
              <a:rPr lang="hr-HR" dirty="0"/>
              <a:t> </a:t>
            </a:r>
            <a:r>
              <a:rPr lang="hr-HR" dirty="0" err="1"/>
              <a:t>of</a:t>
            </a:r>
            <a:r>
              <a:rPr lang="hr-HR" dirty="0"/>
              <a:t> </a:t>
            </a:r>
            <a:r>
              <a:rPr lang="hr-HR" dirty="0" err="1"/>
              <a:t>mass</a:t>
            </a:r>
            <a:r>
              <a:rPr lang="hr-HR" dirty="0"/>
              <a:t> </a:t>
            </a:r>
            <a:r>
              <a:rPr lang="hr-HR" dirty="0" err="1"/>
              <a:t>media</a:t>
            </a:r>
            <a:r>
              <a:rPr lang="hr-HR" dirty="0"/>
              <a:t>“ objavljen je 1972. godine i postao je temelj ove teorije koja se u zadnja četiri desetljeća iznimno razvila. </a:t>
            </a:r>
          </a:p>
          <a:p>
            <a:endParaRPr lang="hr-HR" dirty="0"/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533731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4294967295"/>
          </p:nvPr>
        </p:nvSpPr>
        <p:spPr>
          <a:xfrm>
            <a:off x="1396538" y="365759"/>
            <a:ext cx="10540538" cy="6301047"/>
          </a:xfrm>
        </p:spPr>
        <p:txBody>
          <a:bodyPr>
            <a:noAutofit/>
          </a:bodyPr>
          <a:lstStyle/>
          <a:p>
            <a:r>
              <a:rPr lang="hr-HR" sz="2000" dirty="0"/>
              <a:t>Također, </a:t>
            </a:r>
            <a:r>
              <a:rPr lang="hr-HR" sz="2000" dirty="0" err="1"/>
              <a:t>McCombs</a:t>
            </a:r>
            <a:r>
              <a:rPr lang="hr-HR" sz="2000" dirty="0"/>
              <a:t> (1992; i </a:t>
            </a:r>
            <a:r>
              <a:rPr lang="hr-HR" sz="2000" dirty="0" err="1"/>
              <a:t>McCombs</a:t>
            </a:r>
            <a:r>
              <a:rPr lang="hr-HR" sz="2000" dirty="0"/>
              <a:t> i Bell, 1996) je definirao četiri faze kroz koje se teorija razvijala, ali „koje se nisu smjenjivale nego su se međusobno nadopunjavale“ (</a:t>
            </a:r>
            <a:r>
              <a:rPr lang="hr-HR" sz="2000" dirty="0" err="1"/>
              <a:t>Kunczik</a:t>
            </a:r>
            <a:r>
              <a:rPr lang="hr-HR" sz="2000" dirty="0"/>
              <a:t>, 2006: 200). </a:t>
            </a:r>
          </a:p>
          <a:p>
            <a:r>
              <a:rPr lang="hr-HR" sz="2000" dirty="0"/>
              <a:t>Prva faza istraživanja bavila se općenitom provjerom prvotne teze o </a:t>
            </a:r>
            <a:r>
              <a:rPr lang="hr-HR" sz="2000" dirty="0" err="1"/>
              <a:t>agenda-settingu</a:t>
            </a:r>
            <a:r>
              <a:rPr lang="hr-HR" sz="2000" dirty="0"/>
              <a:t>, s obzirom da je studija „</a:t>
            </a:r>
            <a:r>
              <a:rPr lang="hr-HR" sz="2000" dirty="0" err="1"/>
              <a:t>Chapel</a:t>
            </a:r>
            <a:r>
              <a:rPr lang="hr-HR" sz="2000" dirty="0"/>
              <a:t> </a:t>
            </a:r>
            <a:r>
              <a:rPr lang="hr-HR" sz="2000" dirty="0" err="1"/>
              <a:t>Hill</a:t>
            </a:r>
            <a:r>
              <a:rPr lang="hr-HR" sz="2000" dirty="0"/>
              <a:t>“ dokazala korelaciju medijske </a:t>
            </a:r>
            <a:r>
              <a:rPr lang="hr-HR" sz="2000" dirty="0" err="1"/>
              <a:t>agende</a:t>
            </a:r>
            <a:r>
              <a:rPr lang="hr-HR" sz="2000" dirty="0"/>
              <a:t> i </a:t>
            </a:r>
            <a:r>
              <a:rPr lang="hr-HR" sz="2000" dirty="0" err="1"/>
              <a:t>agende</a:t>
            </a:r>
            <a:r>
              <a:rPr lang="hr-HR" sz="2000" dirty="0"/>
              <a:t> publike, ali ne i kauzalnost. </a:t>
            </a:r>
          </a:p>
          <a:p>
            <a:r>
              <a:rPr lang="hr-HR" sz="2000" dirty="0" err="1"/>
              <a:t>McCombs</a:t>
            </a:r>
            <a:r>
              <a:rPr lang="hr-HR" sz="2000" dirty="0"/>
              <a:t> (2006: 59) je odredio kako je druga faza istraživanja počela krajem 1970-ih, a glavno joj je obilježje istraživanje zavisnih varijabli koje pojačavaju ili ograničavaju utjecaj medija na postavljanje javne </a:t>
            </a:r>
            <a:r>
              <a:rPr lang="hr-HR" sz="2000" dirty="0" err="1"/>
              <a:t>agende</a:t>
            </a:r>
            <a:r>
              <a:rPr lang="hr-HR" sz="2000" dirty="0"/>
              <a:t>. Radi se o varijablama vezanim uz recipijente, medije, teme i vremenski okvir izvještavanja, a koje su istraživači tijekom godina pokušali odrediti. Tako su istraživanja pokazala da primjerice, </a:t>
            </a:r>
            <a:r>
              <a:rPr lang="hr-HR" sz="2000" dirty="0" err="1"/>
              <a:t>sociodemografske</a:t>
            </a:r>
            <a:r>
              <a:rPr lang="hr-HR" sz="2000" dirty="0"/>
              <a:t> varijable nisu važne za objašnjenje efekata postavljanja </a:t>
            </a:r>
            <a:r>
              <a:rPr lang="hr-HR" sz="2000" dirty="0" err="1"/>
              <a:t>agende</a:t>
            </a:r>
            <a:r>
              <a:rPr lang="hr-HR" sz="2000" dirty="0"/>
              <a:t>, dok je intenzivno, pozorno i svjesno praćenje medija povezano s jačim efektima (</a:t>
            </a:r>
            <a:r>
              <a:rPr lang="hr-HR" sz="2000" dirty="0" err="1"/>
              <a:t>Kunczik</a:t>
            </a:r>
            <a:r>
              <a:rPr lang="hr-HR" sz="2000" dirty="0"/>
              <a:t>, 2006: 200). </a:t>
            </a:r>
          </a:p>
        </p:txBody>
      </p:sp>
    </p:spTree>
    <p:extLst>
      <p:ext uri="{BB962C8B-B14F-4D97-AF65-F5344CB8AC3E}">
        <p14:creationId xmlns:p14="http://schemas.microsoft.com/office/powerpoint/2010/main" val="14566286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94707" y="299257"/>
            <a:ext cx="11258996" cy="6458989"/>
          </a:xfrm>
        </p:spPr>
        <p:txBody>
          <a:bodyPr>
            <a:normAutofit/>
          </a:bodyPr>
          <a:lstStyle/>
          <a:p>
            <a:r>
              <a:rPr lang="hr-HR" dirty="0"/>
              <a:t>Treća faza istraživanja podrazumijeva širenje istraživanja na druga tematska područja, osim politike. Također, tu su fazu obilježili autori </a:t>
            </a:r>
            <a:r>
              <a:rPr lang="hr-HR" dirty="0" err="1"/>
              <a:t>Rogers</a:t>
            </a:r>
            <a:r>
              <a:rPr lang="hr-HR" dirty="0"/>
              <a:t> i </a:t>
            </a:r>
            <a:r>
              <a:rPr lang="hr-HR" dirty="0" err="1"/>
              <a:t>Dearing</a:t>
            </a:r>
            <a:r>
              <a:rPr lang="hr-HR" dirty="0"/>
              <a:t> (1988) koji su u svom radu „Agenda-</a:t>
            </a:r>
            <a:r>
              <a:rPr lang="hr-HR" dirty="0" err="1"/>
              <a:t>Setting</a:t>
            </a:r>
            <a:r>
              <a:rPr lang="hr-HR" dirty="0"/>
              <a:t> Research: </a:t>
            </a:r>
            <a:r>
              <a:rPr lang="hr-HR" dirty="0" err="1"/>
              <a:t>Where</a:t>
            </a:r>
            <a:r>
              <a:rPr lang="hr-HR" dirty="0"/>
              <a:t> </a:t>
            </a:r>
            <a:r>
              <a:rPr lang="hr-HR" dirty="0" err="1"/>
              <a:t>has</a:t>
            </a:r>
            <a:r>
              <a:rPr lang="hr-HR" dirty="0"/>
              <a:t> </a:t>
            </a:r>
            <a:r>
              <a:rPr lang="hr-HR" dirty="0" err="1"/>
              <a:t>it</a:t>
            </a:r>
            <a:r>
              <a:rPr lang="hr-HR" dirty="0"/>
              <a:t> </a:t>
            </a:r>
            <a:r>
              <a:rPr lang="hr-HR" dirty="0" err="1"/>
              <a:t>Been</a:t>
            </a:r>
            <a:r>
              <a:rPr lang="hr-HR" dirty="0"/>
              <a:t>, </a:t>
            </a:r>
            <a:r>
              <a:rPr lang="hr-HR" dirty="0" err="1"/>
              <a:t>Where</a:t>
            </a:r>
            <a:r>
              <a:rPr lang="hr-HR" dirty="0"/>
              <a:t> </a:t>
            </a:r>
            <a:r>
              <a:rPr lang="hr-HR" dirty="0" err="1"/>
              <a:t>is</a:t>
            </a:r>
            <a:r>
              <a:rPr lang="hr-HR" dirty="0"/>
              <a:t> </a:t>
            </a:r>
            <a:r>
              <a:rPr lang="hr-HR" dirty="0" err="1"/>
              <a:t>it</a:t>
            </a:r>
            <a:r>
              <a:rPr lang="hr-HR" dirty="0"/>
              <a:t> </a:t>
            </a:r>
            <a:r>
              <a:rPr lang="hr-HR" dirty="0" err="1"/>
              <a:t>Going</a:t>
            </a:r>
            <a:r>
              <a:rPr lang="hr-HR" dirty="0"/>
              <a:t>?“ uz medijsku </a:t>
            </a:r>
            <a:r>
              <a:rPr lang="hr-HR" dirty="0" err="1"/>
              <a:t>agendu</a:t>
            </a:r>
            <a:r>
              <a:rPr lang="hr-HR" dirty="0"/>
              <a:t> i </a:t>
            </a:r>
            <a:r>
              <a:rPr lang="hr-HR" dirty="0" err="1"/>
              <a:t>agendu</a:t>
            </a:r>
            <a:r>
              <a:rPr lang="hr-HR" dirty="0"/>
              <a:t> publike, definirali i političku </a:t>
            </a:r>
            <a:r>
              <a:rPr lang="hr-HR" dirty="0" err="1"/>
              <a:t>agendu</a:t>
            </a:r>
            <a:r>
              <a:rPr lang="hr-HR" dirty="0"/>
              <a:t> političkih aktera te istražili suodnos ove tri </a:t>
            </a:r>
            <a:r>
              <a:rPr lang="hr-HR" dirty="0" err="1"/>
              <a:t>agende</a:t>
            </a:r>
            <a:r>
              <a:rPr lang="hr-HR" dirty="0"/>
              <a:t>. </a:t>
            </a:r>
          </a:p>
          <a:p>
            <a:r>
              <a:rPr lang="hr-HR" dirty="0"/>
              <a:t>U 1980-im godinama počinje se istraživati i proces postavljanja agende unutar medija odnosno agenda-</a:t>
            </a:r>
            <a:r>
              <a:rPr lang="hr-HR" dirty="0" err="1"/>
              <a:t>building</a:t>
            </a:r>
            <a:r>
              <a:rPr lang="hr-HR" dirty="0"/>
              <a:t>, a njega su u teoriju uveli Cobb i </a:t>
            </a:r>
            <a:r>
              <a:rPr lang="hr-HR" dirty="0" err="1"/>
              <a:t>Elder</a:t>
            </a:r>
            <a:r>
              <a:rPr lang="hr-HR" dirty="0"/>
              <a:t> (1971: 905) koji su se pitali „kako su problemi kreirani i zašto neke kontroverze i pitanja privuku pozornost donositelja odluka, a neke ne“. </a:t>
            </a:r>
          </a:p>
          <a:p>
            <a:r>
              <a:rPr lang="hr-HR" dirty="0"/>
              <a:t>Dakle, u ranijim fazama istraživanja </a:t>
            </a:r>
            <a:r>
              <a:rPr lang="hr-HR" dirty="0" err="1"/>
              <a:t>agenda-settinga</a:t>
            </a:r>
            <a:r>
              <a:rPr lang="hr-HR" dirty="0"/>
              <a:t> proučavao se „prijenos istaknutosti od medija do publike“ (</a:t>
            </a:r>
            <a:r>
              <a:rPr lang="hr-HR" dirty="0" err="1"/>
              <a:t>McCombs</a:t>
            </a:r>
            <a:r>
              <a:rPr lang="hr-HR" dirty="0"/>
              <a:t>, 2005: 544), odnosno željelo se odgovoriti na pitanje tko postavlja javnu </a:t>
            </a:r>
            <a:r>
              <a:rPr lang="hr-HR" dirty="0" err="1"/>
              <a:t>agendu</a:t>
            </a:r>
            <a:r>
              <a:rPr lang="hr-HR" dirty="0"/>
              <a:t>. Istraživanja </a:t>
            </a:r>
            <a:r>
              <a:rPr lang="hr-HR" dirty="0" err="1"/>
              <a:t>agenda-buildinga</a:t>
            </a:r>
            <a:r>
              <a:rPr lang="hr-HR" dirty="0"/>
              <a:t> bave se pak pitanjem tko postavlja medijsku </a:t>
            </a:r>
            <a:r>
              <a:rPr lang="hr-HR" dirty="0" err="1"/>
              <a:t>agendu</a:t>
            </a:r>
            <a:r>
              <a:rPr lang="hr-HR" dirty="0"/>
              <a:t>. Njima nije cilj istražiti koje teme su na dnevnom redu, tko ih je postavio i kako one utječu na publiku, nego se želi odgovoriti na pitanje kako određene teme postanu istaknute u medijima. 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126464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9B0CCA3-7305-412A-A7F2-2ACDC2A13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69EDA1F-C192-40F3-8FAC-6721434057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>
                <a:hlinkClick r:id="rId2"/>
              </a:rPr>
              <a:t>https://www.youtube.com/watch?v=9RPKH6BVcoM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76557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1980049" y="436367"/>
            <a:ext cx="8229024" cy="1144920"/>
          </a:xfrm>
          <a:ln/>
        </p:spPr>
        <p:txBody>
          <a:bodyPr vert="horz" lIns="91440" tIns="35206" rIns="91440" bIns="45720" rtlCol="0" anchor="t">
            <a:normAutofit/>
          </a:bodyPr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/>
              <a:t>Politolozi ga kritiziraju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39586" y="1463040"/>
            <a:ext cx="11513127" cy="5536276"/>
          </a:xfrm>
          <a:ln/>
        </p:spPr>
        <p:txBody>
          <a:bodyPr vert="horz" lIns="91440" tIns="25604" rIns="91440" bIns="45720" rtlCol="0">
            <a:normAutofit/>
          </a:bodyPr>
          <a:lstStyle/>
          <a:p>
            <a:pPr marL="391729" indent="-293797">
              <a:lnSpc>
                <a:spcPct val="93000"/>
              </a:lnSpc>
              <a:buClr>
                <a:srgbClr val="00808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800" dirty="0">
                <a:latin typeface="Arial" panose="020B0604020202020204" pitchFamily="34" charset="0"/>
              </a:rPr>
              <a:t>1928. izazvao skandal kad je pacijentima uz pomoć električnog uređaja sličnog detektoru laži mjerio reakcije na koži, puls i disanje i onda to povezivao s njihovim riječima – rezultati istraživanja izgorjeli pri preseljenju</a:t>
            </a:r>
          </a:p>
          <a:p>
            <a:pPr marL="391729" indent="-293797">
              <a:lnSpc>
                <a:spcPct val="93000"/>
              </a:lnSpc>
              <a:buClr>
                <a:srgbClr val="00808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800" dirty="0">
                <a:latin typeface="Arial" panose="020B0604020202020204" pitchFamily="34" charset="0"/>
              </a:rPr>
              <a:t>Političko ponašanje uvjetuje nasljeđe, psihološki faktori, djetinjstvo, iskustvo, kultura</a:t>
            </a:r>
          </a:p>
          <a:p>
            <a:pPr marL="391729" indent="-293797">
              <a:lnSpc>
                <a:spcPct val="93000"/>
              </a:lnSpc>
              <a:buClr>
                <a:srgbClr val="00808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800" dirty="0">
                <a:latin typeface="Arial" panose="020B0604020202020204" pitchFamily="34" charset="0"/>
              </a:rPr>
              <a:t>kritike njegovih knjiga, od 1937.-1950. nijedan članak mu nije objavljen u politološkim časopisima</a:t>
            </a:r>
          </a:p>
        </p:txBody>
      </p:sp>
    </p:spTree>
    <p:extLst>
      <p:ext uri="{BB962C8B-B14F-4D97-AF65-F5344CB8AC3E}">
        <p14:creationId xmlns:p14="http://schemas.microsoft.com/office/powerpoint/2010/main" val="35477002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1980049" y="436367"/>
            <a:ext cx="8229024" cy="1144920"/>
          </a:xfrm>
          <a:ln/>
        </p:spPr>
        <p:txBody>
          <a:bodyPr vert="horz" lIns="91440" tIns="35206" rIns="91440" bIns="45720" rtlCol="0" anchor="t">
            <a:normAutofit/>
          </a:bodyPr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/>
              <a:t>Psihopatologija i politika 1930.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56954" y="1371025"/>
            <a:ext cx="11263744" cy="5901740"/>
          </a:xfrm>
          <a:ln/>
        </p:spPr>
        <p:txBody>
          <a:bodyPr vert="horz" lIns="91440" tIns="25604" rIns="91440" bIns="45720" rtlCol="0">
            <a:normAutofit/>
          </a:bodyPr>
          <a:lstStyle/>
          <a:p>
            <a:pPr marL="391729" indent="-293797">
              <a:lnSpc>
                <a:spcPct val="93000"/>
              </a:lnSpc>
              <a:buClr>
                <a:srgbClr val="00808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2400" dirty="0">
                <a:latin typeface="Arial" panose="020B0604020202020204" pitchFamily="34" charset="0"/>
              </a:rPr>
              <a:t>koristio psihoanalitiku kako bi objasnio zašto su neki politički vođe postali agitatori, dok su drugi postali administratori, a treći teoretičari</a:t>
            </a:r>
          </a:p>
          <a:p>
            <a:pPr marL="391729" indent="-293797">
              <a:lnSpc>
                <a:spcPct val="93000"/>
              </a:lnSpc>
              <a:buClr>
                <a:srgbClr val="00808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2400" dirty="0">
                <a:latin typeface="Arial" panose="020B0604020202020204" pitchFamily="34" charset="0"/>
              </a:rPr>
              <a:t>Agitatori – romantični, nestrpljivi, netolerantni, drastične mjere, preferiraju mase nad osobnim odnosima</a:t>
            </a:r>
          </a:p>
          <a:p>
            <a:pPr marL="391729" indent="-293797">
              <a:lnSpc>
                <a:spcPct val="93000"/>
              </a:lnSpc>
              <a:buClr>
                <a:srgbClr val="00808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2400" dirty="0">
                <a:latin typeface="Arial" panose="020B0604020202020204" pitchFamily="34" charset="0"/>
              </a:rPr>
              <a:t>smatrao da psihoanalitičke metode slobodnih asocijacija i produljeno intervjuiranje mogu pomoći politolozima da razumiju političke motivacije te donošenje nekih javnih politika</a:t>
            </a:r>
          </a:p>
          <a:p>
            <a:pPr marL="391729" indent="-293797">
              <a:lnSpc>
                <a:spcPct val="93000"/>
              </a:lnSpc>
              <a:buClr>
                <a:srgbClr val="00808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2400" dirty="0">
                <a:latin typeface="Arial" panose="020B0604020202020204" pitchFamily="34" charset="0"/>
              </a:rPr>
              <a:t>utjecaj marksizma – smatrao da će duga borba između kapitalista i komunista postati toliko agresivna da će je moći riješiti samo vojska, stvarajući vojnu državu čiji bi stalni nadzor i represija zagušili slobode naroda (1941.) </a:t>
            </a:r>
          </a:p>
        </p:txBody>
      </p:sp>
    </p:spTree>
    <p:extLst>
      <p:ext uri="{BB962C8B-B14F-4D97-AF65-F5344CB8AC3E}">
        <p14:creationId xmlns:p14="http://schemas.microsoft.com/office/powerpoint/2010/main" val="128126010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1980049" y="436367"/>
            <a:ext cx="8229024" cy="1144920"/>
          </a:xfrm>
          <a:ln/>
        </p:spPr>
        <p:txBody>
          <a:bodyPr vert="horz" lIns="91440" tIns="35206" rIns="91440" bIns="45720" rtlCol="0" anchor="t">
            <a:normAutofit fontScale="90000"/>
          </a:bodyPr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/>
              <a:t>Analiza sadržaja propagandnih poruka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65019" y="1446416"/>
            <a:ext cx="10989426" cy="4912820"/>
          </a:xfrm>
          <a:ln/>
        </p:spPr>
        <p:txBody>
          <a:bodyPr vert="horz" lIns="91440" tIns="25604" rIns="91440" bIns="45720" rtlCol="0">
            <a:normAutofit fontScale="92500" lnSpcReduction="10000"/>
          </a:bodyPr>
          <a:lstStyle/>
          <a:p>
            <a:pPr marL="391729" indent="-293797">
              <a:lnSpc>
                <a:spcPct val="93000"/>
              </a:lnSpc>
              <a:buClr>
                <a:srgbClr val="00808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800" dirty="0">
                <a:latin typeface="Arial" panose="020B0604020202020204" pitchFamily="34" charset="0"/>
              </a:rPr>
              <a:t>Lasswellov mentor Charles Merriam, voditelj studija političkih znanosti na Sveučilištu u Chicagu, zagovarao bihevioristički pristup politologiji, analiza empirijskih podataka o političkom ponašanju pojedinca</a:t>
            </a:r>
          </a:p>
          <a:p>
            <a:pPr marL="391729" indent="-293797">
              <a:lnSpc>
                <a:spcPct val="93000"/>
              </a:lnSpc>
              <a:buClr>
                <a:srgbClr val="00808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800" dirty="0">
                <a:latin typeface="Arial" panose="020B0604020202020204" pitchFamily="34" charset="0"/>
              </a:rPr>
              <a:t>Merriam uveo kvantitativne metode u politologiju</a:t>
            </a:r>
          </a:p>
          <a:p>
            <a:pPr marL="391729" indent="-293797">
              <a:lnSpc>
                <a:spcPct val="93000"/>
              </a:lnSpc>
              <a:buClr>
                <a:srgbClr val="00808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800" dirty="0">
                <a:latin typeface="Arial" panose="020B0604020202020204" pitchFamily="34" charset="0"/>
              </a:rPr>
              <a:t>Lasswellova doktorska disertacija – analiza sadržaja propagande Prvog svjetskog rata  </a:t>
            </a:r>
          </a:p>
          <a:p>
            <a:pPr marL="391729" indent="-293797">
              <a:lnSpc>
                <a:spcPct val="93000"/>
              </a:lnSpc>
              <a:buClr>
                <a:srgbClr val="00808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2800" dirty="0">
                <a:latin typeface="Arial" panose="020B0604020202020204" pitchFamily="34" charset="0"/>
              </a:rPr>
              <a:t>intervjui s vladinim dužnosnicima i znanstvenicima, definicije glavnih koncepata, klasifikacija propagandnih strategija, i popis faktora koji su omogućavali ili otežavali utjecaj tih strategija – propaganda je najmoćnije oružje</a:t>
            </a:r>
          </a:p>
          <a:p>
            <a:pPr marL="391729" indent="-293797">
              <a:lnSpc>
                <a:spcPct val="93000"/>
              </a:lnSpc>
              <a:buClr>
                <a:srgbClr val="00808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2800" dirty="0">
                <a:latin typeface="Arial" panose="020B0604020202020204" pitchFamily="34" charset="0"/>
              </a:rPr>
              <a:t>Propagandne poruke – neistinite, manipulativne, ispiranje mozga, kako bi se promijenilo mišljenje publike – razlika od </a:t>
            </a:r>
            <a:r>
              <a:rPr lang="hr-HR" altLang="sr-Latn-RS" sz="2800" dirty="0" err="1">
                <a:latin typeface="Arial" panose="020B0604020202020204" pitchFamily="34" charset="0"/>
              </a:rPr>
              <a:t>persuazije</a:t>
            </a:r>
            <a:r>
              <a:rPr lang="hr-HR" altLang="sr-Latn-RS" sz="2800" dirty="0">
                <a:latin typeface="Arial" panose="020B0604020202020204" pitchFamily="34" charset="0"/>
              </a:rPr>
              <a:t> je da se propaganda odvija kroz masovne medije, propaganda je jednosmjerna</a:t>
            </a:r>
          </a:p>
          <a:p>
            <a:pPr marL="391729" indent="-293797">
              <a:lnSpc>
                <a:spcPct val="93000"/>
              </a:lnSpc>
              <a:buClr>
                <a:srgbClr val="00808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endParaRPr lang="hr-HR" altLang="sr-Latn-RS" sz="2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4789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1980049" y="436367"/>
            <a:ext cx="8229024" cy="1144920"/>
          </a:xfrm>
          <a:ln/>
        </p:spPr>
        <p:txBody>
          <a:bodyPr vert="horz" lIns="91440" tIns="35206" rIns="91440" bIns="45720" rtlCol="0" anchor="t">
            <a:normAutofit/>
          </a:bodyPr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/>
              <a:t>Analiza sadržaja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22218" y="1581287"/>
            <a:ext cx="9767455" cy="4902640"/>
          </a:xfrm>
          <a:ln/>
        </p:spPr>
        <p:txBody>
          <a:bodyPr vert="horz" lIns="91440" tIns="25604" rIns="91440" bIns="45720" rtlCol="0">
            <a:normAutofit/>
          </a:bodyPr>
          <a:lstStyle/>
          <a:p>
            <a:pPr marL="391729" indent="-293797">
              <a:lnSpc>
                <a:spcPct val="93000"/>
              </a:lnSpc>
              <a:buClr>
                <a:srgbClr val="00808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800" dirty="0">
                <a:latin typeface="Arial" panose="020B0604020202020204" pitchFamily="34" charset="0"/>
              </a:rPr>
              <a:t>istraživanje komunikacijskih poruka kategoriziranjem njihovih sadržaja kako bi se izmjerile određene varijable</a:t>
            </a:r>
          </a:p>
          <a:p>
            <a:pPr marL="391729" indent="-293797">
              <a:lnSpc>
                <a:spcPct val="93000"/>
              </a:lnSpc>
              <a:buClr>
                <a:srgbClr val="00808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800" dirty="0">
                <a:latin typeface="Arial" panose="020B0604020202020204" pitchFamily="34" charset="0"/>
              </a:rPr>
              <a:t>istraživao letke koje su saveznici bacali iz aviona – demoralizacija neprijatelja, optužbe za barbarsko ponašanje – osnovao kolegij Javno mnijenje i propaganda na Sveučilištu u Chicagu, danas bismo to zvali masovna komunikacija</a:t>
            </a:r>
          </a:p>
          <a:p>
            <a:pPr marL="414772" indent="-205946">
              <a:lnSpc>
                <a:spcPct val="93000"/>
              </a:lnSpc>
              <a:buClrTx/>
              <a:buNone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endParaRPr lang="hr-HR" altLang="sr-Latn-R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9593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38596" y="191193"/>
            <a:ext cx="10440786" cy="8322982"/>
          </a:xfrm>
          <a:ln/>
        </p:spPr>
        <p:txBody>
          <a:bodyPr vert="horz" lIns="91440" tIns="25604" rIns="91440" bIns="45720" rtlCol="0">
            <a:normAutofit/>
          </a:bodyPr>
          <a:lstStyle/>
          <a:p>
            <a:pPr marL="806501" indent="-499743">
              <a:lnSpc>
                <a:spcPct val="93000"/>
              </a:lnSpc>
              <a:buClr>
                <a:srgbClr val="00808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2800" dirty="0">
                <a:latin typeface="Arial" panose="020B0604020202020204" pitchFamily="34" charset="0"/>
              </a:rPr>
              <a:t>radio za američku vladu, analizirao ratne poruke – smješta masovnu komunikaciju u kontekst unutarnje i vanjske politike, ponudio rješnjenja metodololoških problema i kvantitativne analize sadržaja, korištenje analize sadržaja kao alat u sudstvu i tajnim službama</a:t>
            </a:r>
          </a:p>
          <a:p>
            <a:pPr marL="806501" indent="-499743">
              <a:lnSpc>
                <a:spcPct val="93000"/>
              </a:lnSpc>
              <a:buClr>
                <a:srgbClr val="00808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 sz="2800" dirty="0">
                <a:latin typeface="Arial" panose="020B0604020202020204" pitchFamily="34" charset="0"/>
              </a:rPr>
              <a:t>radio na Studiju prava na Yaleu – Power and Personality (1948.) - doveo u vezu karaktere pojedinaca i njihove političke odluke</a:t>
            </a:r>
          </a:p>
        </p:txBody>
      </p:sp>
    </p:spTree>
    <p:extLst>
      <p:ext uri="{BB962C8B-B14F-4D97-AF65-F5344CB8AC3E}">
        <p14:creationId xmlns:p14="http://schemas.microsoft.com/office/powerpoint/2010/main" val="32284729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1980049" y="436367"/>
            <a:ext cx="8229024" cy="1144920"/>
          </a:xfrm>
          <a:ln/>
        </p:spPr>
        <p:txBody>
          <a:bodyPr vert="horz" lIns="91440" tIns="35206" rIns="91440" bIns="45720" rtlCol="0" anchor="t">
            <a:normAutofit/>
          </a:bodyPr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hr-HR" altLang="sr-Latn-RS"/>
              <a:t>Projekt Drugi svjetski rat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97527" y="1945177"/>
            <a:ext cx="10756669" cy="4281055"/>
          </a:xfrm>
          <a:ln/>
        </p:spPr>
        <p:txBody>
          <a:bodyPr vert="horz" lIns="91440" tIns="25604" rIns="91440" bIns="45720" rtlCol="0">
            <a:normAutofit/>
          </a:bodyPr>
          <a:lstStyle/>
          <a:p>
            <a:pPr marL="806501" indent="-499743">
              <a:lnSpc>
                <a:spcPct val="93000"/>
              </a:lnSpc>
              <a:buClr>
                <a:srgbClr val="00808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800" dirty="0">
                <a:latin typeface="Arial" panose="020B0604020202020204" pitchFamily="34" charset="0"/>
              </a:rPr>
              <a:t>prodao ideju američkoj Vladi, zajedno s Lazarsfeldom, Lewinom i Schrammom</a:t>
            </a:r>
          </a:p>
          <a:p>
            <a:pPr marL="806501" indent="-499743">
              <a:lnSpc>
                <a:spcPct val="93000"/>
              </a:lnSpc>
              <a:buClr>
                <a:srgbClr val="00808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800" dirty="0">
                <a:latin typeface="Arial" panose="020B0604020202020204" pitchFamily="34" charset="0"/>
              </a:rPr>
              <a:t>Kongresna knjižnica - analiza propagandnih poruka, kako bi američka propaganda bila bolja, nije samo analizirao već ju je i stvarao</a:t>
            </a:r>
          </a:p>
          <a:p>
            <a:pPr marL="806501" indent="-499743">
              <a:lnSpc>
                <a:spcPct val="93000"/>
              </a:lnSpc>
              <a:buClr>
                <a:srgbClr val="00808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800" dirty="0">
                <a:latin typeface="Arial" panose="020B0604020202020204" pitchFamily="34" charset="0"/>
              </a:rPr>
              <a:t>sudjelovao na suđenjima protiv propagadnista, komunista, njemačkih nacional-socijalista i američkih fašista</a:t>
            </a:r>
          </a:p>
        </p:txBody>
      </p:sp>
    </p:spTree>
    <p:extLst>
      <p:ext uri="{BB962C8B-B14F-4D97-AF65-F5344CB8AC3E}">
        <p14:creationId xmlns:p14="http://schemas.microsoft.com/office/powerpoint/2010/main" val="75562020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604356" y="529792"/>
            <a:ext cx="9933709" cy="6145328"/>
          </a:xfrm>
          <a:ln/>
        </p:spPr>
        <p:txBody>
          <a:bodyPr vert="horz" lIns="91440" tIns="25604" rIns="91440" bIns="45720" rtlCol="0">
            <a:normAutofit/>
          </a:bodyPr>
          <a:lstStyle/>
          <a:p>
            <a:pPr marL="806501" indent="-499743">
              <a:lnSpc>
                <a:spcPct val="93000"/>
              </a:lnSpc>
              <a:buClr>
                <a:srgbClr val="00808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dirty="0">
                <a:latin typeface="Arial" panose="020B0604020202020204" pitchFamily="34" charset="0"/>
              </a:rPr>
              <a:t> </a:t>
            </a:r>
            <a:r>
              <a:rPr lang="hr-HR" altLang="sr-Latn-RS" sz="2800" dirty="0">
                <a:latin typeface="Arial" panose="020B0604020202020204" pitchFamily="34" charset="0"/>
              </a:rPr>
              <a:t>proučavao sadržaj različitih novina – </a:t>
            </a:r>
            <a:r>
              <a:rPr lang="hr-HR" altLang="sr-Latn-RS" sz="2800" i="1" dirty="0">
                <a:latin typeface="Arial" panose="020B0604020202020204" pitchFamily="34" charset="0"/>
              </a:rPr>
              <a:t>Der Bund, Frankfurter Zeitung, Pravda, Le Matin</a:t>
            </a:r>
            <a:r>
              <a:rPr lang="hr-HR" altLang="sr-Latn-RS" sz="2800" dirty="0">
                <a:latin typeface="Arial" panose="020B0604020202020204" pitchFamily="34" charset="0"/>
              </a:rPr>
              <a:t>, po ključnim riječima – </a:t>
            </a:r>
            <a:r>
              <a:rPr lang="hr-HR" altLang="sr-Latn-RS" sz="2800" i="1" dirty="0">
                <a:latin typeface="Arial" panose="020B0604020202020204" pitchFamily="34" charset="0"/>
              </a:rPr>
              <a:t>rat, nacija, mir i imperijalizam</a:t>
            </a:r>
            <a:r>
              <a:rPr lang="hr-HR" altLang="sr-Latn-RS" sz="2800" dirty="0">
                <a:latin typeface="Arial" panose="020B0604020202020204" pitchFamily="34" charset="0"/>
              </a:rPr>
              <a:t> </a:t>
            </a:r>
          </a:p>
          <a:p>
            <a:pPr marL="806501" indent="-499743">
              <a:lnSpc>
                <a:spcPct val="93000"/>
              </a:lnSpc>
              <a:buClr>
                <a:srgbClr val="008080"/>
              </a:buClr>
              <a:buSzPct val="45000"/>
              <a:buFont typeface="Wingdings" panose="05000000000000000000" pitchFamily="2" charset="2"/>
              <a:buChar char=""/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</a:tabLst>
            </a:pPr>
            <a:r>
              <a:rPr lang="hr-HR" altLang="sr-Latn-RS" sz="2800" dirty="0">
                <a:latin typeface="Arial" panose="020B0604020202020204" pitchFamily="34" charset="0"/>
              </a:rPr>
              <a:t>Rezultat - njemačka propaganda krivila je druge narode za početak Drugog svjetskog rata, francusku i britansku propagandu proglašavala je lažnom i naglašavala slabosti i dekadenciju njemačkih neprijatelja, negativna karakterizacija Židova  </a:t>
            </a:r>
          </a:p>
        </p:txBody>
      </p:sp>
    </p:spTree>
    <p:extLst>
      <p:ext uri="{BB962C8B-B14F-4D97-AF65-F5344CB8AC3E}">
        <p14:creationId xmlns:p14="http://schemas.microsoft.com/office/powerpoint/2010/main" val="37328171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154</TotalTime>
  <Words>2102</Words>
  <Application>Microsoft Office PowerPoint</Application>
  <PresentationFormat>Široki zaslon</PresentationFormat>
  <Paragraphs>122</Paragraphs>
  <Slides>27</Slides>
  <Notes>22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27</vt:i4>
      </vt:variant>
    </vt:vector>
  </HeadingPairs>
  <TitlesOfParts>
    <vt:vector size="33" baseType="lpstr">
      <vt:lpstr>Arial</vt:lpstr>
      <vt:lpstr>Calibri</vt:lpstr>
      <vt:lpstr>Century Gothic</vt:lpstr>
      <vt:lpstr>Wingdings</vt:lpstr>
      <vt:lpstr>Wingdings 3</vt:lpstr>
      <vt:lpstr>Wisp</vt:lpstr>
      <vt:lpstr>Harold Lasswell i istraživanje propagande </vt:lpstr>
      <vt:lpstr>Harold Lasswell (1902.-1978.) </vt:lpstr>
      <vt:lpstr>Politolozi ga kritiziraju</vt:lpstr>
      <vt:lpstr>Psihopatologija i politika 1930.</vt:lpstr>
      <vt:lpstr>Analiza sadržaja propagandnih poruka</vt:lpstr>
      <vt:lpstr>Analiza sadržaja</vt:lpstr>
      <vt:lpstr>PowerPoint prezentacija</vt:lpstr>
      <vt:lpstr>Projekt Drugi svjetski rat</vt:lpstr>
      <vt:lpstr>PowerPoint prezentacija</vt:lpstr>
      <vt:lpstr>Komunikacijski model</vt:lpstr>
      <vt:lpstr>Prednosti i mane modela</vt:lpstr>
      <vt:lpstr>Komunikacijski model</vt:lpstr>
      <vt:lpstr>Istraživanje velikih političkih i društvenih promjena</vt:lpstr>
      <vt:lpstr>Doprinos komunikologiji</vt:lpstr>
      <vt:lpstr>Walter Lippman i  agenda setting </vt:lpstr>
      <vt:lpstr>Uvod u politiku (1913.)</vt:lpstr>
      <vt:lpstr>PowerPoint prezentacija</vt:lpstr>
      <vt:lpstr>PowerPoint prezentacija</vt:lpstr>
      <vt:lpstr>Javno mnijenje (1922.)</vt:lpstr>
      <vt:lpstr>PowerPoint prezentacija</vt:lpstr>
      <vt:lpstr>Agenda setting</vt:lpstr>
      <vt:lpstr>Ostala istraživanja</vt:lpstr>
      <vt:lpstr>Kasnija istraživanja i razvoj teorije agenda settinga</vt:lpstr>
      <vt:lpstr>PowerPoint prezentacija</vt:lpstr>
      <vt:lpstr>PowerPoint prezentacija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Danijel Jurković</dc:creator>
  <cp:lastModifiedBy>Danijel Jurković</cp:lastModifiedBy>
  <cp:revision>26</cp:revision>
  <dcterms:created xsi:type="dcterms:W3CDTF">2020-11-03T09:41:10Z</dcterms:created>
  <dcterms:modified xsi:type="dcterms:W3CDTF">2025-11-05T11:30:55Z</dcterms:modified>
</cp:coreProperties>
</file>