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72" r:id="rId4"/>
    <p:sldId id="273" r:id="rId5"/>
    <p:sldId id="274" r:id="rId6"/>
    <p:sldId id="292" r:id="rId7"/>
    <p:sldId id="279" r:id="rId8"/>
    <p:sldId id="275" r:id="rId9"/>
    <p:sldId id="280" r:id="rId10"/>
    <p:sldId id="281" r:id="rId11"/>
    <p:sldId id="282" r:id="rId12"/>
    <p:sldId id="290" r:id="rId13"/>
    <p:sldId id="267" r:id="rId14"/>
    <p:sldId id="264" r:id="rId15"/>
    <p:sldId id="289" r:id="rId16"/>
    <p:sldId id="29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7422F-AEAD-4B51-BAB1-E3E8B95B22AF}" type="datetimeFigureOut">
              <a:rPr lang="hr-HR" smtClean="0"/>
              <a:t>6.11.2025.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DE393-FB74-4659-8119-F6AE8BCD7E8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6172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1A187051-80BC-4CFE-AB79-5D56B7088B3D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251096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7DAC152-FF72-4F0F-9255-B2F3DFBCC093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926282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7DAC152-FF72-4F0F-9255-B2F3DFBCC093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546921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7DAC152-FF72-4F0F-9255-B2F3DFBCC093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222375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DDAFF22D-79FB-437D-93D9-067E3495CFD3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211215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A2D510B-510B-44C7-B966-29B05EAFB40F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408214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A2D510B-510B-44C7-B966-29B05EAFB40F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052126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A2D510B-510B-44C7-B966-29B05EAFB40F}" type="slidenum">
              <a:rPr kumimoji="0" lang="hr-HR" altLang="sr-Latn-R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4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688906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A2D510B-510B-44C7-B966-29B05EAFB40F}" type="slidenum">
              <a:rPr kumimoji="0" lang="hr-HR" altLang="sr-Latn-R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5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670500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57DAC152-FF72-4F0F-9255-B2F3DFBCC093}" type="slidenum">
              <a:rPr kumimoji="0" lang="hr-HR" altLang="sr-Latn-R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6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416827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A2D510B-510B-44C7-B966-29B05EAFB40F}" type="slidenum">
              <a:rPr kumimoji="0" lang="hr-HR" altLang="sr-Latn-R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7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914272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A2D510B-510B-44C7-B966-29B05EAFB40F}" type="slidenum">
              <a:rPr kumimoji="0" lang="hr-HR" altLang="sr-Latn-R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8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442100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7DAC152-FF72-4F0F-9255-B2F3DFBCC093}" type="slidenum">
              <a:rPr lang="hr-HR" altLang="sr-Latn-R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hr-HR" altLang="sr-Latn-R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99698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lhqasb1chI&amp;t=4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620" y="1795892"/>
            <a:ext cx="7230999" cy="1646093"/>
          </a:xfrm>
        </p:spPr>
        <p:txBody>
          <a:bodyPr rtlCol="0"/>
          <a:lstStyle/>
          <a:p>
            <a:pPr eaLnBrk="1" hangingPunct="1">
              <a:defRPr/>
            </a:pPr>
            <a:r>
              <a:rPr lang="hr-HR" dirty="0"/>
              <a:t>George Gerbner i kultivacijska teorija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654040" y="4051146"/>
            <a:ext cx="5826852" cy="1095955"/>
          </a:xfrm>
        </p:spPr>
        <p:txBody>
          <a:bodyPr vert="horz" lIns="0" tIns="25604" rIns="0" bIns="0" rtlCol="0" anchor="ctr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r>
              <a:rPr lang="hr-HR" altLang="sr-Latn-RS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(1919.-2005.)</a:t>
            </a:r>
          </a:p>
        </p:txBody>
      </p:sp>
    </p:spTree>
    <p:extLst>
      <p:ext uri="{BB962C8B-B14F-4D97-AF65-F5344CB8AC3E}">
        <p14:creationId xmlns:p14="http://schemas.microsoft.com/office/powerpoint/2010/main" val="35623691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" y="620707"/>
            <a:ext cx="9608075" cy="928897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Kulturna preobrazba i masovni mediji</a:t>
            </a:r>
            <a:endParaRPr lang="hr-HR" altLang="sr-Latn-R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243840" y="1768506"/>
            <a:ext cx="9966673" cy="4860894"/>
          </a:xfrm>
        </p:spPr>
        <p:txBody>
          <a:bodyPr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industrijsko-tehnološka revolucija → proširenje u sferu </a:t>
            </a:r>
            <a:r>
              <a:rPr lang="hr-HR" b="1" dirty="0"/>
              <a:t>proizvodnje poruka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masovna proizvodnja i brza distribucija → nova </a:t>
            </a:r>
            <a:r>
              <a:rPr lang="hr-HR" b="1" dirty="0"/>
              <a:t>simbolička okruženja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simbolička okruženja odražavaju </a:t>
            </a:r>
            <a:r>
              <a:rPr lang="hr-HR" b="1" dirty="0"/>
              <a:t>strukturu i funkcije institucija</a:t>
            </a:r>
            <a:r>
              <a:rPr lang="hr-HR" dirty="0"/>
              <a:t> koje ih prenose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institucionalni procesi spajaju </a:t>
            </a:r>
            <a:r>
              <a:rPr lang="hr-HR" b="1" dirty="0"/>
              <a:t>druge mreže društvene komunikacije</a:t>
            </a:r>
            <a:r>
              <a:rPr lang="hr-HR" dirty="0"/>
              <a:t> i oblikuju </a:t>
            </a:r>
            <a:r>
              <a:rPr lang="hr-HR" b="1" dirty="0"/>
              <a:t>kolektivnu svijest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Posljedice: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utjecaj na kvalitetu života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kultivacija ljudskih tendencija i perspektiva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dugoročni utjecaj na </a:t>
            </a:r>
            <a:r>
              <a:rPr lang="hr-HR" b="1" dirty="0"/>
              <a:t>vladavinu društava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490202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61653" y="83127"/>
            <a:ext cx="10924903" cy="659079"/>
          </a:xfrm>
        </p:spPr>
        <p:txBody>
          <a:bodyPr vert="horz" lIns="91440" tIns="35206" rIns="91440" bIns="45720" rtlCol="0" anchor="t">
            <a:no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sz="2000" dirty="0"/>
              <a:t>Teorija kultivacije – </a:t>
            </a:r>
            <a:r>
              <a:rPr lang="hr-HR" sz="2000" dirty="0" err="1"/>
              <a:t>mainstreaming</a:t>
            </a:r>
            <a:r>
              <a:rPr lang="hr-HR" sz="2000" dirty="0"/>
              <a:t> i politička percepcija</a:t>
            </a:r>
            <a:endParaRPr lang="hr-HR" altLang="sr-Latn-RS" sz="20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0" y="742207"/>
            <a:ext cx="12148458" cy="6270172"/>
          </a:xfrm>
        </p:spPr>
        <p:txBody>
          <a:bodyPr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izloženost medijima utječe na percepciju stvarnosti gledatelja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Fokus na tri aspekta: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institucije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poruke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javnost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televizija spaja ljude u standardizirane uloge i ponašanja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funkcija televizije: proces enkulturacije → usvajanje društvenih normi, vrijednosti i uloga kroz medije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istraživanje </a:t>
            </a:r>
            <a:r>
              <a:rPr lang="hr-HR" sz="1600" dirty="0" err="1"/>
              <a:t>Gerbnera</a:t>
            </a:r>
            <a:r>
              <a:rPr lang="hr-HR" sz="1600" dirty="0"/>
              <a:t> → važnija je ukupna potrošnja televizije, a ne pojedinačne poruke (Potter, W. 2014).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enkulturacija kroz medije</a:t>
            </a:r>
            <a:r>
              <a:rPr lang="hr-HR" sz="1600" b="1" dirty="0"/>
              <a:t>:</a:t>
            </a:r>
            <a:r>
              <a:rPr lang="hr-HR" sz="1600" dirty="0"/>
              <a:t> proces učenja i usvajanja kulture vlastitog društva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7410376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61653" y="83127"/>
            <a:ext cx="10924903" cy="659079"/>
          </a:xfrm>
        </p:spPr>
        <p:txBody>
          <a:bodyPr vert="horz" lIns="91440" tIns="35206" rIns="91440" bIns="45720" rtlCol="0" anchor="t">
            <a:no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sz="2000" dirty="0"/>
              <a:t>Teorija kultivacije – </a:t>
            </a:r>
            <a:r>
              <a:rPr lang="hr-HR" sz="2000" dirty="0" err="1"/>
              <a:t>mainstreaming</a:t>
            </a:r>
            <a:r>
              <a:rPr lang="hr-HR" sz="2000" dirty="0"/>
              <a:t> i politička percepcija</a:t>
            </a:r>
            <a:endParaRPr lang="hr-HR" altLang="sr-Latn-RS" sz="20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0" y="742207"/>
            <a:ext cx="12148458" cy="6270172"/>
          </a:xfrm>
        </p:spPr>
        <p:txBody>
          <a:bodyPr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Kroz enkulturaciju ljudi usvajaju: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00B050"/>
                </a:solidFill>
              </a:rPr>
              <a:t>vrijednosti i norme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00B050"/>
                </a:solidFill>
              </a:rPr>
              <a:t>ponašanja i društvene uloge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00B050"/>
                </a:solidFill>
              </a:rPr>
              <a:t>simbole i običaje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dirty="0"/>
              <a:t>Televizija kao </a:t>
            </a:r>
            <a:r>
              <a:rPr lang="hr-HR" sz="1600" b="1" dirty="0"/>
              <a:t>ključni agent enkulturacije</a:t>
            </a:r>
            <a:endParaRPr lang="hr-HR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standardizira stavove i ponašanja gledatelja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oblikuje percepciju stvarnosti i društvene uloge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600" b="1" dirty="0"/>
              <a:t>Primjer:</a:t>
            </a:r>
            <a:r>
              <a:rPr lang="hr-HR" sz="1600" dirty="0"/>
              <a:t> djeca internaliziraju ideje o tome što je “normalno” ili “opasno” u društvu kroz TV sadržaj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0613711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320040"/>
            <a:ext cx="10302240" cy="6431279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err="1"/>
              <a:t>Gerbner</a:t>
            </a:r>
            <a:r>
              <a:rPr lang="hr-HR" dirty="0"/>
              <a:t> 1982. proširio teoriju kultivacije na </a:t>
            </a:r>
            <a:r>
              <a:rPr lang="hr-HR" b="1" dirty="0"/>
              <a:t>percepciju politike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televizija preferira </a:t>
            </a:r>
            <a:r>
              <a:rPr lang="hr-HR" b="1" dirty="0"/>
              <a:t>političku ravnotežu</a:t>
            </a:r>
            <a:r>
              <a:rPr lang="hr-HR" dirty="0"/>
              <a:t> i oblikuje političke dispozicije → koncept: </a:t>
            </a:r>
            <a:r>
              <a:rPr lang="hr-HR" b="1" dirty="0"/>
              <a:t>„komercijalni populizam”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istraživanja </a:t>
            </a:r>
            <a:r>
              <a:rPr lang="hr-HR" dirty="0" err="1"/>
              <a:t>Gerbnera</a:t>
            </a:r>
            <a:r>
              <a:rPr lang="hr-HR" dirty="0"/>
              <a:t>, Morgana i </a:t>
            </a:r>
            <a:r>
              <a:rPr lang="hr-HR" dirty="0" err="1"/>
              <a:t>Signiorellija</a:t>
            </a:r>
            <a:r>
              <a:rPr lang="hr-HR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redoviti gledatelji češće se predstavljaju kao </a:t>
            </a:r>
            <a:r>
              <a:rPr lang="hr-HR" b="1" dirty="0"/>
              <a:t>politički neovisni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 err="1"/>
              <a:t>Mainstreaming</a:t>
            </a:r>
            <a:r>
              <a:rPr lang="hr-HR" dirty="0"/>
              <a:t>: homogenizacija stavova gledatelja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redoviti gledatelji → zajednički pogledi i vrijednosti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povremeni gledatelji → divergentni pogledi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err="1"/>
              <a:t>mainstreaming</a:t>
            </a:r>
            <a:r>
              <a:rPr lang="hr-HR" dirty="0"/>
              <a:t> </a:t>
            </a:r>
            <a:r>
              <a:rPr lang="hr-HR" b="1" dirty="0"/>
              <a:t>apsorbira ili nadjačava razlike</a:t>
            </a:r>
            <a:r>
              <a:rPr lang="hr-HR" dirty="0"/>
              <a:t> u perspektivama i ponašanju koje proizlaze iz društvenih, kulturnih i demografskih čimbenika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rezultat: </a:t>
            </a:r>
            <a:r>
              <a:rPr lang="hr-HR" b="1" dirty="0"/>
              <a:t>konvergencija različitih gledatelja</a:t>
            </a:r>
            <a:r>
              <a:rPr lang="hr-HR" dirty="0"/>
              <a:t> u stavovima i ponašanjima</a:t>
            </a:r>
          </a:p>
          <a:p>
            <a:r>
              <a:rPr lang="hr-HR" b="1" dirty="0"/>
              <a:t>Dodatna pojašnjenja: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redoviti gledatelji dnevnih vijesti i političkih talk-showova mogu imati </a:t>
            </a:r>
            <a:r>
              <a:rPr lang="hr-HR" b="1" dirty="0"/>
              <a:t>sličnije stavove o aktualnim pitanjima</a:t>
            </a:r>
            <a:r>
              <a:rPr lang="hr-HR" dirty="0"/>
              <a:t>, unatoč različitim obrazovnim ili kulturnim pozadinama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err="1"/>
              <a:t>mainstreaming</a:t>
            </a:r>
            <a:r>
              <a:rPr lang="hr-HR" dirty="0"/>
              <a:t> pokazuje moć televizije u oblikovanju </a:t>
            </a:r>
            <a:r>
              <a:rPr lang="hr-HR" b="1" dirty="0"/>
              <a:t>kolektivnog kulturnog i političkog diskursa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fenomen ilustrira kako mediji mogu </a:t>
            </a:r>
            <a:r>
              <a:rPr lang="hr-HR" b="1" dirty="0"/>
              <a:t>smanjiti razlike u percepciji stvarnosti</a:t>
            </a:r>
            <a:r>
              <a:rPr lang="hr-HR" dirty="0"/>
              <a:t> među različitim društvenim skupinama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3138056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177349" y="620707"/>
            <a:ext cx="7674566" cy="928897"/>
          </a:xfrm>
        </p:spPr>
        <p:txBody>
          <a:bodyPr vert="horz" lIns="91440" tIns="35206" rIns="91440" bIns="45720" rtlCol="0" anchor="t">
            <a:normAutofit/>
          </a:bodyPr>
          <a:lstStyle/>
          <a:p>
            <a:pPr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altLang="sr-Latn-RS" dirty="0"/>
              <a:t>Kasnija istraživanja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273132" y="1466603"/>
            <a:ext cx="8174636" cy="4350169"/>
          </a:xfrm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Kultivacija kroz televiziju najizraženija među </a:t>
            </a:r>
            <a:r>
              <a:rPr lang="hr-HR" b="1" dirty="0"/>
              <a:t>starijim tinejdžerima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Rodne razlike u prikazivanju: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muškarci se pojavljuju </a:t>
            </a:r>
            <a:r>
              <a:rPr lang="hr-HR" b="1" dirty="0"/>
              <a:t>dvostruko češće</a:t>
            </a:r>
            <a:r>
              <a:rPr lang="hr-HR" dirty="0"/>
              <a:t> od žena (</a:t>
            </a:r>
            <a:r>
              <a:rPr lang="hr-HR" dirty="0" err="1"/>
              <a:t>Gerbner</a:t>
            </a:r>
            <a:r>
              <a:rPr lang="hr-HR" dirty="0"/>
              <a:t>, 2002.)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žene često prikazane </a:t>
            </a:r>
            <a:r>
              <a:rPr lang="hr-HR" b="1" dirty="0"/>
              <a:t>stereotipno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muškarci koji puno gledaju televiziju → žene doživljavaju </a:t>
            </a:r>
            <a:r>
              <a:rPr lang="hr-HR" b="1" dirty="0"/>
              <a:t>prema stereotipima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žene se češće prikazuju </a:t>
            </a:r>
            <a:r>
              <a:rPr lang="hr-HR" b="1" dirty="0"/>
              <a:t>kao žrtve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ova istraživanja pokazuju kako televizija </a:t>
            </a:r>
            <a:r>
              <a:rPr lang="hr-HR" b="1" dirty="0"/>
              <a:t>nije neutralan medij</a:t>
            </a:r>
            <a:r>
              <a:rPr lang="hr-HR" dirty="0"/>
              <a:t> – ona aktivno oblikuje percepciju društvenih uloga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njegovati važnost medijske pismenosti kod tinejdžera kako bi mogli kritički sagledati stereotipe</a:t>
            </a:r>
          </a:p>
          <a:p>
            <a:pPr marL="0" indent="306759" defTabSz="457203">
              <a:buClrTx/>
              <a:buSz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19258797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7189"/>
            <a:ext cx="12107884" cy="678081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strah od kriminala i dalje je glavni fokus teorije kultivacije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studije često proučavaju koji žanrovi i programi najviše utječu na percepciju kriminala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Grabe i Drew (2007, prema Morgan i </a:t>
            </a:r>
            <a:r>
              <a:rPr lang="hr-HR" sz="1900" dirty="0" err="1"/>
              <a:t>Shanahan</a:t>
            </a:r>
            <a:r>
              <a:rPr lang="hr-HR" sz="1900" dirty="0"/>
              <a:t>, 2010):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ispitali izloženost različitim kriminalističkim žanrovima (Vijesti, Fiktivne Sadržaje)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jači efekti kultivacije kod </a:t>
            </a:r>
            <a:r>
              <a:rPr lang="hr-HR" sz="1900" dirty="0" err="1"/>
              <a:t>nefiktivnog</a:t>
            </a:r>
            <a:r>
              <a:rPr lang="hr-HR" sz="1900" dirty="0"/>
              <a:t> sadržaja, </a:t>
            </a:r>
            <a:r>
              <a:rPr lang="hr-HR" sz="1900" dirty="0" err="1"/>
              <a:t>reality</a:t>
            </a:r>
            <a:r>
              <a:rPr lang="hr-HR" sz="1900" dirty="0"/>
              <a:t> emisija i nasilja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>
                <a:solidFill>
                  <a:srgbClr val="00B050"/>
                </a:solidFill>
              </a:rPr>
              <a:t>Lokalne vijesti: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često pune poruka o kriminalu, ne uvijek u skladu sa stvarnim podacima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strah od kriminala može postojati bez obzira na stvarne lokalne stope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gledanje televizijskih vijesti povezano 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povećanom percepcijom osobnog i društvenog rizika od kriminala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precjenjivanjem stope maloljetničkog kriminala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pogrešnim uvjerenjima o učinkovitosti zatvorskih kazni vs. rehabilitacije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527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7189"/>
            <a:ext cx="12107884" cy="67808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kombinirano gledanje lokalnih i nacionalnih vijesti → </a:t>
            </a:r>
            <a:r>
              <a:rPr lang="hr-HR" sz="1900" dirty="0" err="1"/>
              <a:t>predskazuje</a:t>
            </a:r>
            <a:r>
              <a:rPr lang="hr-HR" sz="19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veći strah od kriminala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podršku smrtnoj kazni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podršku posjedovanju oružja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gledanje </a:t>
            </a:r>
            <a:r>
              <a:rPr lang="hr-HR" sz="1900" dirty="0" err="1"/>
              <a:t>reality</a:t>
            </a:r>
            <a:r>
              <a:rPr lang="hr-HR" sz="1900" dirty="0"/>
              <a:t> policijskih emisija → slični efekti: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visok strah od kriminala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niža razina društvenog povjerenja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/>
              <a:t>precjenjivanje ukupne stope kriminala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19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1900" b="1" dirty="0"/>
              <a:t>Zaključak: televizijski sadržaji oblikuju percepciju stvarnosti, ponekad neovisno o stvarnim statističkim podacima, te utječu na stavove, strahove i političke preferencije gledatelja</a:t>
            </a:r>
          </a:p>
          <a:p>
            <a:pPr>
              <a:buFont typeface="Arial" panose="020B0604020202020204" pitchFamily="34" charset="0"/>
              <a:buChar char="•"/>
            </a:pPr>
            <a:endParaRPr lang="hr-HR" b="1" dirty="0"/>
          </a:p>
          <a:p>
            <a:pPr>
              <a:buFont typeface="Arial" panose="020B0604020202020204" pitchFamily="34" charset="0"/>
              <a:buChar char="•"/>
            </a:pPr>
            <a:endParaRPr lang="hr-HR" b="1" dirty="0"/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09208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George </a:t>
            </a:r>
            <a:r>
              <a:rPr lang="hr-HR" dirty="0" err="1"/>
              <a:t>Gerbner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48441" y="878775"/>
            <a:ext cx="11257807" cy="5866410"/>
          </a:xfrm>
        </p:spPr>
        <p:txBody>
          <a:bodyPr rtlCol="0">
            <a:normAutofit fontScale="40000" lnSpcReduction="20000"/>
          </a:bodyPr>
          <a:lstStyle/>
          <a:p>
            <a:r>
              <a:rPr lang="hr-HR" sz="5000" b="1" dirty="0"/>
              <a:t>1. Formativni period i kulturna pozadina</a:t>
            </a:r>
            <a:endParaRPr lang="hr-HR" sz="50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rođen u Budimpešti, rano je pokazivao interes za folklor i književnost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bio uspješan pjesnik u mladosti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razvijao senzibilitet za kulturu i društvo, što je kasnije oblikovalo njegova istraživanja medija</a:t>
            </a:r>
          </a:p>
          <a:p>
            <a:pPr marL="0" indent="0">
              <a:buNone/>
            </a:pPr>
            <a:endParaRPr lang="hr-HR" sz="5000" dirty="0"/>
          </a:p>
          <a:p>
            <a:r>
              <a:rPr lang="hr-HR" sz="5000" b="1" dirty="0"/>
              <a:t>2. Akademski i profesionalni razvoj prije rata</a:t>
            </a:r>
            <a:endParaRPr lang="hr-HR" sz="50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studij na UCLA, završio novinarstvo na UC Berkeley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radio kao novinar za </a:t>
            </a:r>
            <a:r>
              <a:rPr lang="hr-HR" sz="5000" i="1" dirty="0"/>
              <a:t>San Francisco </a:t>
            </a:r>
            <a:r>
              <a:rPr lang="hr-HR" sz="5000" i="1" dirty="0" err="1"/>
              <a:t>Chronicle</a:t>
            </a:r>
            <a:endParaRPr lang="hr-HR" sz="50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putovanja: Pariz, Meksiko, Kuba – upoznavanje različitih kultura i medija</a:t>
            </a:r>
          </a:p>
          <a:p>
            <a:pPr marL="0" indent="0">
              <a:buNone/>
            </a:pPr>
            <a:endParaRPr lang="hr-HR" sz="5000" dirty="0"/>
          </a:p>
          <a:p>
            <a:r>
              <a:rPr lang="hr-HR" sz="5000" b="1" dirty="0"/>
              <a:t>3. Ratni angažman i iskustvo u otporu</a:t>
            </a:r>
            <a:endParaRPr lang="hr-HR" sz="50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sudjelovao u Drugom svjetskom ratu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suradnja s pokretima otpora u Sloveniji i Austriji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djelovao u tajnoj službi u Italiji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5000" dirty="0"/>
              <a:t>razvio organizacijske i strateške vještine koje će kasnije primijeniti u istraživanjima i projektima komunikacije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dirty="0"/>
          </a:p>
          <a:p>
            <a:pPr>
              <a:buFont typeface="Arial" panose="020B0604020202020204" pitchFamily="34" charset="0"/>
              <a:buChar char="•"/>
            </a:pPr>
            <a:endParaRPr lang="hr-HR" sz="2800" dirty="0"/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34256862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George </a:t>
            </a:r>
            <a:r>
              <a:rPr lang="hr-HR" dirty="0" err="1"/>
              <a:t>Gerbner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0941" y="967839"/>
            <a:ext cx="9500259" cy="5370269"/>
          </a:xfrm>
        </p:spPr>
        <p:txBody>
          <a:bodyPr rtlCol="0">
            <a:normAutofit fontScale="70000" lnSpcReduction="20000"/>
          </a:bodyPr>
          <a:lstStyle/>
          <a:p>
            <a:r>
              <a:rPr lang="hr-HR" sz="2800" b="1" dirty="0"/>
              <a:t>4. Akademska karijera</a:t>
            </a:r>
            <a:endParaRPr lang="hr-H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studirao televiziju, doktorirao 1955. s prijedlogom opće teorije komunikacije.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postao dekan Studija novinarstva na University </a:t>
            </a:r>
            <a:r>
              <a:rPr lang="hr-HR" sz="2800" dirty="0" err="1"/>
              <a:t>of</a:t>
            </a:r>
            <a:r>
              <a:rPr lang="hr-HR" sz="2800" dirty="0"/>
              <a:t> Pennsylvania.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osnovao Journal </a:t>
            </a:r>
            <a:r>
              <a:rPr lang="hr-HR" sz="2800" dirty="0" err="1"/>
              <a:t>of</a:t>
            </a:r>
            <a:r>
              <a:rPr lang="hr-HR" sz="2800" dirty="0"/>
              <a:t> </a:t>
            </a:r>
            <a:r>
              <a:rPr lang="hr-HR" sz="2800" dirty="0" err="1"/>
              <a:t>Communication</a:t>
            </a:r>
            <a:r>
              <a:rPr lang="hr-HR" sz="2800" dirty="0"/>
              <a:t>, utjecajan znanstveni časopis u području komunikologije.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pokrenuo velike istraživačke projekte u komunikaciji, uključujući suradnju s vladom SAD-a.</a:t>
            </a:r>
          </a:p>
          <a:p>
            <a:pPr marL="0" indent="0">
              <a:buNone/>
            </a:pPr>
            <a:endParaRPr lang="hr-HR" sz="2800" dirty="0"/>
          </a:p>
          <a:p>
            <a:r>
              <a:rPr lang="hr-HR" sz="2800" b="1" dirty="0"/>
              <a:t>5. Doprinos komunikaciji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razvio teorijske i empirijske pristupe proučavanju medija i njihove uloge u društvu.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naglasak na </a:t>
            </a:r>
            <a:r>
              <a:rPr lang="hr-HR" sz="2800" b="1" dirty="0"/>
              <a:t>utjecaj masovnih medija na percepciju stvarnosti</a:t>
            </a:r>
            <a:r>
              <a:rPr lang="hr-HR" sz="2800" dirty="0"/>
              <a:t> i društvene stavove.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njegovi projekti istraživanja uključivali su detaljnu analizu televizijskih programa i njihovog sadržaja.</a:t>
            </a:r>
          </a:p>
          <a:p>
            <a:pPr>
              <a:buFont typeface="Arial" panose="020B0604020202020204" pitchFamily="34" charset="0"/>
              <a:buChar char="•"/>
            </a:pPr>
            <a:endParaRPr lang="hr-HR" sz="2800" dirty="0"/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15404356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Kultivacijska teorija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48441" y="878775"/>
            <a:ext cx="11257807" cy="5866410"/>
          </a:xfrm>
        </p:spPr>
        <p:txBody>
          <a:bodyPr rtlCol="0">
            <a:normAutofit/>
          </a:bodyPr>
          <a:lstStyle/>
          <a:p>
            <a:r>
              <a:rPr lang="hr-HR" sz="2800" b="1" dirty="0"/>
              <a:t>6. Kultivacijska teorija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ideja se rodila tijekom istraživanja nasilja na televiziji 1967.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analizirali su oko 3000 programa i 35.000 likova, promatrajući nasilje u prime-time terminima.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800" dirty="0"/>
              <a:t>zaključak: dugotrajna izloženost televizijskom nasilju "kultivira" percepciju stvarnosti kod gledatelja, tj. gledatelji koji puno gledaju televiziju razvijaju iskrivljenu, često nasilnu sliku svijeta (“</a:t>
            </a:r>
            <a:r>
              <a:rPr lang="hr-HR" sz="2800" dirty="0" err="1"/>
              <a:t>mean</a:t>
            </a:r>
            <a:r>
              <a:rPr lang="hr-HR" sz="2800" dirty="0"/>
              <a:t> </a:t>
            </a:r>
            <a:r>
              <a:rPr lang="hr-HR" sz="2800" dirty="0" err="1"/>
              <a:t>world</a:t>
            </a:r>
            <a:r>
              <a:rPr lang="hr-HR" sz="2800" dirty="0"/>
              <a:t> </a:t>
            </a:r>
            <a:r>
              <a:rPr lang="hr-HR" sz="2800" dirty="0" err="1"/>
              <a:t>syndrome</a:t>
            </a:r>
            <a:r>
              <a:rPr lang="hr-HR" sz="2800" dirty="0"/>
              <a:t>”).</a:t>
            </a:r>
          </a:p>
          <a:p>
            <a:endParaRPr lang="hr-HR" sz="4200" b="1" dirty="0"/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1898945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Kultivacijska teorija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48441" y="878775"/>
            <a:ext cx="11257807" cy="5866410"/>
          </a:xfrm>
        </p:spPr>
        <p:txBody>
          <a:bodyPr rtlCol="0">
            <a:normAutofit/>
          </a:bodyPr>
          <a:lstStyle/>
          <a:p>
            <a:r>
              <a:rPr lang="hr-HR" b="1" dirty="0"/>
              <a:t>Opseg i metoda: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analizirani su </a:t>
            </a:r>
            <a:r>
              <a:rPr lang="hr-HR" b="1" dirty="0"/>
              <a:t>dramski i zabavni programi</a:t>
            </a:r>
            <a:r>
              <a:rPr lang="hr-HR" dirty="0"/>
              <a:t> američke televizije; </a:t>
            </a:r>
            <a:r>
              <a:rPr lang="hr-HR" b="1" dirty="0"/>
              <a:t>isključeni</a:t>
            </a:r>
            <a:r>
              <a:rPr lang="hr-HR" dirty="0"/>
              <a:t> su sportski sadržaji, informativni i dokumentarni programi.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utemeljio je koncept </a:t>
            </a:r>
            <a:r>
              <a:rPr lang="hr-HR" b="1" dirty="0"/>
              <a:t>Profil nasilja</a:t>
            </a:r>
            <a:r>
              <a:rPr lang="hr-HR" dirty="0"/>
              <a:t>, koji: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predstavlja </a:t>
            </a:r>
            <a:r>
              <a:rPr lang="hr-HR" b="1" dirty="0"/>
              <a:t>objektivan i smislen pokazatelj količine nasilja</a:t>
            </a:r>
            <a:r>
              <a:rPr lang="hr-HR" dirty="0"/>
              <a:t>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uključuje </a:t>
            </a:r>
            <a:r>
              <a:rPr lang="hr-HR" b="1" dirty="0"/>
              <a:t>postotak nasilnih scena</a:t>
            </a:r>
            <a:r>
              <a:rPr lang="hr-HR" dirty="0"/>
              <a:t> u programu i </a:t>
            </a:r>
            <a:r>
              <a:rPr lang="hr-HR" b="1" dirty="0"/>
              <a:t>broj likova uključenih u nasilje</a:t>
            </a:r>
            <a:r>
              <a:rPr lang="hr-H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profil nasilja omogućio je </a:t>
            </a:r>
            <a:r>
              <a:rPr lang="hr-HR" b="1" dirty="0"/>
              <a:t>kvantitativnu i sustavnu analizu</a:t>
            </a:r>
            <a:r>
              <a:rPr lang="hr-HR" dirty="0"/>
              <a:t> televizijskog sadržaja, što je bila inovacija u to vrijeme.</a:t>
            </a:r>
          </a:p>
          <a:p>
            <a:r>
              <a:rPr lang="hr-HR" b="1" dirty="0"/>
              <a:t>Ključni nalazi: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oko </a:t>
            </a:r>
            <a:r>
              <a:rPr lang="hr-HR" b="1" dirty="0"/>
              <a:t>80% analiziranih programa</a:t>
            </a:r>
            <a:r>
              <a:rPr lang="hr-HR" dirty="0"/>
              <a:t> sadržavalo je neki oblik nasilja.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najveća količina nasilja zabilježena je u </a:t>
            </a:r>
            <a:r>
              <a:rPr lang="hr-HR" b="1" dirty="0"/>
              <a:t>prvoj godini istraživanja</a:t>
            </a:r>
            <a:r>
              <a:rPr lang="hr-H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programi za djecu</a:t>
            </a:r>
            <a:r>
              <a:rPr lang="hr-HR" dirty="0"/>
              <a:t> često su sadržavali </a:t>
            </a:r>
            <a:r>
              <a:rPr lang="hr-HR" b="1" dirty="0"/>
              <a:t>više nasilnih scena</a:t>
            </a:r>
            <a:r>
              <a:rPr lang="hr-HR" dirty="0"/>
              <a:t> nego programi za odrasle.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količina nasilja u udarnom terminu pokazivala je </a:t>
            </a:r>
            <a:r>
              <a:rPr lang="hr-HR" b="1" dirty="0"/>
              <a:t>malo promjena iz sezone u sezonu</a:t>
            </a:r>
            <a:r>
              <a:rPr lang="hr-HR" dirty="0"/>
              <a:t>, što je </a:t>
            </a:r>
            <a:r>
              <a:rPr lang="hr-HR" dirty="0" err="1"/>
              <a:t>Gerbner</a:t>
            </a:r>
            <a:r>
              <a:rPr lang="hr-HR" dirty="0"/>
              <a:t> prezentirao pred Kongresom.</a:t>
            </a:r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24378986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" y="620707"/>
            <a:ext cx="9608075" cy="928897"/>
          </a:xfrm>
        </p:spPr>
        <p:txBody>
          <a:bodyPr vert="horz" lIns="91440" tIns="35206" rIns="91440" bIns="45720" rtlCol="0" anchor="t">
            <a:normAutofit/>
          </a:bodyPr>
          <a:lstStyle/>
          <a:p>
            <a:pPr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altLang="sr-Latn-RS" dirty="0"/>
              <a:t>Sindrom zla svijeta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243840" y="1768506"/>
            <a:ext cx="9966673" cy="4860894"/>
          </a:xfrm>
        </p:spPr>
        <p:txBody>
          <a:bodyPr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„Sindrom zla svijeta” → gledatelji televizije gledaju svijet kao opasno mjesto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više satima provedenim uz televiziju → veći osjećaj nesigurnosti i straha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istraživanje likova: znanstvenici, stručnjaci često prikazani kao zlikovci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portretiranje likova doprinosi stereotipima i oblikovanju stavova o društvenim skupinama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po George </a:t>
            </a:r>
            <a:r>
              <a:rPr lang="hr-HR" sz="2000" dirty="0" err="1"/>
              <a:t>Gerbneru</a:t>
            </a:r>
            <a:r>
              <a:rPr lang="hr-HR" sz="2000" dirty="0"/>
              <a:t> gledanje puno dramskih i zabavnih programa s nasiljem vodi do percepcije da je svijet opasniji nego što jest. „Ljudi koji su uplašeni … lakše se vlada.”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 sz="2000" dirty="0">
                <a:hlinkClick r:id="rId3"/>
              </a:rPr>
              <a:t>https://www.youtube.com/watch?v=ylhqasb1chI&amp;t=4s</a:t>
            </a:r>
          </a:p>
        </p:txBody>
      </p:sp>
    </p:spTree>
    <p:extLst>
      <p:ext uri="{BB962C8B-B14F-4D97-AF65-F5344CB8AC3E}">
        <p14:creationId xmlns:p14="http://schemas.microsoft.com/office/powerpoint/2010/main" val="17148709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Kultivacijska teorija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48441" y="878775"/>
            <a:ext cx="11257807" cy="5866410"/>
          </a:xfrm>
        </p:spPr>
        <p:txBody>
          <a:bodyPr rtlCol="0">
            <a:normAutofit/>
          </a:bodyPr>
          <a:lstStyle/>
          <a:p>
            <a:r>
              <a:rPr lang="hr-HR" b="1" dirty="0"/>
              <a:t>Metodologija i projekt </a:t>
            </a:r>
            <a:r>
              <a:rPr lang="hr-HR" b="1" dirty="0" err="1"/>
              <a:t>Cultural</a:t>
            </a:r>
            <a:r>
              <a:rPr lang="hr-HR" b="1" dirty="0"/>
              <a:t> </a:t>
            </a:r>
            <a:r>
              <a:rPr lang="hr-HR" b="1" dirty="0" err="1"/>
              <a:t>Indicators</a:t>
            </a:r>
            <a:endParaRPr lang="hr-HR" b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nasilje proučavano kao </a:t>
            </a:r>
            <a:r>
              <a:rPr lang="hr-HR" b="1" dirty="0"/>
              <a:t>demonstracija moći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demografska </a:t>
            </a:r>
            <a:r>
              <a:rPr lang="hr-HR" b="1" dirty="0" err="1"/>
              <a:t>profilizacija</a:t>
            </a:r>
            <a:r>
              <a:rPr lang="hr-HR" b="1" dirty="0"/>
              <a:t> likova</a:t>
            </a:r>
            <a:r>
              <a:rPr lang="hr-HR" dirty="0"/>
              <a:t>: tko je nasilnik, tko žrtva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praćenje </a:t>
            </a:r>
            <a:r>
              <a:rPr lang="hr-HR" b="1" dirty="0"/>
              <a:t>dugoročnih posljedica</a:t>
            </a:r>
            <a:r>
              <a:rPr lang="hr-HR" dirty="0"/>
              <a:t> za likove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usporedba s nasiljem u stvarnom svijetu → TV nasilje </a:t>
            </a:r>
            <a:r>
              <a:rPr lang="hr-HR" b="1" dirty="0"/>
              <a:t>učestalije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– osnivanje </a:t>
            </a:r>
            <a:r>
              <a:rPr lang="hr-HR" b="1" dirty="0" err="1"/>
              <a:t>Cultural</a:t>
            </a:r>
            <a:r>
              <a:rPr lang="hr-HR" b="1" dirty="0"/>
              <a:t> </a:t>
            </a:r>
            <a:r>
              <a:rPr lang="hr-HR" b="1" dirty="0" err="1"/>
              <a:t>Indicators</a:t>
            </a:r>
            <a:r>
              <a:rPr lang="hr-HR" b="1" dirty="0"/>
              <a:t> Research</a:t>
            </a:r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Bilježenje trendova u televizijskom sadržaju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Praćenje utjecaja sadržaja na </a:t>
            </a:r>
            <a:r>
              <a:rPr lang="hr-HR" b="1" dirty="0"/>
              <a:t>percepciju gledatelja o svijetu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nasilje se ne gleda samo kao fizički čin, već i kao </a:t>
            </a:r>
            <a:r>
              <a:rPr lang="hr-HR" b="1" dirty="0"/>
              <a:t>simbol moći i kontrole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demografska analiza pokazuje obrasce – tko je češće nasilnik, tko češće žrtva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dugoročne posljedice uključuju moralnu lekciju za likove, ali i emocionalni dojam na gledatelje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err="1"/>
              <a:t>Gerbner</a:t>
            </a:r>
            <a:r>
              <a:rPr lang="hr-HR" dirty="0"/>
              <a:t> je utemeljio </a:t>
            </a:r>
            <a:r>
              <a:rPr lang="hr-HR" b="1" dirty="0" err="1"/>
              <a:t>Cultural</a:t>
            </a:r>
            <a:r>
              <a:rPr lang="hr-HR" b="1" dirty="0"/>
              <a:t> </a:t>
            </a:r>
            <a:r>
              <a:rPr lang="hr-HR" b="1" dirty="0" err="1"/>
              <a:t>Indicators</a:t>
            </a:r>
            <a:r>
              <a:rPr lang="hr-HR" b="1" dirty="0"/>
              <a:t> Research</a:t>
            </a:r>
            <a:r>
              <a:rPr lang="hr-HR" dirty="0"/>
              <a:t> da sustavno prati trendove i povezuje ih s načinom na koji publika doživljava svijet</a:t>
            </a:r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5008455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0941" y="65315"/>
            <a:ext cx="9708078" cy="813459"/>
          </a:xfrm>
        </p:spPr>
        <p:txBody>
          <a:bodyPr vert="horz" lIns="91440" tIns="35206" rIns="91440" bIns="45720" rtlCol="0" anchor="t">
            <a:normAutofit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Kultivacijska teorija</a:t>
            </a:r>
            <a:endParaRPr lang="hr-HR" altLang="sr-Latn-R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100941" y="926275"/>
            <a:ext cx="11305307" cy="5818909"/>
          </a:xfrm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Metodološki značaj:</a:t>
            </a:r>
            <a:r>
              <a:rPr lang="hr-HR" dirty="0"/>
              <a:t> </a:t>
            </a:r>
            <a:r>
              <a:rPr lang="hr-HR" dirty="0" err="1"/>
              <a:t>Gerbner</a:t>
            </a:r>
            <a:r>
              <a:rPr lang="hr-HR" dirty="0"/>
              <a:t> je kombinirao </a:t>
            </a:r>
            <a:r>
              <a:rPr lang="hr-HR" b="1" dirty="0"/>
              <a:t>kvantitativnu i kvalitativnu analizu</a:t>
            </a:r>
            <a:r>
              <a:rPr lang="hr-HR" dirty="0"/>
              <a:t>, sustavno bilježeći svaki slučaj nasilja i njegov kontekst, što je bilo inovativno za to vrijeme.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Dugoročni trendovi:</a:t>
            </a:r>
            <a:r>
              <a:rPr lang="hr-HR" dirty="0"/>
              <a:t> Istraživanje je pratilo promjene u televizijskom nasilju tijekom godina, omogućujući uvid u evoluciju sadržaja i njegov utjecaj na gledatelje.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Kultivacijski učinak:</a:t>
            </a:r>
            <a:r>
              <a:rPr lang="hr-HR" dirty="0"/>
              <a:t> Podaci o učestalosti nasilja pomogli su u razvoju ideje da dugotrajna izloženost medijskom nasilju može oblikovati percepciju stvarnosti kod gledatelja – tzv. </a:t>
            </a:r>
            <a:r>
              <a:rPr lang="hr-HR" b="1" dirty="0"/>
              <a:t>“</a:t>
            </a:r>
            <a:r>
              <a:rPr lang="hr-HR" b="1" dirty="0" err="1"/>
              <a:t>mean</a:t>
            </a:r>
            <a:r>
              <a:rPr lang="hr-HR" b="1" dirty="0"/>
              <a:t> </a:t>
            </a:r>
            <a:r>
              <a:rPr lang="hr-HR" b="1" dirty="0" err="1"/>
              <a:t>world</a:t>
            </a:r>
            <a:r>
              <a:rPr lang="hr-HR" b="1" dirty="0"/>
              <a:t> </a:t>
            </a:r>
            <a:r>
              <a:rPr lang="hr-HR" b="1" dirty="0" err="1"/>
              <a:t>syndrome</a:t>
            </a:r>
            <a:r>
              <a:rPr lang="hr-HR" b="1" dirty="0"/>
              <a:t>”</a:t>
            </a:r>
            <a:r>
              <a:rPr lang="hr-H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Utjecaj na politiku i medijske norme:</a:t>
            </a:r>
            <a:r>
              <a:rPr lang="hr-HR" dirty="0"/>
              <a:t> </a:t>
            </a:r>
            <a:r>
              <a:rPr lang="hr-HR" dirty="0" err="1"/>
              <a:t>Gerbnerovi</a:t>
            </a:r>
            <a:r>
              <a:rPr lang="hr-HR" dirty="0"/>
              <a:t> nalazi koristili su se za rasprave o regulaciji televizijskog sadržaja, rating sustavima i edukaciji publike o medijskoj pismenosti.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/>
              <a:t>Pedagoški doprinos:</a:t>
            </a:r>
            <a:r>
              <a:rPr lang="hr-HR" dirty="0"/>
              <a:t> Njegovo istraživanje pružilo je </a:t>
            </a:r>
            <a:r>
              <a:rPr lang="hr-HR" b="1" dirty="0"/>
              <a:t>model za buduće studije medijskog utjecaja</a:t>
            </a:r>
            <a:r>
              <a:rPr lang="hr-HR" dirty="0"/>
              <a:t> na djecu i odrasle.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r>
              <a:rPr lang="hr-HR" b="1" dirty="0"/>
              <a:t>Doprinos medijskoj i društvenoj teoriji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osnova teorije </a:t>
            </a:r>
            <a:r>
              <a:rPr lang="hr-HR" b="1" dirty="0" err="1"/>
              <a:t>Cultivation</a:t>
            </a:r>
            <a:r>
              <a:rPr lang="hr-HR" b="1" dirty="0"/>
              <a:t> </a:t>
            </a:r>
            <a:r>
              <a:rPr lang="hr-HR" b="1" dirty="0" err="1"/>
              <a:t>Theory</a:t>
            </a:r>
            <a:r>
              <a:rPr lang="hr-HR" dirty="0"/>
              <a:t> (teorija kultivacije)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povezivanje sadržaja medija s percepcijom i stavovima gledatelja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razvoj metoda za dugoročno praćenje medijskih trendova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potaknuto istraživanje utjecaja medija na djecu i mlade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pPr marL="391729" indent="-293797" defTabSz="457203"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  <a:defRPr/>
            </a:pPr>
            <a:endParaRPr lang="hr-HR" altLang="sr-Latn-RS" sz="2540" i="1" dirty="0"/>
          </a:p>
        </p:txBody>
      </p:sp>
    </p:spTree>
    <p:extLst>
      <p:ext uri="{BB962C8B-B14F-4D97-AF65-F5344CB8AC3E}">
        <p14:creationId xmlns:p14="http://schemas.microsoft.com/office/powerpoint/2010/main" val="15161009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" y="620707"/>
            <a:ext cx="9608075" cy="928897"/>
          </a:xfrm>
        </p:spPr>
        <p:txBody>
          <a:bodyPr vert="horz" lIns="91440" tIns="35206" rIns="91440" bIns="45720" rtlCol="0" anchor="t">
            <a:normAutofit fontScale="90000"/>
          </a:bodyPr>
          <a:lstStyle/>
          <a:p>
            <a:pPr algn="ctr" defTabSz="457203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  <a:defRPr/>
            </a:pPr>
            <a:r>
              <a:rPr lang="hr-HR" dirty="0"/>
              <a:t>Paradigma razumijevanja masovne komunikacije</a:t>
            </a:r>
            <a:endParaRPr lang="hr-HR" altLang="sr-Latn-R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243840" y="1768506"/>
            <a:ext cx="9966673" cy="4860894"/>
          </a:xfrm>
        </p:spPr>
        <p:txBody>
          <a:bodyPr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sz="2000" dirty="0" err="1"/>
              <a:t>Gerbnerova</a:t>
            </a:r>
            <a:r>
              <a:rPr lang="hr-HR" sz="2000" dirty="0"/>
              <a:t> paradigma masovne komunikacije (1973.) – tri dijela: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>
                <a:solidFill>
                  <a:srgbClr val="00B050"/>
                </a:solidFill>
              </a:rPr>
              <a:t>analiza institucionalnih procesa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>
                <a:solidFill>
                  <a:srgbClr val="00B050"/>
                </a:solidFill>
              </a:rPr>
              <a:t>analiza sustava poruka / sadržaja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>
                <a:solidFill>
                  <a:srgbClr val="00B050"/>
                </a:solidFill>
              </a:rPr>
              <a:t>kultivacijska analiza / teorija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Kultivacijska teorija: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stavovi i ponašanje gledatelja koji provode više vremena s medijima odražavaju sadržaj koji gledaju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priče koje formulira kultura i mediji postaju temelj kulture</a:t>
            </a:r>
          </a:p>
        </p:txBody>
      </p:sp>
    </p:spTree>
    <p:extLst>
      <p:ext uri="{BB962C8B-B14F-4D97-AF65-F5344CB8AC3E}">
        <p14:creationId xmlns:p14="http://schemas.microsoft.com/office/powerpoint/2010/main" val="19686096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10211</TotalTime>
  <Words>1439</Words>
  <Application>Microsoft Office PowerPoint</Application>
  <PresentationFormat>Široki zaslon</PresentationFormat>
  <Paragraphs>178</Paragraphs>
  <Slides>16</Slides>
  <Notes>13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George Gerbner i kultivacijska teorija</vt:lpstr>
      <vt:lpstr>George Gerbner</vt:lpstr>
      <vt:lpstr>George Gerbner</vt:lpstr>
      <vt:lpstr>Kultivacijska teorija</vt:lpstr>
      <vt:lpstr>Kultivacijska teorija</vt:lpstr>
      <vt:lpstr>Sindrom zla svijeta</vt:lpstr>
      <vt:lpstr>Kultivacijska teorija</vt:lpstr>
      <vt:lpstr>Kultivacijska teorija</vt:lpstr>
      <vt:lpstr>Paradigma razumijevanja masovne komunikacije</vt:lpstr>
      <vt:lpstr>Kulturna preobrazba i masovni mediji</vt:lpstr>
      <vt:lpstr>Teorija kultivacije – mainstreaming i politička percepcija</vt:lpstr>
      <vt:lpstr>Teorija kultivacije – mainstreaming i politička percepcija</vt:lpstr>
      <vt:lpstr>PowerPoint prezentacija</vt:lpstr>
      <vt:lpstr>Kasnija istraživanja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George Gerbner i kultivacijska teorija</dc:title>
  <dc:creator>Danijel Jurković</dc:creator>
  <cp:lastModifiedBy>Danijel Jurković</cp:lastModifiedBy>
  <cp:revision>37</cp:revision>
  <dcterms:created xsi:type="dcterms:W3CDTF">2022-11-22T10:17:50Z</dcterms:created>
  <dcterms:modified xsi:type="dcterms:W3CDTF">2025-11-06T08:58:03Z</dcterms:modified>
</cp:coreProperties>
</file>