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9" autoAdjust="0"/>
    <p:restoredTop sz="94660"/>
  </p:normalViewPr>
  <p:slideViewPr>
    <p:cSldViewPr snapToGrid="0">
      <p:cViewPr varScale="1">
        <p:scale>
          <a:sx n="53" d="100"/>
          <a:sy n="53" d="100"/>
        </p:scale>
        <p:origin x="65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9A9A-B4B0-4B32-B8CD-2E25E95134C4}" type="datetimeFigureOut">
              <a:rPr lang="en-US" dirty="0"/>
              <a:t>12/27/2024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518A9-B687-4302-9395-2322403C6656}" type="datetimeFigureOut">
              <a:rPr lang="en-US" dirty="0"/>
              <a:t>12/27/2024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A684-0CB7-41E9-A4DF-5D1C2CA5BF6F}" type="datetimeFigureOut">
              <a:rPr lang="en-US" dirty="0"/>
              <a:t>12/27/2024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D7C35-9E19-4518-A4B2-3B09CD8CC756}" type="datetimeFigureOut">
              <a:rPr lang="en-US" dirty="0"/>
              <a:t>12/27/2024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96DA8-8897-4DDF-BFB6-5D83863C837A}" type="datetimeFigureOut">
              <a:rPr lang="en-US" dirty="0"/>
              <a:t>12/27/2024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BA708-C5F0-412D-90E2-1919F0D196AE}" type="datetimeFigureOut">
              <a:rPr lang="en-US" dirty="0"/>
              <a:t>12/27/2024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 sa slik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8F8FA-EF43-4642-9368-3F4E33039BD9}" type="datetimeFigureOut">
              <a:rPr lang="en-US" dirty="0"/>
              <a:t>12/27/2024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E721-B01C-4D5D-A3CA-2E5518383F10}" type="datetimeFigureOut">
              <a:rPr lang="en-US" dirty="0"/>
              <a:t>12/27/2024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513FEF9-69D0-4F8C-A336-59491FBEDC47}" type="datetimeFigureOut">
              <a:rPr lang="en-US" dirty="0"/>
              <a:t>12/27/2024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21DC-8981-44E6-BC8C-2BA8F673FFBB}" type="datetimeFigureOut">
              <a:rPr lang="en-US" dirty="0"/>
              <a:t>12/27/2024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5D3-0140-4E75-8D7F-C0623D06DFD7}" type="datetimeFigureOut">
              <a:rPr lang="en-US" dirty="0"/>
              <a:t>12/27/2024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6F9-5B40-48E0-8DFD-99EF944CDD22}" type="datetimeFigureOut">
              <a:rPr lang="en-US" dirty="0"/>
              <a:t>12/27/2024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8D6B-2C72-4E21-9893-A649C6E2A47D}" type="datetimeFigureOut">
              <a:rPr lang="en-US" dirty="0"/>
              <a:t>12/27/2024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11C9-A66C-49F0-970E-F7B68D9109A0}" type="datetimeFigureOut">
              <a:rPr lang="en-US" dirty="0"/>
              <a:t>12/27/2024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AE78-96A2-4A23-B183-3B6DB4374FE7}" type="datetimeFigureOut">
              <a:rPr lang="en-US" dirty="0"/>
              <a:t>12/27/2024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757-B101-4811-9189-10EB2F458E2D}" type="datetimeFigureOut">
              <a:rPr lang="en-US" dirty="0"/>
              <a:t>12/27/2024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078-589F-40E3-816C-EE21D62B5BBA}" type="datetimeFigureOut">
              <a:rPr lang="en-US" dirty="0"/>
              <a:t>12/27/2024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04436-CA73-4D53-89B4-2A5C7347BF2F}" type="datetimeFigureOut">
              <a:rPr lang="en-US" dirty="0"/>
              <a:t>12/27/2024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2511" y="2733709"/>
            <a:ext cx="8144134" cy="1373070"/>
          </a:xfrm>
        </p:spPr>
        <p:txBody>
          <a:bodyPr/>
          <a:lstStyle/>
          <a:p>
            <a:r>
              <a:rPr lang="hr-HR" dirty="0"/>
              <a:t>Uloga i utjecaj medija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642299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Publika i njene reakcije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 err="1"/>
              <a:t>Hipodermički</a:t>
            </a:r>
            <a:r>
              <a:rPr lang="hr-HR" b="1" dirty="0"/>
              <a:t> model </a:t>
            </a:r>
            <a:r>
              <a:rPr lang="hr-HR" dirty="0"/>
              <a:t>– drogiranost se odnosi na političku, fizičku i mentalnu apatiju uzrokovanu pretpostavlja se masovnim medijima (Čovjek jedne dimenzije, Marcuse – hipnotička moć masovnih medija čovjeku oduzima sposobnost kritičkog razmišljanja bez kojeg je nemoguće promijeniti svijet)</a:t>
            </a:r>
          </a:p>
          <a:p>
            <a:r>
              <a:rPr lang="hr-HR" dirty="0"/>
              <a:t>Publika je različita i različito reagira</a:t>
            </a:r>
          </a:p>
          <a:p>
            <a:r>
              <a:rPr lang="hr-HR" dirty="0"/>
              <a:t>Usmjereno je na kratkoročne učinke</a:t>
            </a:r>
          </a:p>
          <a:p>
            <a:r>
              <a:rPr lang="hr-HR" dirty="0"/>
              <a:t>Zanemaruje se različito korištenje medijskih sadržaja</a:t>
            </a:r>
          </a:p>
          <a:p>
            <a:r>
              <a:rPr lang="hr-HR" dirty="0"/>
              <a:t>Zanemaruju se utjecaji drugih medija</a:t>
            </a:r>
          </a:p>
        </p:txBody>
      </p:sp>
    </p:spTree>
    <p:extLst>
      <p:ext uri="{BB962C8B-B14F-4D97-AF65-F5344CB8AC3E}">
        <p14:creationId xmlns:p14="http://schemas.microsoft.com/office/powerpoint/2010/main" val="38205658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4294967295"/>
          </p:nvPr>
        </p:nvSpPr>
        <p:spPr>
          <a:xfrm>
            <a:off x="99752" y="207818"/>
            <a:ext cx="9514147" cy="5727845"/>
          </a:xfrm>
        </p:spPr>
        <p:txBody>
          <a:bodyPr>
            <a:normAutofit lnSpcReduction="10000"/>
          </a:bodyPr>
          <a:lstStyle/>
          <a:p>
            <a:r>
              <a:rPr lang="hr-HR" b="1" dirty="0"/>
              <a:t>Normativni model </a:t>
            </a:r>
            <a:r>
              <a:rPr lang="hr-HR" dirty="0"/>
              <a:t>– odnosi se na vrste ponašanja koja se smatraju „normalnim” i koja reguliraju društvenu interakciju, sofisticiranija društvena teorija medijskog utjecaja od </a:t>
            </a:r>
            <a:r>
              <a:rPr lang="hr-HR" dirty="0" err="1"/>
              <a:t>hipodermičkog</a:t>
            </a:r>
            <a:r>
              <a:rPr lang="hr-HR" dirty="0"/>
              <a:t> modela</a:t>
            </a:r>
          </a:p>
          <a:p>
            <a:r>
              <a:rPr lang="hr-HR" dirty="0" err="1"/>
              <a:t>Merton</a:t>
            </a:r>
            <a:r>
              <a:rPr lang="hr-HR" dirty="0"/>
              <a:t>, </a:t>
            </a:r>
            <a:r>
              <a:rPr lang="hr-HR" dirty="0" err="1"/>
              <a:t>Katz</a:t>
            </a:r>
            <a:r>
              <a:rPr lang="hr-HR" dirty="0"/>
              <a:t> i </a:t>
            </a:r>
            <a:r>
              <a:rPr lang="hr-HR" dirty="0" err="1"/>
              <a:t>Lazarsfeld</a:t>
            </a:r>
            <a:r>
              <a:rPr lang="hr-HR" dirty="0"/>
              <a:t> – </a:t>
            </a:r>
            <a:r>
              <a:rPr lang="hr-HR" dirty="0" err="1"/>
              <a:t>dvostupanjski</a:t>
            </a:r>
            <a:r>
              <a:rPr lang="hr-HR" dirty="0"/>
              <a:t> model komunikacije:</a:t>
            </a:r>
          </a:p>
          <a:p>
            <a:r>
              <a:rPr lang="hr-HR" dirty="0"/>
              <a:t>1. Dopiranje medijske poruke do publike</a:t>
            </a:r>
          </a:p>
          <a:p>
            <a:r>
              <a:rPr lang="hr-HR" dirty="0"/>
              <a:t>2. Interpretacija poruke i njen utjecaj, društvena interakcija i </a:t>
            </a:r>
            <a:r>
              <a:rPr lang="hr-HR" dirty="0" err="1"/>
              <a:t>opinion</a:t>
            </a:r>
            <a:r>
              <a:rPr lang="hr-HR" dirty="0"/>
              <a:t> leaderi</a:t>
            </a:r>
          </a:p>
          <a:p>
            <a:r>
              <a:rPr lang="hr-HR" dirty="0"/>
              <a:t>(model je zapravo </a:t>
            </a:r>
            <a:r>
              <a:rPr lang="hr-HR" dirty="0" err="1"/>
              <a:t>višestupanjski</a:t>
            </a:r>
            <a:r>
              <a:rPr lang="hr-HR" dirty="0"/>
              <a:t>)</a:t>
            </a:r>
          </a:p>
          <a:p>
            <a:r>
              <a:rPr lang="hr-HR" b="1" dirty="0"/>
              <a:t>Model zadovoljavanja potreba </a:t>
            </a:r>
            <a:r>
              <a:rPr lang="hr-HR" dirty="0"/>
              <a:t>-  različiti ljudi različito koriste medije da bi postigli različita zadovoljstva ili ispunili različite potrebe. U pojedincima vidi aktivne interpretatore koji sami donose odluke, a ne pasivne primatelje medijskih poruka</a:t>
            </a:r>
          </a:p>
          <a:p>
            <a:r>
              <a:rPr lang="hr-HR" dirty="0" err="1"/>
              <a:t>McQuail</a:t>
            </a:r>
            <a:r>
              <a:rPr lang="hr-HR" dirty="0"/>
              <a:t> (1972) različiti tipovi zadovoljenja potreba:</a:t>
            </a:r>
          </a:p>
          <a:p>
            <a:r>
              <a:rPr lang="hr-HR" dirty="0"/>
              <a:t>Zabava</a:t>
            </a:r>
          </a:p>
          <a:p>
            <a:r>
              <a:rPr lang="hr-HR" dirty="0"/>
              <a:t>Personalni odnosi – nadomjestak ili bolje funkcioniranje u stvarnoj zajednici</a:t>
            </a:r>
          </a:p>
          <a:p>
            <a:r>
              <a:rPr lang="hr-HR" dirty="0"/>
              <a:t>Osobni identiteti </a:t>
            </a:r>
          </a:p>
          <a:p>
            <a:r>
              <a:rPr lang="hr-HR" dirty="0"/>
              <a:t>Nadzor</a:t>
            </a:r>
          </a:p>
          <a:p>
            <a:pPr marL="0" indent="0">
              <a:buNone/>
            </a:pP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620709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4294967295"/>
          </p:nvPr>
        </p:nvSpPr>
        <p:spPr>
          <a:xfrm>
            <a:off x="0" y="99754"/>
            <a:ext cx="9613900" cy="5835910"/>
          </a:xfrm>
        </p:spPr>
        <p:txBody>
          <a:bodyPr>
            <a:normAutofit lnSpcReduction="10000"/>
          </a:bodyPr>
          <a:lstStyle/>
          <a:p>
            <a:r>
              <a:rPr lang="hr-HR" b="1" dirty="0"/>
              <a:t>Interpretativni model </a:t>
            </a:r>
            <a:r>
              <a:rPr lang="hr-HR" dirty="0"/>
              <a:t>– publika filtrira medijske poruke. Osim što medije koriste na različite načine, ljudi očekuju i primaju medijske poruke na selektivan način – zanemaruju ih ili reagiraju na njih, zaboravljaju ih ili reinterpretiraju u skladu s vlastitim svjetonazorom</a:t>
            </a:r>
          </a:p>
          <a:p>
            <a:r>
              <a:rPr lang="hr-HR" dirty="0"/>
              <a:t>Medijske poruke često doživljavamo </a:t>
            </a:r>
            <a:r>
              <a:rPr lang="hr-HR" dirty="0" err="1"/>
              <a:t>intertekstualno</a:t>
            </a:r>
            <a:r>
              <a:rPr lang="hr-HR" dirty="0"/>
              <a:t> – jedan tekst se može interpretirati u kontekstu drugih tekstova ili da jedan sustav poruka mogu povezivati s drugim</a:t>
            </a:r>
          </a:p>
          <a:p>
            <a:r>
              <a:rPr lang="hr-HR" dirty="0"/>
              <a:t>Interpretiranje medija ovisi i o stupnju medijske pismenosti (</a:t>
            </a:r>
            <a:r>
              <a:rPr lang="hr-HR" dirty="0" err="1"/>
              <a:t>Buckingham</a:t>
            </a:r>
            <a:r>
              <a:rPr lang="hr-HR" dirty="0"/>
              <a:t>) – visoka medijska pismenost pruža znatno veće mogućnosti razumijevanja nego niska</a:t>
            </a:r>
          </a:p>
          <a:p>
            <a:r>
              <a:rPr lang="hr-HR" dirty="0"/>
              <a:t>Strukturirani interpretativni model – slaže se s idejom da publika može interpretirati poruku na različite načine, no sugerira da postoji dominantna poruka, koja strukturira kulturni kontekst publike</a:t>
            </a:r>
          </a:p>
          <a:p>
            <a:r>
              <a:rPr lang="hr-HR" dirty="0" err="1"/>
              <a:t>Morley</a:t>
            </a:r>
            <a:r>
              <a:rPr lang="hr-HR" dirty="0"/>
              <a:t> – različito dekodiranje poruka:</a:t>
            </a:r>
          </a:p>
          <a:p>
            <a:r>
              <a:rPr lang="hr-HR" i="1" dirty="0"/>
              <a:t>Hegemonijski kod </a:t>
            </a:r>
            <a:r>
              <a:rPr lang="hr-HR" dirty="0"/>
              <a:t>je </a:t>
            </a:r>
            <a:r>
              <a:rPr lang="hr-HR" dirty="0" err="1"/>
              <a:t>preferentno</a:t>
            </a:r>
            <a:r>
              <a:rPr lang="hr-HR" dirty="0"/>
              <a:t> čitanje koje su odabrali medijski profesionalci</a:t>
            </a:r>
          </a:p>
          <a:p>
            <a:r>
              <a:rPr lang="hr-HR" i="1" dirty="0"/>
              <a:t>Profesionalni kod </a:t>
            </a:r>
            <a:r>
              <a:rPr lang="hr-HR" dirty="0"/>
              <a:t>interpretira poruke u skladu s kulturom profesionalnog miljea kojem gledatelj pripada</a:t>
            </a:r>
          </a:p>
          <a:p>
            <a:r>
              <a:rPr lang="hr-HR" i="1" dirty="0"/>
              <a:t>Pregovarački kod </a:t>
            </a:r>
            <a:r>
              <a:rPr lang="hr-HR" dirty="0"/>
              <a:t>modificira, ali ne dobacuje u potpunosti </a:t>
            </a:r>
            <a:r>
              <a:rPr lang="hr-HR" dirty="0" err="1"/>
              <a:t>preferantno</a:t>
            </a:r>
            <a:r>
              <a:rPr lang="hr-HR" dirty="0"/>
              <a:t> čitanje</a:t>
            </a:r>
          </a:p>
          <a:p>
            <a:r>
              <a:rPr lang="hr-HR" i="1" dirty="0"/>
              <a:t>Opozicijski kod </a:t>
            </a:r>
            <a:r>
              <a:rPr lang="hr-HR" dirty="0"/>
              <a:t>je onaj kada gledatelj shvaća poruku, ali je odbacuje</a:t>
            </a:r>
          </a:p>
        </p:txBody>
      </p:sp>
    </p:spTree>
    <p:extLst>
      <p:ext uri="{BB962C8B-B14F-4D97-AF65-F5344CB8AC3E}">
        <p14:creationId xmlns:p14="http://schemas.microsoft.com/office/powerpoint/2010/main" val="35600372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Postmodernost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Stanje medijske zasićenosti, mediji nisu tek jedan od mnogih </a:t>
            </a:r>
            <a:r>
              <a:rPr lang="hr-HR" dirty="0" err="1"/>
              <a:t>aspektaa</a:t>
            </a:r>
            <a:r>
              <a:rPr lang="hr-HR" dirty="0"/>
              <a:t> toga stanja, već njegov bitni, određujući aspekt</a:t>
            </a:r>
          </a:p>
          <a:p>
            <a:r>
              <a:rPr lang="hr-HR" dirty="0" err="1"/>
              <a:t>Baudrillard</a:t>
            </a:r>
            <a:r>
              <a:rPr lang="hr-HR" dirty="0"/>
              <a:t> – ljudi su do te mjere zatrpani informacijama da se razlikovanje stvarnosti i riječi/slike koja se prezentira pretvara u stanje </a:t>
            </a:r>
            <a:r>
              <a:rPr lang="hr-HR" dirty="0" err="1"/>
              <a:t>hiperrealnosti</a:t>
            </a:r>
            <a:endParaRPr lang="hr-HR" dirty="0"/>
          </a:p>
          <a:p>
            <a:r>
              <a:rPr lang="hr-HR" dirty="0"/>
              <a:t>Publika ne interpretira medijske poruke jednoobrazno i nije pasivna</a:t>
            </a:r>
          </a:p>
          <a:p>
            <a:r>
              <a:rPr lang="hr-HR" dirty="0" err="1"/>
              <a:t>Postmodernost</a:t>
            </a:r>
            <a:r>
              <a:rPr lang="hr-HR" dirty="0"/>
              <a:t> ukida razliku između globalnog i lokalnog time što spaja tehnologijama vezanima uz putovanja i </a:t>
            </a:r>
            <a:r>
              <a:rPr lang="hr-HR" dirty="0" err="1"/>
              <a:t>komuniakciju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87672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Pluralističke teorije medija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dirty="0"/>
              <a:t>različiti dijelovi medija zadovoljavaju potrebe različitih društvenih segmenata – mediji su zrcalo društva</a:t>
            </a:r>
          </a:p>
          <a:p>
            <a:r>
              <a:rPr lang="hr-HR" dirty="0"/>
              <a:t>Personal Influence (</a:t>
            </a:r>
            <a:r>
              <a:rPr lang="hr-HR" dirty="0" err="1"/>
              <a:t>Katz</a:t>
            </a:r>
            <a:r>
              <a:rPr lang="hr-HR" dirty="0"/>
              <a:t> i </a:t>
            </a:r>
            <a:r>
              <a:rPr lang="hr-HR" dirty="0" err="1"/>
              <a:t>Lazarsfeld</a:t>
            </a:r>
            <a:r>
              <a:rPr lang="hr-HR" dirty="0"/>
              <a:t>) – primjer pluralističke teorije – smatraju da mediji imaju ograničeni utjecaj, zbog:</a:t>
            </a:r>
          </a:p>
          <a:p>
            <a:r>
              <a:rPr lang="hr-HR" dirty="0"/>
              <a:t>Različite izloženosti, dostupnosti i poklanjanja pozornosti medijskoj poruci</a:t>
            </a:r>
          </a:p>
          <a:p>
            <a:r>
              <a:rPr lang="hr-HR" dirty="0"/>
              <a:t>Snaga poruke u velikoj mjeri ovisi o vrsti medija</a:t>
            </a:r>
          </a:p>
          <a:p>
            <a:r>
              <a:rPr lang="hr-HR" dirty="0"/>
              <a:t>Na utjecaj poruke ne utječe samo priroda medijskog sadržaja, već i forma i jezik poruke</a:t>
            </a:r>
          </a:p>
          <a:p>
            <a:r>
              <a:rPr lang="hr-HR" dirty="0"/>
              <a:t>Vjerovanja i stajališta publike mogu promijeniti i iskriviti smisao poruke</a:t>
            </a:r>
          </a:p>
          <a:p>
            <a:r>
              <a:rPr lang="hr-HR" dirty="0"/>
              <a:t>Vođe mnijenja mogu posredovati kod poruka dobivenih putem </a:t>
            </a:r>
            <a:r>
              <a:rPr lang="hr-HR"/>
              <a:t>masovnih medija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95693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Kritike pluralizma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1) Pluralističke teorije često su dio medijskih industrija ili ih one financiraju – nepristranost upitna</a:t>
            </a:r>
          </a:p>
          <a:p>
            <a:r>
              <a:rPr lang="hr-HR" dirty="0"/>
              <a:t>2) Pojavljivanje zajedničke kulture (</a:t>
            </a:r>
            <a:r>
              <a:rPr lang="hr-HR" dirty="0" err="1"/>
              <a:t>Blumler</a:t>
            </a:r>
            <a:r>
              <a:rPr lang="hr-HR" dirty="0"/>
              <a:t> i </a:t>
            </a:r>
            <a:r>
              <a:rPr lang="hr-HR" dirty="0" err="1"/>
              <a:t>Gurevitch</a:t>
            </a:r>
            <a:r>
              <a:rPr lang="hr-HR" dirty="0"/>
              <a:t>, 1995)  političari i novinari ovise jedni o drugima i uzajamno se prilagođavaju – političari trebaju novinare kako bi uz njihovu pomoć uvjerili ljude da prihvate mišljenja o njima, stranci ili ciljevima koje žele postići, a novinari trebaju političare zbog intervjua, informacija, aktivnosti – obje strane prihvaćaju pravila i pogodbe – kompromitiranje objektivnosti</a:t>
            </a:r>
          </a:p>
        </p:txBody>
      </p:sp>
    </p:spTree>
    <p:extLst>
      <p:ext uri="{BB962C8B-B14F-4D97-AF65-F5344CB8AC3E}">
        <p14:creationId xmlns:p14="http://schemas.microsoft.com/office/powerpoint/2010/main" val="2054417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4294967295"/>
          </p:nvPr>
        </p:nvSpPr>
        <p:spPr>
          <a:xfrm>
            <a:off x="186266" y="254000"/>
            <a:ext cx="10160001" cy="6163733"/>
          </a:xfrm>
        </p:spPr>
        <p:txBody>
          <a:bodyPr/>
          <a:lstStyle/>
          <a:p>
            <a:r>
              <a:rPr lang="hr-HR" sz="2400" dirty="0"/>
              <a:t>Glavni problem pluralističkog modela je to što on pretpostavlja, ali ne dokazuje hipotezu o raznolikosti medijskog sadržaja</a:t>
            </a:r>
          </a:p>
          <a:p>
            <a:r>
              <a:rPr lang="hr-HR" sz="2400" dirty="0"/>
              <a:t>Teorije koje se suprotstavljaju pluralizmu:</a:t>
            </a:r>
          </a:p>
          <a:p>
            <a:r>
              <a:rPr lang="hr-HR" sz="2400" b="1" dirty="0"/>
              <a:t>Marksistička teorija </a:t>
            </a:r>
            <a:r>
              <a:rPr lang="hr-HR" sz="2400" dirty="0"/>
              <a:t>– mediji su sredstvo pomoću kojih vladajuće klase održavaju dominaciju, posebno vidljivo u reklamama</a:t>
            </a:r>
          </a:p>
          <a:p>
            <a:r>
              <a:rPr lang="hr-HR" sz="2400" dirty="0"/>
              <a:t>Vladajuće ideje kontroliraju informaciju koju imamo o svijetu i utječu na naše aktivnosti u slobodno vrijeme, stvaraju </a:t>
            </a:r>
            <a:r>
              <a:rPr lang="hr-HR" sz="2400" dirty="0" err="1"/>
              <a:t>agendu</a:t>
            </a:r>
            <a:endParaRPr lang="hr-HR" sz="2400" dirty="0"/>
          </a:p>
          <a:p>
            <a:r>
              <a:rPr lang="hr-HR" sz="2400" dirty="0"/>
              <a:t>Premda se čini da su medijski resursi i poruke različiti, vlasništvo je u stvari centralizirano, nekoliko korporacija posjeduje i kontrolira gotovo sve medije</a:t>
            </a:r>
          </a:p>
          <a:p>
            <a:r>
              <a:rPr lang="hr-HR" sz="2400" dirty="0"/>
              <a:t>Kapitalistička logika diktira sadržaj i djelovanje masovnih medija, brojne novine propale jer nisu uspjele privući oglašivače jer se nisu željele svrstati uz politiku (</a:t>
            </a:r>
            <a:r>
              <a:rPr lang="hr-HR" sz="2400" dirty="0" err="1"/>
              <a:t>Saturday</a:t>
            </a:r>
            <a:r>
              <a:rPr lang="hr-HR" sz="2400" dirty="0"/>
              <a:t> </a:t>
            </a:r>
            <a:r>
              <a:rPr lang="hr-HR" sz="2400" dirty="0" err="1"/>
              <a:t>Evening</a:t>
            </a:r>
            <a:r>
              <a:rPr lang="hr-HR" sz="2400" dirty="0"/>
              <a:t> Post)</a:t>
            </a:r>
          </a:p>
          <a:p>
            <a:r>
              <a:rPr lang="hr-HR" sz="2400" dirty="0"/>
              <a:t>Kritike marksizma – često podcjenjuju državnu regulaciju medijskog vlasništva, a time i kontrolu sadržaja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29948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8533" y="753228"/>
            <a:ext cx="10175649" cy="1080938"/>
          </a:xfrm>
        </p:spPr>
        <p:txBody>
          <a:bodyPr/>
          <a:lstStyle/>
          <a:p>
            <a:r>
              <a:rPr lang="hr-HR" dirty="0"/>
              <a:t>Neomarksističke teorije – kulturna hegemonija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/>
              <a:t>Neomarksisti</a:t>
            </a:r>
            <a:r>
              <a:rPr lang="hr-HR" dirty="0"/>
              <a:t> manje naglašavaju kapitalističku logiku nego marksisti – u prvom je planu ideja da se putem masovnih medija kulture dominantne klase reproducira kao nešto razumljivo samo po sebi – kulturna hegemonija (dominacija jednog sustava ideja nad drugim)</a:t>
            </a:r>
          </a:p>
          <a:p>
            <a:r>
              <a:rPr lang="hr-HR" dirty="0"/>
              <a:t>Mediji stvaraju značenja i organiziraju ih u sustave ili kodove koji gledateljima i čitateljima pomažu u shvaćanju svijeta – osiguravaju red i pomažu nam povezati stvari koje bi se inače činile zasebnim događajima - kontekst</a:t>
            </a:r>
          </a:p>
        </p:txBody>
      </p:sp>
    </p:spTree>
    <p:extLst>
      <p:ext uri="{BB962C8B-B14F-4D97-AF65-F5344CB8AC3E}">
        <p14:creationId xmlns:p14="http://schemas.microsoft.com/office/powerpoint/2010/main" val="1838923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Stuart</a:t>
            </a:r>
            <a:r>
              <a:rPr lang="hr-HR" dirty="0"/>
              <a:t> Hall i kulturna hegemonija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Svaka kultura klasificira svijet na svoj način, kulturan komunikacija sadrži sustave znakova koji su različiti aspekti njihova pogleda na svijet</a:t>
            </a:r>
          </a:p>
          <a:p>
            <a:r>
              <a:rPr lang="hr-HR" dirty="0"/>
              <a:t>Mediji kodiraju značenja moćnika – naučeni konsenzus za čije su stvaranje ključni mediji</a:t>
            </a:r>
          </a:p>
          <a:p>
            <a:r>
              <a:rPr lang="hr-HR" dirty="0"/>
              <a:t>Analiza diskursa – može otkriti ulogu medija u stvaranju </a:t>
            </a:r>
            <a:r>
              <a:rPr lang="hr-HR" dirty="0" err="1"/>
              <a:t>kuturne</a:t>
            </a:r>
            <a:r>
              <a:rPr lang="hr-HR" dirty="0"/>
              <a:t> hegemonije – diskurs ne samo da prikazuje stvarnost, nego je i kreira (pozitivno prikazivanje policije u društvu u kojem je poljuljano povjerenje u državu)</a:t>
            </a:r>
          </a:p>
        </p:txBody>
      </p:sp>
    </p:spTree>
    <p:extLst>
      <p:ext uri="{BB962C8B-B14F-4D97-AF65-F5344CB8AC3E}">
        <p14:creationId xmlns:p14="http://schemas.microsoft.com/office/powerpoint/2010/main" val="350501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Glasgowska</a:t>
            </a:r>
            <a:r>
              <a:rPr lang="hr-HR" dirty="0"/>
              <a:t> skupina za medije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/>
              <a:t>Brojna istraživanja vezana uz dnevno-informativni tv program</a:t>
            </a:r>
          </a:p>
          <a:p>
            <a:r>
              <a:rPr lang="hr-HR" dirty="0"/>
              <a:t>Zaključili su da svjetonazor novinara predodređuje i strukturira što treba smatrati važnim i značajnim i kako određene događaje interpretirati</a:t>
            </a:r>
          </a:p>
          <a:p>
            <a:r>
              <a:rPr lang="hr-HR" dirty="0"/>
              <a:t>Radijski diskurs – riječi i fraze koje prizivaju određene osjećaje – „uznemirujući”, „radikalan”</a:t>
            </a:r>
          </a:p>
          <a:p>
            <a:r>
              <a:rPr lang="hr-HR" dirty="0"/>
              <a:t>Vizualni sadržaji opterećeni </a:t>
            </a:r>
            <a:r>
              <a:rPr lang="hr-HR" dirty="0" err="1"/>
              <a:t>konotativnim</a:t>
            </a:r>
            <a:r>
              <a:rPr lang="hr-HR" dirty="0"/>
              <a:t> kodovima – snimanje iza policijskih linija kako bi se gledatelji poistovjetili s policijom</a:t>
            </a:r>
          </a:p>
          <a:p>
            <a:r>
              <a:rPr lang="hr-HR" dirty="0"/>
              <a:t>Događaji se prikazuju kroz interpretaciju ključnih aktera kao izvora informacija</a:t>
            </a:r>
          </a:p>
          <a:p>
            <a:r>
              <a:rPr lang="hr-HR" dirty="0"/>
              <a:t>Medijski profesionalci određuju </a:t>
            </a:r>
            <a:r>
              <a:rPr lang="hr-HR" dirty="0" err="1"/>
              <a:t>agendu</a:t>
            </a:r>
            <a:r>
              <a:rPr lang="hr-HR" dirty="0"/>
              <a:t> zbivanja – izvještava se o posljedicama štrajka, a ne o njegovim uzrocima</a:t>
            </a:r>
          </a:p>
        </p:txBody>
      </p:sp>
    </p:spTree>
    <p:extLst>
      <p:ext uri="{BB962C8B-B14F-4D97-AF65-F5344CB8AC3E}">
        <p14:creationId xmlns:p14="http://schemas.microsoft.com/office/powerpoint/2010/main" val="1681202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Kritike kulturne hegemonije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7571" y="2161308"/>
            <a:ext cx="11587942" cy="4696691"/>
          </a:xfrm>
        </p:spPr>
        <p:txBody>
          <a:bodyPr>
            <a:normAutofit fontScale="77500" lnSpcReduction="20000"/>
          </a:bodyPr>
          <a:lstStyle/>
          <a:p>
            <a:r>
              <a:rPr lang="hr-HR" dirty="0"/>
              <a:t>Među novinarima ima i onih koji ne prihvaćaju dominantnu ideologiju – afera </a:t>
            </a:r>
            <a:r>
              <a:rPr lang="hr-HR" dirty="0" err="1"/>
              <a:t>Watergate</a:t>
            </a:r>
            <a:endParaRPr lang="hr-HR" dirty="0"/>
          </a:p>
          <a:p>
            <a:r>
              <a:rPr lang="hr-HR" dirty="0"/>
              <a:t>„vijesti” nisu fiksna kategorija i njihova interpretacija ovisi o vrti medija. Ozbiljne novine imaju više stranih vijesti, a tabloidi vijest o slavnima. </a:t>
            </a:r>
          </a:p>
          <a:p>
            <a:r>
              <a:rPr lang="hr-HR" dirty="0"/>
              <a:t>Unutar svake organizacije profesionalci provode odabir na temelju vrijednosti koje prevladavaju u njihovoj organizaciji</a:t>
            </a:r>
          </a:p>
          <a:p>
            <a:r>
              <a:rPr lang="hr-HR" dirty="0" err="1"/>
              <a:t>Galtung</a:t>
            </a:r>
            <a:r>
              <a:rPr lang="hr-HR" dirty="0"/>
              <a:t> i </a:t>
            </a:r>
            <a:r>
              <a:rPr lang="hr-HR" dirty="0" err="1"/>
              <a:t>Ruge</a:t>
            </a:r>
            <a:r>
              <a:rPr lang="hr-HR" dirty="0"/>
              <a:t> (1965) – svjesni i podsvjesni kriteriji koje novinari koriste prilikom odabira vijesti:</a:t>
            </a:r>
          </a:p>
          <a:p>
            <a:r>
              <a:rPr lang="hr-HR" dirty="0"/>
              <a:t>Učestalost</a:t>
            </a:r>
          </a:p>
          <a:p>
            <a:r>
              <a:rPr lang="hr-HR" dirty="0"/>
              <a:t>Intenzitet</a:t>
            </a:r>
          </a:p>
          <a:p>
            <a:r>
              <a:rPr lang="hr-HR" dirty="0"/>
              <a:t>Nedvosmislenost</a:t>
            </a:r>
          </a:p>
          <a:p>
            <a:r>
              <a:rPr lang="hr-HR" dirty="0"/>
              <a:t>Važnost</a:t>
            </a:r>
          </a:p>
          <a:p>
            <a:r>
              <a:rPr lang="hr-HR" dirty="0"/>
              <a:t>Podudarnost</a:t>
            </a:r>
          </a:p>
          <a:p>
            <a:r>
              <a:rPr lang="hr-HR" dirty="0"/>
              <a:t>Neočekivanost</a:t>
            </a:r>
          </a:p>
          <a:p>
            <a:r>
              <a:rPr lang="hr-HR" dirty="0"/>
              <a:t>Referiranje na elitne države</a:t>
            </a:r>
          </a:p>
          <a:p>
            <a:r>
              <a:rPr lang="hr-HR" dirty="0"/>
              <a:t>Referiranje na osobe</a:t>
            </a:r>
          </a:p>
          <a:p>
            <a:r>
              <a:rPr lang="hr-HR" dirty="0"/>
              <a:t>Referiranje na nešto negativno</a:t>
            </a:r>
          </a:p>
        </p:txBody>
      </p:sp>
    </p:spTree>
    <p:extLst>
      <p:ext uri="{BB962C8B-B14F-4D97-AF65-F5344CB8AC3E}">
        <p14:creationId xmlns:p14="http://schemas.microsoft.com/office/powerpoint/2010/main" val="24129749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zervirano mjesto sadržaja 4"/>
          <p:cNvSpPr>
            <a:spLocks noGrp="1"/>
          </p:cNvSpPr>
          <p:nvPr>
            <p:ph idx="4294967295"/>
          </p:nvPr>
        </p:nvSpPr>
        <p:spPr>
          <a:xfrm>
            <a:off x="83126" y="108066"/>
            <a:ext cx="9530773" cy="5827598"/>
          </a:xfrm>
        </p:spPr>
        <p:txBody>
          <a:bodyPr/>
          <a:lstStyle/>
          <a:p>
            <a:r>
              <a:rPr lang="hr-HR" dirty="0"/>
              <a:t>Na medijske profesionalce utječu i društvene strukture nad kojima imaju tek ograničenu kontrolu</a:t>
            </a:r>
          </a:p>
          <a:p>
            <a:r>
              <a:rPr lang="hr-HR" dirty="0" err="1"/>
              <a:t>Galtung</a:t>
            </a:r>
            <a:r>
              <a:rPr lang="hr-HR" dirty="0"/>
              <a:t> i </a:t>
            </a:r>
            <a:r>
              <a:rPr lang="hr-HR" dirty="0" err="1"/>
              <a:t>Ruge</a:t>
            </a:r>
            <a:r>
              <a:rPr lang="hr-HR" dirty="0"/>
              <a:t> zanemaruju podrijetlo vrijednosnih sustava koje identificiraju, ističu problematiku tzv. aktivnog nadzora, a ljudskom djelovanju pripisuju preveliku ulogu jer nisu svjesni ograničenja izvan dosega (unutar svake medijske organizacije vladaju već dulje ustaljeni običaji i navike)</a:t>
            </a:r>
          </a:p>
        </p:txBody>
      </p:sp>
    </p:spTree>
    <p:extLst>
      <p:ext uri="{BB962C8B-B14F-4D97-AF65-F5344CB8AC3E}">
        <p14:creationId xmlns:p14="http://schemas.microsoft.com/office/powerpoint/2010/main" val="3940145896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84</TotalTime>
  <Words>1130</Words>
  <Application>Microsoft Office PowerPoint</Application>
  <PresentationFormat>Široki zaslon</PresentationFormat>
  <Paragraphs>80</Paragraphs>
  <Slides>13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13</vt:i4>
      </vt:variant>
    </vt:vector>
  </HeadingPairs>
  <TitlesOfParts>
    <vt:vector size="16" baseType="lpstr">
      <vt:lpstr>Arial</vt:lpstr>
      <vt:lpstr>Trebuchet MS</vt:lpstr>
      <vt:lpstr>Berlin</vt:lpstr>
      <vt:lpstr>Uloga i utjecaj medija</vt:lpstr>
      <vt:lpstr>Pluralističke teorije medija</vt:lpstr>
      <vt:lpstr>Kritike pluralizma</vt:lpstr>
      <vt:lpstr>PowerPoint prezentacija</vt:lpstr>
      <vt:lpstr>Neomarksističke teorije – kulturna hegemonija</vt:lpstr>
      <vt:lpstr>Stuart Hall i kulturna hegemonija</vt:lpstr>
      <vt:lpstr>Glasgowska skupina za medije</vt:lpstr>
      <vt:lpstr>Kritike kulturne hegemonije</vt:lpstr>
      <vt:lpstr>PowerPoint prezentacija</vt:lpstr>
      <vt:lpstr>Publika i njene reakcije</vt:lpstr>
      <vt:lpstr>PowerPoint prezentacija</vt:lpstr>
      <vt:lpstr>PowerPoint prezentacija</vt:lpstr>
      <vt:lpstr>Postmodernost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Uloga i utjecaj medija</dc:title>
  <dc:creator>Danijel Jurković</dc:creator>
  <cp:lastModifiedBy>Danijel Jurković</cp:lastModifiedBy>
  <cp:revision>19</cp:revision>
  <dcterms:created xsi:type="dcterms:W3CDTF">2023-11-07T10:24:39Z</dcterms:created>
  <dcterms:modified xsi:type="dcterms:W3CDTF">2024-12-27T13:40:55Z</dcterms:modified>
</cp:coreProperties>
</file>