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94" r:id="rId1"/>
  </p:sldMasterIdLst>
  <p:sldIdLst>
    <p:sldId id="256" r:id="rId2"/>
    <p:sldId id="258" r:id="rId3"/>
    <p:sldId id="378" r:id="rId4"/>
    <p:sldId id="380" r:id="rId5"/>
    <p:sldId id="259" r:id="rId6"/>
    <p:sldId id="260" r:id="rId7"/>
    <p:sldId id="386" r:id="rId8"/>
    <p:sldId id="383" r:id="rId9"/>
    <p:sldId id="387" r:id="rId10"/>
    <p:sldId id="381" r:id="rId11"/>
    <p:sldId id="388" r:id="rId12"/>
    <p:sldId id="392" r:id="rId13"/>
    <p:sldId id="394" r:id="rId14"/>
    <p:sldId id="395" r:id="rId15"/>
    <p:sldId id="396" r:id="rId16"/>
    <p:sldId id="397" r:id="rId17"/>
    <p:sldId id="398" r:id="rId18"/>
    <p:sldId id="399" r:id="rId19"/>
    <p:sldId id="393" r:id="rId20"/>
    <p:sldId id="404" r:id="rId21"/>
    <p:sldId id="400" r:id="rId22"/>
    <p:sldId id="389" r:id="rId23"/>
    <p:sldId id="390" r:id="rId24"/>
    <p:sldId id="405" r:id="rId25"/>
    <p:sldId id="407" r:id="rId26"/>
    <p:sldId id="410" r:id="rId27"/>
    <p:sldId id="391" r:id="rId28"/>
    <p:sldId id="41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3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9727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0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5691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491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069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630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1210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6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6299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4898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40671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840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064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7748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5903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92368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02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  <p:sldLayoutId id="2147484007" r:id="rId13"/>
    <p:sldLayoutId id="2147484008" r:id="rId14"/>
    <p:sldLayoutId id="2147484009" r:id="rId15"/>
    <p:sldLayoutId id="2147484010" r:id="rId16"/>
    <p:sldLayoutId id="214748401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47CB6A-EDD4-4834-846F-081591F57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9057" y="2733709"/>
            <a:ext cx="8858774" cy="1373070"/>
          </a:xfrm>
        </p:spPr>
        <p:txBody>
          <a:bodyPr>
            <a:normAutofit fontScale="90000"/>
          </a:bodyPr>
          <a:lstStyle/>
          <a:p>
            <a:pPr algn="ctr"/>
            <a:r>
              <a:rPr lang="hr-HR" dirty="0"/>
              <a:t>Povijest medijske komunikacije u Hrvatskoj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250C511-7763-4793-AB53-B930C50637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000" dirty="0"/>
              <a:t>Uvodno predavanje</a:t>
            </a:r>
          </a:p>
        </p:txBody>
      </p:sp>
    </p:spTree>
    <p:extLst>
      <p:ext uri="{BB962C8B-B14F-4D97-AF65-F5344CB8AC3E}">
        <p14:creationId xmlns:p14="http://schemas.microsoft.com/office/powerpoint/2010/main" val="2937078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A4E5FA-A17D-42D6-B65A-B51270D13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>
                <a:solidFill>
                  <a:srgbClr val="FFFF00"/>
                </a:solidFill>
              </a:rPr>
              <a:t>Predstavljanje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7B2A90-26E0-4F02-9B9A-E927B075B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Doc. dr. sc. Danijel Jurković</a:t>
            </a:r>
          </a:p>
          <a:p>
            <a:r>
              <a:rPr lang="hr-HR" dirty="0"/>
              <a:t>Konzultacije: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</a:rPr>
              <a:t>utorkom od 11 do 12 sati u kabinetu 103 na prvom katu glavne zgrade Fakulteta ili jednostavno na e-adresu: djurkovic@fhs.hr</a:t>
            </a:r>
            <a:endParaRPr lang="hr-H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A4E5FA-A17D-42D6-B65A-B51270D13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>
                <a:solidFill>
                  <a:srgbClr val="FFFF00"/>
                </a:solidFill>
              </a:rPr>
              <a:t>Prava i obaveze studenata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7B2A90-26E0-4F02-9B9A-E927B075B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0321" y="2336873"/>
            <a:ext cx="11296526" cy="4431480"/>
          </a:xfrm>
        </p:spPr>
        <p:txBody>
          <a:bodyPr>
            <a:normAutofit/>
          </a:bodyPr>
          <a:lstStyle/>
          <a:p>
            <a:r>
              <a:rPr lang="hr-HR" dirty="0"/>
              <a:t>Aktivnost studenata pratit će se tijekom čitavoga semestra. Nastavu je obavezno pohađati, najmanje 12 predavanja.</a:t>
            </a:r>
          </a:p>
          <a:p>
            <a:r>
              <a:rPr lang="hr-HR" dirty="0"/>
              <a:t>Ispit je pismeni (i usmeni), uz mogućnost polaganja putem kolokvija (oba moraju biti ocijenjeno pozitivnom ocjenom).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Studenti imaju pravo pristupiti parcijalnom polaganju ispita po sljedećim uvjetima: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Parcijalnom ispitu (kolokviju) mogu pristupiti samo studenti koji redovito pohađaju predavanja. Provjera nazočnosti izvršit će se potpisivanjem na listu.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Parcijalno polaganje obavit će se pisanjem dvaju kolokvija.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79801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A4E5FA-A17D-42D6-B65A-B51270D13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>
                <a:solidFill>
                  <a:srgbClr val="FFFF00"/>
                </a:solidFill>
              </a:rPr>
              <a:t>Prava i obaveze studenata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7B2A90-26E0-4F02-9B9A-E927B075B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0321" y="2336872"/>
            <a:ext cx="9613861" cy="4331941"/>
          </a:xfrm>
        </p:spPr>
        <p:txBody>
          <a:bodyPr>
            <a:normAutofit/>
          </a:bodyPr>
          <a:lstStyle/>
          <a:p>
            <a:r>
              <a:rPr lang="hr-HR" dirty="0"/>
              <a:t>Prvi kolokvij piše se 17. studenoga 2026. s početkom u 12.45 sati. </a:t>
            </a:r>
          </a:p>
          <a:p>
            <a:r>
              <a:rPr lang="hr-HR" dirty="0"/>
              <a:t>Drugi kolokvij piše se 19. siječnja 2027. s početkom u 12.45 sati.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7936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A4E5FA-A17D-42D6-B65A-B51270D13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>
                <a:solidFill>
                  <a:srgbClr val="FFC000"/>
                </a:solidFill>
              </a:rPr>
              <a:t>Obavezna literatura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7B2A90-26E0-4F02-9B9A-E927B075B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631" y="2161309"/>
            <a:ext cx="11697428" cy="4562219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Bratulić, Josip (2022). </a:t>
            </a:r>
            <a:r>
              <a:rPr lang="hr-HR" i="1" dirty="0"/>
              <a:t>Hrvatska glagoljica: Postanak, razvitak, značenje</a:t>
            </a:r>
            <a:r>
              <a:rPr lang="hr-HR" dirty="0"/>
              <a:t>. Zagreb: Matica hrvatska. </a:t>
            </a:r>
            <a:r>
              <a:rPr lang="hr-HR" dirty="0">
                <a:solidFill>
                  <a:srgbClr val="FFC000"/>
                </a:solidFill>
              </a:rPr>
              <a:t>(prvi kolokvij)</a:t>
            </a:r>
          </a:p>
          <a:p>
            <a:r>
              <a:rPr lang="hr-HR" dirty="0" err="1"/>
              <a:t>Dubovečak</a:t>
            </a:r>
            <a:r>
              <a:rPr lang="hr-HR" dirty="0"/>
              <a:t>, Vesna (2021). „Prvih deset godina Radiotelevizije Zagreb“. </a:t>
            </a:r>
            <a:r>
              <a:rPr lang="hr-HR" i="1" dirty="0"/>
              <a:t>Časopis za suvremenu povijest</a:t>
            </a:r>
            <a:r>
              <a:rPr lang="hr-HR" dirty="0"/>
              <a:t>, 53 (3), str. 1023–1070. </a:t>
            </a:r>
            <a:r>
              <a:rPr lang="hr-HR" dirty="0">
                <a:solidFill>
                  <a:srgbClr val="FFC000"/>
                </a:solidFill>
              </a:rPr>
              <a:t>(drugi kolokvij)</a:t>
            </a:r>
          </a:p>
          <a:p>
            <a:r>
              <a:rPr lang="hr-HR" dirty="0"/>
              <a:t>Horvat, Josip (2003). </a:t>
            </a:r>
            <a:r>
              <a:rPr lang="hr-HR" i="1" dirty="0"/>
              <a:t>Povijest novinstva Hrvatske: 1771.–1939. </a:t>
            </a:r>
            <a:r>
              <a:rPr lang="hr-HR" dirty="0"/>
              <a:t>Zagreb: Golden marketing – Tehnička knjiga</a:t>
            </a:r>
            <a:r>
              <a:rPr lang="hr-HR" dirty="0">
                <a:solidFill>
                  <a:srgbClr val="FFC000"/>
                </a:solidFill>
              </a:rPr>
              <a:t>.(prvi kolokvij)</a:t>
            </a:r>
          </a:p>
          <a:p>
            <a:r>
              <a:rPr lang="hr-HR" dirty="0" err="1"/>
              <a:t>Najbar-Agičić</a:t>
            </a:r>
            <a:r>
              <a:rPr lang="hr-HR" dirty="0"/>
              <a:t>, Magdalena (2015). </a:t>
            </a:r>
            <a:r>
              <a:rPr lang="hr-HR" i="1" dirty="0"/>
              <a:t>Povijest novinarstva: Kratki pregled. </a:t>
            </a:r>
            <a:r>
              <a:rPr lang="hr-HR" dirty="0"/>
              <a:t>Zagreb: Sveučilište Sjever – Ibis grafika. </a:t>
            </a:r>
            <a:r>
              <a:rPr lang="hr-HR" dirty="0">
                <a:solidFill>
                  <a:srgbClr val="FFC000"/>
                </a:solidFill>
              </a:rPr>
              <a:t>(prvi i drugi kolokvij)</a:t>
            </a:r>
          </a:p>
          <a:p>
            <a:r>
              <a:rPr lang="hr-HR" dirty="0" err="1"/>
              <a:t>Najbar-Agičić</a:t>
            </a:r>
            <a:r>
              <a:rPr lang="hr-HR" dirty="0"/>
              <a:t>, Magdalena (2017). „Agitprop među novinarima: Uspostava komunističke vlasti i nadzor nad medijima“. U: Igor Duda (</a:t>
            </a:r>
            <a:r>
              <a:rPr lang="hr-HR" dirty="0" err="1"/>
              <a:t>ur</a:t>
            </a:r>
            <a:r>
              <a:rPr lang="hr-HR" dirty="0"/>
              <a:t>.), </a:t>
            </a:r>
            <a:r>
              <a:rPr lang="hr-HR" i="1" dirty="0"/>
              <a:t>Stvaranje socijalističkog čovjeka: Hrvatsko društvo i ideologija jugoslavenskog socijalizma</a:t>
            </a:r>
            <a:r>
              <a:rPr lang="hr-HR" dirty="0"/>
              <a:t>. Zagreb: Srednja Europa; Pula: Sveučilište Jurja Dobrile u Puli, 177-200. </a:t>
            </a:r>
            <a:r>
              <a:rPr lang="hr-HR" dirty="0">
                <a:solidFill>
                  <a:srgbClr val="FFC000"/>
                </a:solidFill>
              </a:rPr>
              <a:t>(drugi kolokvij)</a:t>
            </a:r>
          </a:p>
          <a:p>
            <a:r>
              <a:rPr lang="hr-HR" dirty="0"/>
              <a:t>Novak, Božidar (2005). </a:t>
            </a:r>
            <a:r>
              <a:rPr lang="hr-HR" i="1" dirty="0"/>
              <a:t>Hrvatsko novinarstvo u 20. stoljeću</a:t>
            </a:r>
            <a:r>
              <a:rPr lang="hr-HR" dirty="0"/>
              <a:t>. Zagreb: Golden marketing – Tehnička knjiga. </a:t>
            </a:r>
            <a:r>
              <a:rPr lang="hr-HR" dirty="0">
                <a:solidFill>
                  <a:srgbClr val="FFC000"/>
                </a:solidFill>
              </a:rPr>
              <a:t>(prvi i drugi kolokvij)</a:t>
            </a:r>
          </a:p>
          <a:p>
            <a:r>
              <a:rPr lang="hr-HR" dirty="0" err="1"/>
              <a:t>Švoger</a:t>
            </a:r>
            <a:r>
              <a:rPr lang="hr-HR" dirty="0"/>
              <a:t>, V. (2000), „Novinstvo kao javni medij sredinom 19. stoljeća u Hrvatskoj”, </a:t>
            </a:r>
            <a:r>
              <a:rPr lang="hr-HR" i="1" dirty="0"/>
              <a:t>Časopis za suvremenu povijest</a:t>
            </a:r>
            <a:r>
              <a:rPr lang="hr-HR" dirty="0"/>
              <a:t>, 32(3), 451–462. </a:t>
            </a:r>
            <a:r>
              <a:rPr lang="hr-HR" dirty="0">
                <a:solidFill>
                  <a:srgbClr val="FFC000"/>
                </a:solidFill>
              </a:rPr>
              <a:t>(prvi kolokvij)</a:t>
            </a:r>
          </a:p>
          <a:p>
            <a:r>
              <a:rPr lang="hr-HR" dirty="0"/>
              <a:t>Bilješke s predavanja/PPT </a:t>
            </a:r>
            <a:r>
              <a:rPr lang="hr-HR" dirty="0">
                <a:solidFill>
                  <a:srgbClr val="FFC000"/>
                </a:solidFill>
              </a:rPr>
              <a:t>(prvi i drugi kolokvij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altLang="sr-Latn-RS" dirty="0"/>
          </a:p>
          <a:p>
            <a:endParaRPr lang="hr-HR" altLang="sr-Latn-RS" dirty="0"/>
          </a:p>
        </p:txBody>
      </p:sp>
    </p:spTree>
    <p:extLst>
      <p:ext uri="{BB962C8B-B14F-4D97-AF65-F5344CB8AC3E}">
        <p14:creationId xmlns:p14="http://schemas.microsoft.com/office/powerpoint/2010/main" val="1555025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A4E5FA-A17D-42D6-B65A-B51270D13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9751" y="-118754"/>
            <a:ext cx="7990369" cy="1929169"/>
          </a:xfrm>
        </p:spPr>
        <p:txBody>
          <a:bodyPr/>
          <a:lstStyle/>
          <a:p>
            <a:br>
              <a:rPr lang="hr-HR" altLang="sr-Latn-RS" dirty="0"/>
            </a:br>
            <a:r>
              <a:rPr lang="hr-HR" altLang="sr-Latn-RS" dirty="0">
                <a:solidFill>
                  <a:srgbClr val="FFFF00"/>
                </a:solidFill>
              </a:rPr>
              <a:t>Dopunska literatura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7B2A90-26E0-4F02-9B9A-E927B075B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065" y="1935678"/>
            <a:ext cx="11982204" cy="49852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hr-HR" sz="1300" dirty="0"/>
          </a:p>
          <a:p>
            <a:r>
              <a:rPr lang="hr-HR" sz="2000" dirty="0"/>
              <a:t>Damjanović, Stjepan (2002). </a:t>
            </a:r>
            <a:r>
              <a:rPr lang="hr-HR" sz="2000" i="1" dirty="0"/>
              <a:t>Slovo iskona: Staroslavenska / starohrvatska čitanka</a:t>
            </a:r>
            <a:r>
              <a:rPr lang="hr-HR" sz="2000" dirty="0"/>
              <a:t>. Zagreb: Matica hrvatska. </a:t>
            </a:r>
          </a:p>
          <a:p>
            <a:r>
              <a:rPr lang="hr-HR" sz="2000" dirty="0"/>
              <a:t>Damjanović, Stjepan (2008). </a:t>
            </a:r>
            <a:r>
              <a:rPr lang="hr-HR" sz="2000" i="1" dirty="0"/>
              <a:t>Jezik hrvatskih glagoljaša</a:t>
            </a:r>
            <a:r>
              <a:rPr lang="hr-HR" sz="2000" dirty="0"/>
              <a:t>. Zagreb: Matica hrvatska.</a:t>
            </a:r>
          </a:p>
          <a:p>
            <a:r>
              <a:rPr lang="hr-HR" sz="2000" dirty="0"/>
              <a:t>Franjić, Branko (</a:t>
            </a:r>
            <a:r>
              <a:rPr lang="hr-HR" sz="2000" dirty="0" err="1"/>
              <a:t>ur</a:t>
            </a:r>
            <a:r>
              <a:rPr lang="hr-HR" sz="2000" dirty="0"/>
              <a:t>.) (1997). </a:t>
            </a:r>
            <a:r>
              <a:rPr lang="hr-HR" sz="2000" i="1" dirty="0"/>
              <a:t>Almanah hrvatskog tiskarstva, nakladništva, novinstva, bibliotekarstva i knjižarstva s adresarom</a:t>
            </a:r>
            <a:r>
              <a:rPr lang="hr-HR" sz="2000" dirty="0"/>
              <a:t>. Zagreb: Horizont Press; </a:t>
            </a:r>
            <a:r>
              <a:rPr lang="hr-HR" sz="2000" dirty="0" err="1"/>
              <a:t>Kratis</a:t>
            </a:r>
            <a:r>
              <a:rPr lang="hr-HR" sz="2000" dirty="0"/>
              <a:t>.</a:t>
            </a:r>
          </a:p>
          <a:p>
            <a:r>
              <a:rPr lang="hr-HR" sz="2000" dirty="0"/>
              <a:t>Gavranović, A. (2007). „</a:t>
            </a:r>
            <a:r>
              <a:rPr lang="hr-HR" sz="2000" i="1" dirty="0"/>
              <a:t>U borbi za nacionalni identitet: Kratka povijest hrvatskog tiskanog novinstva. </a:t>
            </a:r>
            <a:r>
              <a:rPr lang="hr-HR" sz="2000" i="1" dirty="0" err="1"/>
              <a:t>MediAnali</a:t>
            </a:r>
            <a:r>
              <a:rPr lang="hr-HR" sz="2000" i="1" dirty="0"/>
              <a:t>: međunarodni znanstveni časopis za pitanja medija, novinarstva, masovnog komuniciranja i odnosa s javnostim</a:t>
            </a:r>
            <a:r>
              <a:rPr lang="hr-HR" sz="2000" dirty="0"/>
              <a:t>a”, 1(1), 119–134.</a:t>
            </a:r>
          </a:p>
          <a:p>
            <a:r>
              <a:rPr lang="hr-HR" sz="2000" dirty="0" err="1"/>
              <a:t>Gross</a:t>
            </a:r>
            <a:r>
              <a:rPr lang="hr-HR" sz="2000" dirty="0"/>
              <a:t>, Mirjana (1985). </a:t>
            </a:r>
            <a:r>
              <a:rPr lang="hr-HR" sz="2000" i="1" dirty="0"/>
              <a:t>Počeci moderne Hrvatske: </a:t>
            </a:r>
            <a:r>
              <a:rPr lang="hr-HR" sz="2000" i="1" dirty="0" err="1"/>
              <a:t>Neoapsolutizam</a:t>
            </a:r>
            <a:r>
              <a:rPr lang="hr-HR" sz="2000" i="1" dirty="0"/>
              <a:t> u civilnoj Hrvatskoj i Slavoniji 1850.–1860</a:t>
            </a:r>
            <a:r>
              <a:rPr lang="hr-HR" sz="2000" dirty="0"/>
              <a:t>. Zagreb: Globus.</a:t>
            </a:r>
          </a:p>
          <a:p>
            <a:r>
              <a:rPr lang="hr-HR" sz="2000" dirty="0"/>
              <a:t>Hercigonja, Eduard (1975). </a:t>
            </a:r>
            <a:r>
              <a:rPr lang="hr-HR" sz="2000" i="1" dirty="0"/>
              <a:t>Srednjovjekovna književnost</a:t>
            </a:r>
            <a:r>
              <a:rPr lang="hr-HR" sz="2000" dirty="0"/>
              <a:t>. Zagreb: Liber.</a:t>
            </a:r>
          </a:p>
          <a:p>
            <a:r>
              <a:rPr lang="hr-HR" sz="2000" dirty="0"/>
              <a:t>Hercigonja, Eduard (2004). </a:t>
            </a:r>
            <a:r>
              <a:rPr lang="hr-HR" sz="2000" i="1" dirty="0"/>
              <a:t>Na temeljima hrvatske književne kulture: </a:t>
            </a:r>
            <a:r>
              <a:rPr lang="hr-HR" sz="2000" i="1" dirty="0" err="1"/>
              <a:t>Filološkomedievističke</a:t>
            </a:r>
            <a:r>
              <a:rPr lang="hr-HR" sz="2000" i="1" dirty="0"/>
              <a:t> rasprave</a:t>
            </a:r>
            <a:r>
              <a:rPr lang="hr-HR" sz="2000" dirty="0"/>
              <a:t>. Zagreb: Matica hrvatska.</a:t>
            </a:r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597785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35202A-5C3F-4491-96B8-7745A26E6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hr-HR" altLang="sr-Latn-R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Dopunska literatura</a:t>
            </a:r>
            <a:endParaRPr lang="hr-HR" dirty="0">
              <a:solidFill>
                <a:srgbClr val="FFFF0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992BC5-5ACB-4491-9931-6A41BA4E9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18" y="2196353"/>
            <a:ext cx="11967881" cy="4589928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Jergović, Blanka (2004). </a:t>
            </a:r>
            <a:r>
              <a:rPr lang="hr-HR" i="1" dirty="0"/>
              <a:t>Odmjeravanje snaga: novine i politika u Hrvatskoj u prvom razdoblju tranzicije</a:t>
            </a:r>
            <a:r>
              <a:rPr lang="hr-HR" dirty="0"/>
              <a:t>. Zagreb: Sveučilišna knjižara.</a:t>
            </a:r>
          </a:p>
          <a:p>
            <a:r>
              <a:rPr lang="hr-HR" dirty="0"/>
              <a:t>Jurković, Danijel (2023). </a:t>
            </a:r>
            <a:r>
              <a:rPr lang="hr-HR" i="1" dirty="0"/>
              <a:t>Odnosi Jugoslavije i Sovjetskoga Saveza od 1947. do 1953. u kontekstu Informbiroa prema vodećim jugoslavenskim tiskovinama</a:t>
            </a:r>
            <a:r>
              <a:rPr lang="hr-HR" dirty="0"/>
              <a:t>. Doktorski rad. Zagreb: Sveučilište u Zagrebu, Fakultet hrvatskih studija, 25. – 48.</a:t>
            </a:r>
          </a:p>
          <a:p>
            <a:r>
              <a:rPr lang="hr-HR" dirty="0"/>
              <a:t>Malović, Stjepan (2004). </a:t>
            </a:r>
            <a:r>
              <a:rPr lang="hr-HR" i="1" dirty="0"/>
              <a:t>Medijski prijepori</a:t>
            </a:r>
            <a:r>
              <a:rPr lang="hr-HR" dirty="0"/>
              <a:t>. Dubrovnik/Zagreb: Sveučilište u Dubrovniku; Međunarodni centar za obrazovanje novinara.</a:t>
            </a:r>
          </a:p>
          <a:p>
            <a:r>
              <a:rPr lang="hr-HR" dirty="0"/>
              <a:t>Mihovilović, Maroje (2025). </a:t>
            </a:r>
            <a:r>
              <a:rPr lang="hr-HR" i="1" dirty="0"/>
              <a:t>Novinari i vlast: Knjiga prva (1566.–1990.).</a:t>
            </a:r>
            <a:r>
              <a:rPr lang="hr-HR" dirty="0"/>
              <a:t> Mihovilović, Maroje (2025). Novinari i vlast: Povijest hrvatskog novinstva kroz svjedočanstva samih novinara. Zagreb: Profil knjiga. </a:t>
            </a:r>
            <a:endParaRPr lang="hr-HR" i="1" dirty="0"/>
          </a:p>
          <a:p>
            <a:r>
              <a:rPr lang="hr-HR" dirty="0"/>
              <a:t>Mihovilović, Maroje (2025). </a:t>
            </a:r>
            <a:r>
              <a:rPr lang="hr-HR" i="1" dirty="0"/>
              <a:t>Novinari i vlast: Knjiga druga (1991.–2025.).</a:t>
            </a:r>
            <a:r>
              <a:rPr lang="hr-HR" dirty="0"/>
              <a:t>Zagreb: Profil knjiga.</a:t>
            </a:r>
          </a:p>
          <a:p>
            <a:r>
              <a:rPr lang="hr-HR" dirty="0"/>
              <a:t>Mučalo, Marina (2002). Radio u Hrvatskoj: povijesno-pravni razvoj radija u Hrvatskoj. Zagreb: Fakultet političkih znanosti, osobito str. 17–80.</a:t>
            </a:r>
          </a:p>
          <a:p>
            <a:r>
              <a:rPr lang="hr-HR" dirty="0" err="1"/>
              <a:t>Najbar-Agičić</a:t>
            </a:r>
            <a:r>
              <a:rPr lang="hr-HR" dirty="0"/>
              <a:t>, M. (2015.) „Osnivanje, djelovanje i prekid rada Novinarske škole u Zagrebu 1949.–1952.”, </a:t>
            </a:r>
            <a:r>
              <a:rPr lang="hr-HR" i="1" dirty="0"/>
              <a:t>Časopis za suvremenu povijest,</a:t>
            </a:r>
            <a:r>
              <a:rPr lang="hr-HR" dirty="0"/>
              <a:t> 47(2), 275–292.</a:t>
            </a:r>
          </a:p>
          <a:p>
            <a:r>
              <a:rPr lang="hr-HR" dirty="0"/>
              <a:t>Peruško, </a:t>
            </a:r>
            <a:r>
              <a:rPr lang="hr-HR" dirty="0" err="1"/>
              <a:t>Zrinjka</a:t>
            </a:r>
            <a:r>
              <a:rPr lang="hr-HR" dirty="0"/>
              <a:t> (</a:t>
            </a:r>
            <a:r>
              <a:rPr lang="hr-HR" dirty="0" err="1"/>
              <a:t>ur</a:t>
            </a:r>
            <a:r>
              <a:rPr lang="hr-HR" dirty="0"/>
              <a:t>.) (2008). </a:t>
            </a:r>
            <a:r>
              <a:rPr lang="hr-HR" i="1" dirty="0"/>
              <a:t>Mediji, kultura i civilno društvo</a:t>
            </a:r>
            <a:r>
              <a:rPr lang="hr-HR" dirty="0"/>
              <a:t>. Zagreb: Naklada Jesenski i Turk; Hrvatsko sociološko društvo.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40634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A4E5FA-A17D-42D6-B65A-B51270D13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3813" y="-95003"/>
            <a:ext cx="7990369" cy="1929169"/>
          </a:xfrm>
        </p:spPr>
        <p:txBody>
          <a:bodyPr/>
          <a:lstStyle/>
          <a:p>
            <a:br>
              <a:rPr lang="hr-HR" altLang="sr-Latn-RS" dirty="0"/>
            </a:br>
            <a:r>
              <a:rPr lang="hr-HR" altLang="sr-Latn-RS" dirty="0">
                <a:solidFill>
                  <a:srgbClr val="FFFF00"/>
                </a:solidFill>
              </a:rPr>
              <a:t>Dopunska literatura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7B2A90-26E0-4F02-9B9A-E927B075B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719" y="1703293"/>
            <a:ext cx="12039600" cy="500230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hr-HR" sz="1600" dirty="0"/>
          </a:p>
          <a:p>
            <a:r>
              <a:rPr lang="en-US" sz="1800" dirty="0" err="1"/>
              <a:t>Švoger</a:t>
            </a:r>
            <a:r>
              <a:rPr lang="en-US" sz="1800" dirty="0"/>
              <a:t>, </a:t>
            </a:r>
            <a:r>
              <a:rPr lang="en-US" sz="1800" dirty="0" err="1"/>
              <a:t>Vlasta</a:t>
            </a:r>
            <a:r>
              <a:rPr lang="en-US" sz="1800" dirty="0"/>
              <a:t> (2006). „</a:t>
            </a:r>
            <a:r>
              <a:rPr lang="en-US" sz="1800" dirty="0" err="1"/>
              <a:t>Zagrebačko</a:t>
            </a:r>
            <a:r>
              <a:rPr lang="en-US" sz="1800" dirty="0"/>
              <a:t> </a:t>
            </a:r>
            <a:r>
              <a:rPr lang="en-US" sz="1800" dirty="0" err="1"/>
              <a:t>liberalno</a:t>
            </a:r>
            <a:r>
              <a:rPr lang="en-US" sz="1800" dirty="0"/>
              <a:t> </a:t>
            </a:r>
            <a:r>
              <a:rPr lang="en-US" sz="1800" dirty="0" err="1"/>
              <a:t>novinstvo</a:t>
            </a:r>
            <a:r>
              <a:rPr lang="en-US" sz="1800" dirty="0"/>
              <a:t> o </a:t>
            </a:r>
            <a:r>
              <a:rPr lang="en-US" sz="1800" dirty="0" err="1"/>
              <a:t>slobodi</a:t>
            </a:r>
            <a:r>
              <a:rPr lang="en-US" sz="1800" dirty="0"/>
              <a:t> </a:t>
            </a:r>
            <a:r>
              <a:rPr lang="en-US" sz="1800" dirty="0" err="1"/>
              <a:t>tiska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društvenoj</a:t>
            </a:r>
            <a:r>
              <a:rPr lang="en-US" sz="1800" dirty="0"/>
              <a:t> </a:t>
            </a:r>
            <a:r>
              <a:rPr lang="en-US" sz="1800" dirty="0" err="1"/>
              <a:t>ulozi</a:t>
            </a:r>
            <a:r>
              <a:rPr lang="en-US" sz="1800" dirty="0"/>
              <a:t> </a:t>
            </a:r>
            <a:r>
              <a:rPr lang="en-US" sz="1800" dirty="0" err="1"/>
              <a:t>novina</a:t>
            </a:r>
            <a:r>
              <a:rPr lang="en-US" sz="1800" dirty="0"/>
              <a:t> od </a:t>
            </a:r>
            <a:r>
              <a:rPr lang="en-US" sz="1800" dirty="0" err="1"/>
              <a:t>izbijanja</a:t>
            </a:r>
            <a:r>
              <a:rPr lang="en-US" sz="1800" dirty="0"/>
              <a:t> </a:t>
            </a:r>
            <a:r>
              <a:rPr lang="en-US" sz="1800" dirty="0" err="1"/>
              <a:t>revolucije</a:t>
            </a:r>
            <a:r>
              <a:rPr lang="en-US" sz="1800" dirty="0"/>
              <a:t> 1848. do </a:t>
            </a:r>
            <a:r>
              <a:rPr lang="en-US" sz="1800" dirty="0" err="1"/>
              <a:t>uvođenja</a:t>
            </a:r>
            <a:r>
              <a:rPr lang="en-US" sz="1800" dirty="0"/>
              <a:t> </a:t>
            </a:r>
            <a:r>
              <a:rPr lang="en-US" sz="1800" dirty="0" err="1"/>
              <a:t>neoapsolutizma</a:t>
            </a:r>
            <a:r>
              <a:rPr lang="en-US" sz="1800" dirty="0"/>
              <a:t> 1851. </a:t>
            </a:r>
            <a:r>
              <a:rPr lang="en-US" sz="1800" dirty="0" err="1"/>
              <a:t>godine</a:t>
            </a:r>
            <a:r>
              <a:rPr lang="en-US" sz="1800" dirty="0"/>
              <a:t>“. </a:t>
            </a:r>
            <a:r>
              <a:rPr lang="en-US" sz="1800" i="1" dirty="0"/>
              <a:t>Historical Contributions = </a:t>
            </a:r>
            <a:r>
              <a:rPr lang="en-US" sz="1800" i="1" dirty="0" err="1"/>
              <a:t>Historische</a:t>
            </a:r>
            <a:r>
              <a:rPr lang="en-US" sz="1800" i="1" dirty="0"/>
              <a:t> </a:t>
            </a:r>
            <a:r>
              <a:rPr lang="en-US" sz="1800" i="1" dirty="0" err="1"/>
              <a:t>Beiträge</a:t>
            </a:r>
            <a:r>
              <a:rPr lang="en-US" sz="1800" dirty="0"/>
              <a:t>, 25 (30), str. 203–223.</a:t>
            </a:r>
          </a:p>
          <a:p>
            <a:r>
              <a:rPr lang="en-US" sz="1800" dirty="0" err="1"/>
              <a:t>Stipčević</a:t>
            </a:r>
            <a:r>
              <a:rPr lang="en-US" sz="1800" dirty="0"/>
              <a:t>, Aleksandar (1985). </a:t>
            </a:r>
            <a:r>
              <a:rPr lang="en-US" sz="1800" i="1" dirty="0" err="1"/>
              <a:t>Povijest</a:t>
            </a:r>
            <a:r>
              <a:rPr lang="en-US" sz="1800" i="1" dirty="0"/>
              <a:t> </a:t>
            </a:r>
            <a:r>
              <a:rPr lang="en-US" sz="1800" i="1" dirty="0" err="1"/>
              <a:t>knjige</a:t>
            </a:r>
            <a:r>
              <a:rPr lang="en-US" sz="1800" dirty="0"/>
              <a:t>. Zagreb: </a:t>
            </a:r>
            <a:r>
              <a:rPr lang="en-US" sz="1800" dirty="0" err="1"/>
              <a:t>Nakladni</a:t>
            </a:r>
            <a:r>
              <a:rPr lang="en-US" sz="1800" dirty="0"/>
              <a:t> </a:t>
            </a:r>
            <a:r>
              <a:rPr lang="en-US" sz="1800" dirty="0" err="1"/>
              <a:t>zavod</a:t>
            </a:r>
            <a:r>
              <a:rPr lang="en-US" sz="1800" dirty="0"/>
              <a:t> </a:t>
            </a:r>
            <a:r>
              <a:rPr lang="en-US" sz="1800" dirty="0" err="1"/>
              <a:t>Matice</a:t>
            </a:r>
            <a:r>
              <a:rPr lang="en-US" sz="1800" dirty="0"/>
              <a:t> </a:t>
            </a:r>
            <a:r>
              <a:rPr lang="en-US" sz="1800" dirty="0" err="1"/>
              <a:t>hratske</a:t>
            </a:r>
            <a:r>
              <a:rPr lang="en-US" sz="1800" dirty="0"/>
              <a:t>. </a:t>
            </a:r>
            <a:endParaRPr lang="hr-HR" sz="1800" dirty="0"/>
          </a:p>
          <a:p>
            <a:r>
              <a:rPr lang="en-US" sz="1800" dirty="0"/>
              <a:t> </a:t>
            </a:r>
            <a:r>
              <a:rPr lang="en-US" sz="1800" dirty="0" err="1"/>
              <a:t>Vončina</a:t>
            </a:r>
            <a:r>
              <a:rPr lang="en-US" sz="1800" dirty="0"/>
              <a:t>, Nikola (1997). </a:t>
            </a:r>
            <a:r>
              <a:rPr lang="en-US" sz="1800" dirty="0" err="1"/>
              <a:t>Dvanaest</a:t>
            </a:r>
            <a:r>
              <a:rPr lang="en-US" sz="1800" dirty="0"/>
              <a:t> </a:t>
            </a:r>
            <a:r>
              <a:rPr lang="en-US" sz="1800" dirty="0" err="1"/>
              <a:t>prevratnih</a:t>
            </a:r>
            <a:r>
              <a:rPr lang="en-US" sz="1800" dirty="0"/>
              <a:t> </a:t>
            </a:r>
            <a:r>
              <a:rPr lang="en-US" sz="1800" dirty="0" err="1"/>
              <a:t>godina</a:t>
            </a:r>
            <a:r>
              <a:rPr lang="en-US" sz="1800" dirty="0"/>
              <a:t>: 1941.–1953.: </a:t>
            </a:r>
            <a:r>
              <a:rPr lang="en-US" sz="1800" dirty="0" err="1"/>
              <a:t>prilozi</a:t>
            </a:r>
            <a:r>
              <a:rPr lang="en-US" sz="1800" dirty="0"/>
              <a:t> za </a:t>
            </a:r>
            <a:r>
              <a:rPr lang="en-US" sz="1800" dirty="0" err="1"/>
              <a:t>povijest</a:t>
            </a:r>
            <a:r>
              <a:rPr lang="en-US" sz="1800" dirty="0"/>
              <a:t> </a:t>
            </a:r>
            <a:r>
              <a:rPr lang="en-US" sz="1800" dirty="0" err="1"/>
              <a:t>radija</a:t>
            </a:r>
            <a:r>
              <a:rPr lang="en-US" sz="1800" dirty="0"/>
              <a:t> u </a:t>
            </a:r>
            <a:r>
              <a:rPr lang="en-US" sz="1800" dirty="0" err="1"/>
              <a:t>Hrvatskoj</a:t>
            </a:r>
            <a:r>
              <a:rPr lang="en-US" sz="1800" dirty="0"/>
              <a:t> II. Zagreb: </a:t>
            </a:r>
            <a:r>
              <a:rPr lang="en-US" sz="1800" dirty="0" err="1"/>
              <a:t>Hrvatski</a:t>
            </a:r>
            <a:r>
              <a:rPr lang="en-US" sz="1800" dirty="0"/>
              <a:t> radio.</a:t>
            </a:r>
          </a:p>
          <a:p>
            <a:r>
              <a:rPr lang="en-US" sz="1800" dirty="0" err="1"/>
              <a:t>Vončina</a:t>
            </a:r>
            <a:r>
              <a:rPr lang="en-US" sz="1800" dirty="0"/>
              <a:t>, Nikola (1999). </a:t>
            </a:r>
            <a:r>
              <a:rPr lang="en-US" sz="1800" i="1" dirty="0"/>
              <a:t>TV </a:t>
            </a:r>
            <a:r>
              <a:rPr lang="en-US" sz="1800" i="1" dirty="0" err="1"/>
              <a:t>osvaja</a:t>
            </a:r>
            <a:r>
              <a:rPr lang="en-US" sz="1800" i="1" dirty="0"/>
              <a:t> </a:t>
            </a:r>
            <a:r>
              <a:rPr lang="en-US" sz="1800" i="1" dirty="0" err="1"/>
              <a:t>Hrvatsku</a:t>
            </a:r>
            <a:r>
              <a:rPr lang="en-US" sz="1800" i="1" dirty="0"/>
              <a:t>: </a:t>
            </a:r>
            <a:r>
              <a:rPr lang="en-US" sz="1800" i="1" dirty="0" err="1"/>
              <a:t>prilozi</a:t>
            </a:r>
            <a:r>
              <a:rPr lang="en-US" sz="1800" i="1" dirty="0"/>
              <a:t> za </a:t>
            </a:r>
            <a:r>
              <a:rPr lang="en-US" sz="1800" i="1" dirty="0" err="1"/>
              <a:t>povijest</a:t>
            </a:r>
            <a:r>
              <a:rPr lang="en-US" sz="1800" i="1" dirty="0"/>
              <a:t> </a:t>
            </a:r>
            <a:r>
              <a:rPr lang="en-US" sz="1800" i="1" dirty="0" err="1"/>
              <a:t>radija</a:t>
            </a:r>
            <a:r>
              <a:rPr lang="en-US" sz="1800" i="1" dirty="0"/>
              <a:t> </a:t>
            </a:r>
            <a:r>
              <a:rPr lang="en-US" sz="1800" i="1" dirty="0" err="1"/>
              <a:t>i</a:t>
            </a:r>
            <a:r>
              <a:rPr lang="en-US" sz="1800" i="1" dirty="0"/>
              <a:t> </a:t>
            </a:r>
            <a:r>
              <a:rPr lang="en-US" sz="1800" i="1" dirty="0" err="1"/>
              <a:t>televizije</a:t>
            </a:r>
            <a:r>
              <a:rPr lang="en-US" sz="1800" i="1" dirty="0"/>
              <a:t> u </a:t>
            </a:r>
            <a:r>
              <a:rPr lang="en-US" sz="1800" i="1" dirty="0" err="1"/>
              <a:t>Hrvatskoj</a:t>
            </a:r>
            <a:r>
              <a:rPr lang="en-US" sz="1800" i="1" dirty="0"/>
              <a:t> III: 1954.–1958. </a:t>
            </a:r>
            <a:r>
              <a:rPr lang="en-US" sz="1800" dirty="0"/>
              <a:t>Zagreb: </a:t>
            </a:r>
            <a:r>
              <a:rPr lang="en-US" sz="1800" dirty="0" err="1"/>
              <a:t>Hrvatski</a:t>
            </a:r>
            <a:r>
              <a:rPr lang="en-US" sz="1800" dirty="0"/>
              <a:t> radio.</a:t>
            </a:r>
          </a:p>
          <a:p>
            <a:r>
              <a:rPr lang="en-US" sz="1800" dirty="0" err="1"/>
              <a:t>Vončina</a:t>
            </a:r>
            <a:r>
              <a:rPr lang="en-US" sz="1800" dirty="0"/>
              <a:t>, Nikola (2001). </a:t>
            </a:r>
            <a:r>
              <a:rPr lang="en-US" sz="1800" i="1" dirty="0"/>
              <a:t>RTV Zagreb: 1959.–1964.: </a:t>
            </a:r>
            <a:r>
              <a:rPr lang="en-US" sz="1800" i="1" dirty="0" err="1"/>
              <a:t>prilozi</a:t>
            </a:r>
            <a:r>
              <a:rPr lang="en-US" sz="1800" i="1" dirty="0"/>
              <a:t> za </a:t>
            </a:r>
            <a:r>
              <a:rPr lang="en-US" sz="1800" i="1" dirty="0" err="1"/>
              <a:t>povijest</a:t>
            </a:r>
            <a:r>
              <a:rPr lang="en-US" sz="1800" i="1" dirty="0"/>
              <a:t> </a:t>
            </a:r>
            <a:r>
              <a:rPr lang="en-US" sz="1800" i="1" dirty="0" err="1"/>
              <a:t>radija</a:t>
            </a:r>
            <a:r>
              <a:rPr lang="en-US" sz="1800" i="1" dirty="0"/>
              <a:t> u </a:t>
            </a:r>
            <a:r>
              <a:rPr lang="en-US" sz="1800" i="1" dirty="0" err="1"/>
              <a:t>Hrvatskoj</a:t>
            </a:r>
            <a:r>
              <a:rPr lang="en-US" sz="1800" i="1" dirty="0"/>
              <a:t> IV.</a:t>
            </a:r>
            <a:r>
              <a:rPr lang="en-US" sz="1800" dirty="0"/>
              <a:t> Zagreb: </a:t>
            </a:r>
            <a:r>
              <a:rPr lang="en-US" sz="1800" dirty="0" err="1"/>
              <a:t>Hrvatski</a:t>
            </a:r>
            <a:r>
              <a:rPr lang="en-US" sz="1800" dirty="0"/>
              <a:t> radio.</a:t>
            </a:r>
          </a:p>
          <a:p>
            <a:r>
              <a:rPr lang="en-US" sz="1800" dirty="0" err="1"/>
              <a:t>Vončina</a:t>
            </a:r>
            <a:r>
              <a:rPr lang="en-US" sz="1800" dirty="0"/>
              <a:t>, Nikola (2005). </a:t>
            </a:r>
            <a:r>
              <a:rPr lang="en-US" sz="1800" i="1" dirty="0" err="1"/>
              <a:t>Emisije</a:t>
            </a:r>
            <a:r>
              <a:rPr lang="en-US" sz="1800" i="1" dirty="0"/>
              <a:t> RTV Zagreb: 1964.–1971. </a:t>
            </a:r>
            <a:r>
              <a:rPr lang="en-US" sz="1800" dirty="0"/>
              <a:t>Zagreb: Hrvatska </a:t>
            </a:r>
            <a:r>
              <a:rPr lang="en-US" sz="1800" dirty="0" err="1"/>
              <a:t>radiotelevizija</a:t>
            </a:r>
            <a:r>
              <a:rPr lang="en-US" sz="1800" dirty="0"/>
              <a:t>.</a:t>
            </a:r>
          </a:p>
          <a:p>
            <a:r>
              <a:rPr lang="en-US" sz="1800" dirty="0"/>
              <a:t>Hrvatska </a:t>
            </a:r>
            <a:r>
              <a:rPr lang="en-US" sz="1800" dirty="0" err="1"/>
              <a:t>radiotelevizija</a:t>
            </a:r>
            <a:r>
              <a:rPr lang="en-US" sz="1800" dirty="0"/>
              <a:t>: </a:t>
            </a:r>
            <a:r>
              <a:rPr lang="en-US" sz="1800" dirty="0" err="1"/>
              <a:t>publikacija</a:t>
            </a:r>
            <a:r>
              <a:rPr lang="en-US" sz="1800" dirty="0"/>
              <a:t> </a:t>
            </a:r>
            <a:r>
              <a:rPr lang="en-US" sz="1800" dirty="0" err="1"/>
              <a:t>izdana</a:t>
            </a:r>
            <a:r>
              <a:rPr lang="en-US" sz="1800" dirty="0"/>
              <a:t> u </a:t>
            </a:r>
            <a:r>
              <a:rPr lang="en-US" sz="1800" dirty="0" err="1"/>
              <a:t>povodu</a:t>
            </a:r>
            <a:r>
              <a:rPr lang="en-US" sz="1800" dirty="0"/>
              <a:t> 65. </a:t>
            </a:r>
            <a:r>
              <a:rPr lang="en-US" sz="1800" dirty="0" err="1"/>
              <a:t>obljetnice</a:t>
            </a:r>
            <a:r>
              <a:rPr lang="en-US" sz="1800" dirty="0"/>
              <a:t> </a:t>
            </a:r>
            <a:r>
              <a:rPr lang="en-US" sz="1800" dirty="0" err="1"/>
              <a:t>radija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35. </a:t>
            </a:r>
            <a:r>
              <a:rPr lang="en-US" sz="1800" dirty="0" err="1"/>
              <a:t>obljetnice</a:t>
            </a:r>
            <a:r>
              <a:rPr lang="en-US" sz="1800" dirty="0"/>
              <a:t> </a:t>
            </a:r>
            <a:r>
              <a:rPr lang="en-US" sz="1800" dirty="0" err="1"/>
              <a:t>televizije</a:t>
            </a:r>
            <a:r>
              <a:rPr lang="en-US" sz="1800" dirty="0"/>
              <a:t> (1991). Zagreb: Hrvatska </a:t>
            </a:r>
            <a:r>
              <a:rPr lang="en-US" sz="1800" dirty="0" err="1"/>
              <a:t>radiotelevizija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Zapisi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sjećanja</a:t>
            </a:r>
            <a:r>
              <a:rPr lang="en-US" sz="1800" dirty="0"/>
              <a:t>: </a:t>
            </a:r>
            <a:r>
              <a:rPr lang="en-US" sz="1800" dirty="0" err="1"/>
              <a:t>zbornik</a:t>
            </a:r>
            <a:r>
              <a:rPr lang="en-US" sz="1800" dirty="0"/>
              <a:t> </a:t>
            </a:r>
            <a:r>
              <a:rPr lang="en-US" sz="1800" dirty="0" err="1"/>
              <a:t>tekstova</a:t>
            </a:r>
            <a:r>
              <a:rPr lang="en-US" sz="1800" dirty="0"/>
              <a:t> </a:t>
            </a:r>
            <a:r>
              <a:rPr lang="en-US" sz="1800" dirty="0" err="1"/>
              <a:t>djelatnika</a:t>
            </a:r>
            <a:r>
              <a:rPr lang="en-US" sz="1800" dirty="0"/>
              <a:t> Radio </a:t>
            </a:r>
            <a:r>
              <a:rPr lang="en-US" sz="1800" dirty="0" err="1"/>
              <a:t>Zagreba</a:t>
            </a:r>
            <a:r>
              <a:rPr lang="en-US" sz="1800" dirty="0"/>
              <a:t>/Radio-</a:t>
            </a:r>
            <a:r>
              <a:rPr lang="en-US" sz="1800" dirty="0" err="1"/>
              <a:t>televizije</a:t>
            </a:r>
            <a:r>
              <a:rPr lang="en-US" sz="1800" dirty="0"/>
              <a:t> Zagreb/</a:t>
            </a:r>
            <a:r>
              <a:rPr lang="en-US" sz="1800" dirty="0" err="1"/>
              <a:t>Hrvatske</a:t>
            </a:r>
            <a:r>
              <a:rPr lang="en-US" sz="1800" dirty="0"/>
              <a:t> </a:t>
            </a:r>
            <a:r>
              <a:rPr lang="en-US" sz="1800" dirty="0" err="1"/>
              <a:t>radiotelevizije</a:t>
            </a:r>
            <a:r>
              <a:rPr lang="en-US" sz="1800" dirty="0"/>
              <a:t> (2001). Zagreb: Hrvatska </a:t>
            </a:r>
            <a:r>
              <a:rPr lang="en-US" sz="1800" dirty="0" err="1"/>
              <a:t>radiotelevizija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3970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3C2DD3-2C9E-43F7-9481-4DE999239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1834166"/>
          </a:xfrm>
        </p:spPr>
        <p:txBody>
          <a:bodyPr/>
          <a:lstStyle/>
          <a:p>
            <a:pPr algn="ctr"/>
            <a:r>
              <a:rPr lang="hr-HR" dirty="0">
                <a:solidFill>
                  <a:srgbClr val="FFFF00"/>
                </a:solidFill>
              </a:rPr>
              <a:t>Tjedni plan nastave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3FB534A-8565-4589-80D5-348D1D32B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7" y="1971040"/>
            <a:ext cx="12077205" cy="4821645"/>
          </a:xfrm>
        </p:spPr>
        <p:txBody>
          <a:bodyPr>
            <a:normAutofit fontScale="55000" lnSpcReduction="20000"/>
          </a:bodyPr>
          <a:lstStyle/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Uvod u povijest medija i medijske komunikacije u Hrvatskoj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Pisana kultura, glagoljica i počeci hrvatske medijske kulture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Tiskarstvo, knjiga i nastanak hrvatske tiskane kulture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Od prvih novina do hrvatskoga narodnoga preporoda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Hrvatski narodni preporod i nastanak modernoga novinstva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Novinstvo u Hrvatskoj u vrijeme Revolucije 1848./1849. i razvoj stranačkoga novinstva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Razvoj hrvatskog novinstva u drugoj polovici 19. stoljeća: Dalmacija, Istra i kontinentalna Hrvatska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Masovni tisak, časopisi i razvoj novinarske profesije početkom 20. stoljeća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Hrvatsko novinstvo u međuraću: politika, društvo i mediji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 Mediji, propaganda i rat: NDH i Narodnooslobodilački pokret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 Medijski sustav socijalističke Jugoslavije i uvođenje monopola nad informacijama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 Novinstvo, politika i društvo u socijalističkoj Hrvatskoj</a:t>
            </a: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 Radio Zagreb, televizija Zagreb i razvoj elektroničkih masovnih medija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  Demokratske promjene, Domovinski rat i transformacija hrvatskoga medijskog sustava</a:t>
            </a:r>
            <a:endParaRPr lang="hr-HR" sz="3200" b="0" i="0" dirty="0">
              <a:effectLst/>
              <a:latin typeface="-apple-system-body"/>
            </a:endParaRPr>
          </a:p>
          <a:p>
            <a:pPr algn="l" rtl="0">
              <a:buFont typeface="+mj-lt"/>
              <a:buAutoNum type="arabicPeriod"/>
            </a:pPr>
            <a:r>
              <a:rPr lang="hr-HR" sz="3200" b="1" i="0" dirty="0">
                <a:effectLst/>
                <a:latin typeface="-apple-system-body"/>
              </a:rPr>
              <a:t> Suvremeni hrvatski mediji, novi mediji i budućnost medijske komunikacije</a:t>
            </a:r>
            <a:endParaRPr lang="hr-HR" sz="3200" b="0" i="0" dirty="0">
              <a:effectLst/>
              <a:latin typeface="-apple-system-body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73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08513-0C9D-462F-9FE1-7F816DF1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FFFF00"/>
                </a:solidFill>
              </a:rPr>
              <a:t>Praktičan rad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AC7FDE3-61F6-4D75-9AC9-723A67187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34" y="2072640"/>
            <a:ext cx="10824886" cy="4602480"/>
          </a:xfrm>
        </p:spPr>
        <p:txBody>
          <a:bodyPr>
            <a:normAutofit/>
          </a:bodyPr>
          <a:lstStyle/>
          <a:p>
            <a:r>
              <a:rPr lang="hr-HR" sz="1800" dirty="0">
                <a:latin typeface="+mj-lt"/>
              </a:rPr>
              <a:t>istraživanje tiskovina u Hrvatskoj</a:t>
            </a:r>
          </a:p>
          <a:p>
            <a:r>
              <a:rPr lang="hr-HR" sz="1800" dirty="0">
                <a:latin typeface="+mj-lt"/>
              </a:rPr>
              <a:t>samostalan rad</a:t>
            </a:r>
          </a:p>
          <a:p>
            <a:r>
              <a:rPr lang="hr-HR" sz="1800" dirty="0">
                <a:latin typeface="+mj-lt"/>
              </a:rPr>
              <a:t>odlazak u Knjižnicu grada Zagreba/NSK/online</a:t>
            </a:r>
          </a:p>
          <a:p>
            <a:r>
              <a:rPr lang="hr-HR" sz="1800" dirty="0">
                <a:latin typeface="+mj-lt"/>
              </a:rPr>
              <a:t>digitalna.nsk.hr / nsk.hr/katalog-i-izvori-za-</a:t>
            </a:r>
            <a:r>
              <a:rPr lang="hr-HR" sz="1800" dirty="0" err="1">
                <a:latin typeface="+mj-lt"/>
              </a:rPr>
              <a:t>pretrazivanje</a:t>
            </a:r>
            <a:endParaRPr lang="hr-HR" sz="1800" dirty="0">
              <a:latin typeface="+mj-lt"/>
            </a:endParaRPr>
          </a:p>
          <a:p>
            <a:pPr marL="0" indent="0">
              <a:buNone/>
            </a:pPr>
            <a:endParaRPr lang="hr-HR" sz="1800" dirty="0">
              <a:latin typeface="+mj-lt"/>
            </a:endParaRPr>
          </a:p>
          <a:p>
            <a:r>
              <a:rPr lang="hr-HR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svatko dobiva </a:t>
            </a:r>
            <a:r>
              <a:rPr lang="hr-HR" sz="1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jednu konkretnu tiskovinu</a:t>
            </a:r>
            <a:r>
              <a:rPr lang="hr-HR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 mora istražiti njezinu povijest, ali prvenstveno </a:t>
            </a:r>
            <a:r>
              <a:rPr lang="hr-HR" sz="1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analizirati stvarne brojeva</a:t>
            </a:r>
            <a:r>
              <a:rPr lang="hr-HR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koje pronađe </a:t>
            </a:r>
          </a:p>
          <a:p>
            <a:r>
              <a:rPr lang="hr-HR" sz="1800" dirty="0">
                <a:latin typeface="+mj-lt"/>
              </a:rPr>
              <a:t>cilj nije samo prikazati povijest odabrane tiskovine, nego istražiti kako je tiskovina izgledala, o čemu je govorila, kome se obraćala i na koji je način komunicirala sa svojim čitateljima.</a:t>
            </a:r>
          </a:p>
          <a:p>
            <a:r>
              <a:rPr lang="hr-HR" sz="1800" dirty="0">
                <a:latin typeface="+mj-lt"/>
              </a:rPr>
              <a:t>trebate pokazati kako se iz jedne tiskovine mogu iščitati političke, društvene, kulturne i svakodnevne vrijednosti vremena u kojem je nastala.</a:t>
            </a:r>
          </a:p>
          <a:p>
            <a:r>
              <a:rPr lang="hr-HR" sz="1800" dirty="0">
                <a:latin typeface="+mj-lt"/>
              </a:rPr>
              <a:t>rad na periodici – fotografiranje i dubinsko snimanje</a:t>
            </a:r>
          </a:p>
          <a:p>
            <a:r>
              <a:rPr lang="hr-HR" sz="1800" dirty="0">
                <a:latin typeface="+mj-lt"/>
              </a:rPr>
              <a:t>izlaganje i prezentacija</a:t>
            </a:r>
          </a:p>
        </p:txBody>
      </p:sp>
    </p:spTree>
    <p:extLst>
      <p:ext uri="{BB962C8B-B14F-4D97-AF65-F5344CB8AC3E}">
        <p14:creationId xmlns:p14="http://schemas.microsoft.com/office/powerpoint/2010/main" val="2915776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 fontScale="70000" lnSpcReduction="20000"/>
          </a:bodyPr>
          <a:lstStyle/>
          <a:p>
            <a:pPr marL="457200" indent="-457200" algn="l" rtl="0">
              <a:buAutoNum type="arabicPeriod"/>
            </a:pPr>
            <a:r>
              <a:rPr lang="hr-HR" sz="2900" i="0" dirty="0">
                <a:solidFill>
                  <a:srgbClr val="FFFF00"/>
                </a:solidFill>
                <a:effectLst/>
                <a:latin typeface="-apple-system-body"/>
              </a:rPr>
              <a:t>IDENTIFIKACIJA TISKOVINE – MOJA TISKOVINA – </a:t>
            </a:r>
            <a:r>
              <a:rPr lang="hr-HR" sz="2900" i="0" dirty="0">
                <a:solidFill>
                  <a:srgbClr val="FF0000"/>
                </a:solidFill>
                <a:effectLst/>
                <a:latin typeface="-apple-system-body"/>
              </a:rPr>
              <a:t>POVIJESNI PREGLED</a:t>
            </a:r>
          </a:p>
          <a:p>
            <a:pPr marL="457200" indent="-457200" algn="l" rtl="0">
              <a:buAutoNum type="arabicPeriod"/>
            </a:pPr>
            <a:endParaRPr lang="hr-HR" i="0" dirty="0">
              <a:effectLst/>
              <a:latin typeface="-apple-system-body"/>
            </a:endParaRPr>
          </a:p>
          <a:p>
            <a:pPr algn="l" rtl="0"/>
            <a:r>
              <a:rPr lang="hr-HR" sz="2600" i="0" dirty="0">
                <a:effectLst/>
                <a:latin typeface="-apple-system-body"/>
              </a:rPr>
              <a:t>Na početku svaki izlagač ukratko predstavlja </a:t>
            </a:r>
            <a:r>
              <a:rPr lang="hr-HR" sz="2600" dirty="0">
                <a:solidFill>
                  <a:srgbClr val="FF0000"/>
                </a:solidFill>
                <a:latin typeface="-apple-system-body"/>
              </a:rPr>
              <a:t>povijesni pregled </a:t>
            </a:r>
            <a:r>
              <a:rPr lang="hr-HR" sz="2600" i="0" dirty="0">
                <a:solidFill>
                  <a:srgbClr val="FF0000"/>
                </a:solidFill>
                <a:effectLst/>
                <a:latin typeface="-apple-system-body"/>
              </a:rPr>
              <a:t>tiskovine</a:t>
            </a:r>
            <a:r>
              <a:rPr lang="hr-HR" sz="2600" i="0" dirty="0">
                <a:effectLst/>
                <a:latin typeface="-apple-system-body"/>
              </a:rPr>
              <a:t>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puni naziv tiskovine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mjesto izdavanja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razdoblje izlaženja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učestalost izlaženja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nakladnik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urednik ili glavni urednici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format i opseg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cijena, ako je navedena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kome je tiskovina bila namijenjena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i="0" dirty="0">
                <a:effectLst/>
                <a:latin typeface="-apple-system-body"/>
              </a:rPr>
              <a:t>politička, društvena ili kulturna orijentacija, ako je primjenjiva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hr-HR" sz="2600" dirty="0">
                <a:latin typeface="-apple-system-body"/>
              </a:rPr>
              <a:t>d</a:t>
            </a:r>
            <a:r>
              <a:rPr lang="hr-HR" sz="2600" i="0" dirty="0">
                <a:effectLst/>
                <a:latin typeface="-apple-system-body"/>
              </a:rPr>
              <a:t>odajte obavezno fotografiju naslovnice</a:t>
            </a:r>
          </a:p>
          <a:p>
            <a:pPr algn="l" rtl="0"/>
            <a:r>
              <a:rPr lang="hr-HR" sz="2600" i="0" dirty="0">
                <a:solidFill>
                  <a:srgbClr val="FFFF00"/>
                </a:solidFill>
                <a:effectLst/>
                <a:latin typeface="-apple-system-body"/>
              </a:rPr>
              <a:t>Obavezno: </a:t>
            </a:r>
            <a:r>
              <a:rPr lang="hr-HR" sz="2600" i="0" dirty="0">
                <a:effectLst/>
                <a:latin typeface="-apple-system-body"/>
              </a:rPr>
              <a:t>pokazati reprodukciju naslovnice ili druge stranice izvornog primjerka.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03910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r-HR" sz="3600" b="1" dirty="0">
                <a:solidFill>
                  <a:srgbClr val="FFFF00"/>
                </a:solidFill>
              </a:rPr>
              <a:t>2. ODABRANI BROJEVI TISKOVINE – MOJA TRI BROJA</a:t>
            </a:r>
          </a:p>
          <a:p>
            <a:pPr marL="0" indent="0">
              <a:buNone/>
            </a:pPr>
            <a:endParaRPr lang="hr-HR" b="1" dirty="0">
              <a:solidFill>
                <a:srgbClr val="FFFF00"/>
              </a:solidFill>
            </a:endParaRPr>
          </a:p>
          <a:p>
            <a:r>
              <a:rPr lang="hr-HR" sz="2900" b="1" dirty="0"/>
              <a:t>Odaberite najmanje tri broja svoje tiskovine. Za svaki broj navedite:</a:t>
            </a:r>
          </a:p>
          <a:p>
            <a:r>
              <a:rPr lang="hr-HR" sz="2900" b="1" dirty="0"/>
              <a:t>datum izlaženja</a:t>
            </a:r>
          </a:p>
          <a:p>
            <a:r>
              <a:rPr lang="hr-HR" sz="2900" b="1" dirty="0"/>
              <a:t>broj/oznaku izdanja, ako postoji</a:t>
            </a:r>
          </a:p>
          <a:p>
            <a:r>
              <a:rPr lang="hr-HR" sz="2900" b="1" dirty="0"/>
              <a:t>mjesto izlaženja</a:t>
            </a:r>
          </a:p>
          <a:p>
            <a:r>
              <a:rPr lang="hr-HR" sz="2900" b="1" dirty="0"/>
              <a:t>gdje ste pronašli primjerak</a:t>
            </a:r>
          </a:p>
          <a:p>
            <a:endParaRPr lang="hr-HR" sz="2900" b="1" dirty="0"/>
          </a:p>
          <a:p>
            <a:r>
              <a:rPr lang="hr-HR" sz="2900" b="1" dirty="0"/>
              <a:t>Jedan od ta tri broja odaberite za detaljnu analizu.</a:t>
            </a:r>
          </a:p>
          <a:p>
            <a:pPr marL="0" indent="0">
              <a:buNone/>
            </a:pPr>
            <a:r>
              <a:rPr lang="hr-HR" sz="2900" b="1" dirty="0"/>
              <a:t>U prezentaciji prikažite:</a:t>
            </a:r>
          </a:p>
          <a:p>
            <a:r>
              <a:rPr lang="hr-HR" sz="2900" b="1" dirty="0"/>
              <a:t>naslovnicu odabranog broja</a:t>
            </a:r>
          </a:p>
          <a:p>
            <a:r>
              <a:rPr lang="hr-HR" sz="2900" b="1" dirty="0"/>
              <a:t>nekoliko reprezentativnih stranica</a:t>
            </a:r>
          </a:p>
          <a:p>
            <a:r>
              <a:rPr lang="hr-HR" sz="2900" b="1" dirty="0"/>
              <a:t>ukratko objasnite zašto ste odabrali upravo taj broj.</a:t>
            </a:r>
          </a:p>
          <a:p>
            <a:endParaRPr lang="hr-HR" sz="2900" b="1" dirty="0"/>
          </a:p>
          <a:p>
            <a:r>
              <a:rPr lang="hr-HR" sz="2900" b="1" dirty="0">
                <a:solidFill>
                  <a:srgbClr val="FFFF00"/>
                </a:solidFill>
              </a:rPr>
              <a:t>Primjer:</a:t>
            </a:r>
          </a:p>
          <a:p>
            <a:r>
              <a:rPr lang="hr-HR" sz="2900" b="1" dirty="0"/>
              <a:t> B. </a:t>
            </a:r>
            <a:r>
              <a:rPr lang="hr-HR" sz="2900" b="1" dirty="0" err="1"/>
              <a:t>Pikril</a:t>
            </a:r>
            <a:r>
              <a:rPr lang="hr-HR" sz="2900" b="1" dirty="0"/>
              <a:t>, „Pod kišom bombi“, Vjesnik, god. XIX., br. 4250., 8. kolovoza 1958., 7. </a:t>
            </a:r>
          </a:p>
        </p:txBody>
      </p:sp>
    </p:spTree>
    <p:extLst>
      <p:ext uri="{BB962C8B-B14F-4D97-AF65-F5344CB8AC3E}">
        <p14:creationId xmlns:p14="http://schemas.microsoft.com/office/powerpoint/2010/main" val="47360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r-HR" b="1" dirty="0">
                <a:solidFill>
                  <a:srgbClr val="FFFF00"/>
                </a:solidFill>
              </a:rPr>
              <a:t>3. ANALIZA NASLOVNICE – NASLOVNICA MOJIH BROJEVA</a:t>
            </a:r>
          </a:p>
          <a:p>
            <a:pPr marL="0" indent="0">
              <a:buNone/>
            </a:pPr>
            <a:endParaRPr lang="hr-HR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hr-HR" sz="1900" b="1" dirty="0"/>
              <a:t>Trebate detaljno analizirati naslovnicu glavnog broja.</a:t>
            </a:r>
          </a:p>
          <a:p>
            <a:pPr marL="0" indent="0">
              <a:buNone/>
            </a:pPr>
            <a:endParaRPr lang="hr-HR" sz="1900" b="1" dirty="0"/>
          </a:p>
          <a:p>
            <a:r>
              <a:rPr lang="hr-HR" sz="1900" b="1" dirty="0"/>
              <a:t>Treba odgovoriti na pitanja:</a:t>
            </a:r>
          </a:p>
          <a:p>
            <a:r>
              <a:rPr lang="hr-HR" sz="1900" b="1" dirty="0"/>
              <a:t>Što je glavna vijest?</a:t>
            </a:r>
          </a:p>
          <a:p>
            <a:r>
              <a:rPr lang="hr-HR" sz="1900" b="1" dirty="0"/>
              <a:t>Koji je naslov vizualno najistaknutiji?</a:t>
            </a:r>
          </a:p>
          <a:p>
            <a:r>
              <a:rPr lang="hr-HR" sz="1900" b="1" dirty="0"/>
              <a:t>Što čitatelj prvo vidi?</a:t>
            </a:r>
          </a:p>
          <a:p>
            <a:r>
              <a:rPr lang="hr-HR" sz="1900" b="1" dirty="0"/>
              <a:t>Koliko prostora zauzima glavna vijest?</a:t>
            </a:r>
          </a:p>
          <a:p>
            <a:r>
              <a:rPr lang="hr-HR" sz="1900" b="1" dirty="0"/>
              <a:t>Postoje li podnaslovi?</a:t>
            </a:r>
          </a:p>
          <a:p>
            <a:r>
              <a:rPr lang="hr-HR" sz="1900" b="1" dirty="0"/>
              <a:t>Postoje li fotografije, ilustracije, crteži ili drugi vizualni elementi?</a:t>
            </a:r>
          </a:p>
          <a:p>
            <a:r>
              <a:rPr lang="hr-HR" sz="1900" b="1" dirty="0"/>
              <a:t>Gdje se nalaze oglasi?</a:t>
            </a:r>
          </a:p>
          <a:p>
            <a:r>
              <a:rPr lang="hr-HR" sz="1900" b="1" dirty="0"/>
              <a:t>Što je smješteno na vrhu, a što na dnu stranice?</a:t>
            </a:r>
          </a:p>
          <a:p>
            <a:r>
              <a:rPr lang="hr-HR" sz="1900" b="1" dirty="0"/>
              <a:t>Što je vizualno najvažnije?</a:t>
            </a:r>
          </a:p>
          <a:p>
            <a:r>
              <a:rPr lang="hr-HR" sz="1900" b="1" dirty="0"/>
              <a:t>Kakav se dojam želi ostaviti na čitatelja?</a:t>
            </a:r>
          </a:p>
          <a:p>
            <a:endParaRPr lang="hr-HR" b="1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3E0AB4C6-647F-4800-B3D5-B6A51E32B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111" y="4765040"/>
            <a:ext cx="3264089" cy="166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8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hr-HR" sz="5000" b="1" dirty="0">
                <a:solidFill>
                  <a:srgbClr val="FFFF00"/>
                </a:solidFill>
              </a:rPr>
              <a:t>4. ŠTO SU NOVINE GOVORILE TOGA DANA?</a:t>
            </a:r>
          </a:p>
          <a:p>
            <a:endParaRPr lang="hr-HR" sz="3800" b="1" dirty="0">
              <a:solidFill>
                <a:srgbClr val="FFFF00"/>
              </a:solidFill>
            </a:endParaRPr>
          </a:p>
          <a:p>
            <a:r>
              <a:rPr lang="hr-HR" sz="2900" b="1" dirty="0"/>
              <a:t>Izraditi kratku kartu sadržaja odabranog broja.</a:t>
            </a:r>
          </a:p>
          <a:p>
            <a:r>
              <a:rPr lang="hr-HR" sz="2900" b="1" dirty="0"/>
              <a:t>Treba identificirati glavne teme i rubrike, primjerice:</a:t>
            </a:r>
          </a:p>
          <a:p>
            <a:r>
              <a:rPr lang="hr-HR" sz="2900" b="1" dirty="0"/>
              <a:t>politika</a:t>
            </a:r>
          </a:p>
          <a:p>
            <a:r>
              <a:rPr lang="hr-HR" sz="2900" b="1" dirty="0"/>
              <a:t>Gospodarstvo</a:t>
            </a:r>
          </a:p>
          <a:p>
            <a:r>
              <a:rPr lang="hr-HR" sz="2900" b="1" dirty="0"/>
              <a:t>društvo</a:t>
            </a:r>
          </a:p>
          <a:p>
            <a:r>
              <a:rPr lang="hr-HR" sz="2900" b="1" dirty="0"/>
              <a:t>kultura</a:t>
            </a:r>
          </a:p>
          <a:p>
            <a:r>
              <a:rPr lang="hr-HR" sz="2900" b="1" dirty="0"/>
              <a:t>lokalne vijesti</a:t>
            </a:r>
          </a:p>
          <a:p>
            <a:r>
              <a:rPr lang="hr-HR" sz="2900" b="1" dirty="0"/>
              <a:t>međunarodne vijesti</a:t>
            </a:r>
          </a:p>
          <a:p>
            <a:r>
              <a:rPr lang="hr-HR" sz="2900" b="1" dirty="0"/>
              <a:t>sport</a:t>
            </a:r>
          </a:p>
          <a:p>
            <a:r>
              <a:rPr lang="hr-HR" sz="2900" b="1" dirty="0"/>
              <a:t>zabava</a:t>
            </a:r>
          </a:p>
          <a:p>
            <a:r>
              <a:rPr lang="hr-HR" sz="2900" b="1" dirty="0"/>
              <a:t>oglasi</a:t>
            </a:r>
          </a:p>
          <a:p>
            <a:r>
              <a:rPr lang="hr-HR" sz="2900" b="1" dirty="0"/>
              <a:t>ostalo</a:t>
            </a:r>
          </a:p>
          <a:p>
            <a:r>
              <a:rPr lang="hr-HR" sz="2900" b="1" dirty="0"/>
              <a:t>Možete približan udio tema prema broju stranica ili prostora koji zauzimaju.</a:t>
            </a:r>
          </a:p>
          <a:p>
            <a:pPr marL="0" indent="0">
              <a:buNone/>
            </a:pPr>
            <a:endParaRPr lang="hr-HR" b="1" dirty="0"/>
          </a:p>
          <a:p>
            <a:r>
              <a:rPr lang="hr-HR" sz="3500" b="1" dirty="0">
                <a:solidFill>
                  <a:srgbClr val="FFFF00"/>
                </a:solidFill>
              </a:rPr>
              <a:t>Na kraju treba odgovoriti:</a:t>
            </a:r>
            <a:endParaRPr lang="hr-HR" sz="3500" b="1" dirty="0"/>
          </a:p>
          <a:p>
            <a:r>
              <a:rPr lang="hr-HR" sz="3500" b="1" dirty="0"/>
              <a:t>Kakav svijet ovaj broj novina predstavlja svom čitatelju?</a:t>
            </a:r>
          </a:p>
        </p:txBody>
      </p:sp>
    </p:spTree>
    <p:extLst>
      <p:ext uri="{BB962C8B-B14F-4D97-AF65-F5344CB8AC3E}">
        <p14:creationId xmlns:p14="http://schemas.microsoft.com/office/powerpoint/2010/main" val="4183964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9" y="2030681"/>
            <a:ext cx="12085121" cy="48273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b="1" dirty="0">
                <a:solidFill>
                  <a:srgbClr val="FFFF00"/>
                </a:solidFill>
              </a:rPr>
              <a:t>5. TRI NAJVAŽNIJA TEKSTA</a:t>
            </a:r>
          </a:p>
          <a:p>
            <a:endParaRPr lang="hr-HR" b="1" dirty="0"/>
          </a:p>
          <a:p>
            <a:pPr marL="0" indent="0">
              <a:buNone/>
            </a:pPr>
            <a:r>
              <a:rPr lang="hr-HR" b="1" dirty="0"/>
              <a:t>Iz cijelog broja birate tri najvažnija teksta ili vijesti.</a:t>
            </a:r>
          </a:p>
          <a:p>
            <a:endParaRPr lang="hr-HR" b="1" dirty="0"/>
          </a:p>
          <a:p>
            <a:r>
              <a:rPr lang="hr-HR" b="1" dirty="0"/>
              <a:t>Za svaki tekst treba navesti:</a:t>
            </a:r>
          </a:p>
          <a:p>
            <a:r>
              <a:rPr lang="hr-HR" b="1" dirty="0"/>
              <a:t>naslov</a:t>
            </a:r>
          </a:p>
          <a:p>
            <a:r>
              <a:rPr lang="hr-HR" b="1" dirty="0"/>
              <a:t>autora, ako je naveden</a:t>
            </a:r>
          </a:p>
          <a:p>
            <a:r>
              <a:rPr lang="hr-HR" b="1" dirty="0"/>
              <a:t>kratki sadržaj</a:t>
            </a:r>
          </a:p>
          <a:p>
            <a:r>
              <a:rPr lang="hr-HR" b="1" dirty="0"/>
              <a:t>na kojoj se stranici nalazi</a:t>
            </a:r>
          </a:p>
          <a:p>
            <a:r>
              <a:rPr lang="hr-HR" b="1" dirty="0"/>
              <a:t>koliko prostora zauzima</a:t>
            </a:r>
          </a:p>
          <a:p>
            <a:r>
              <a:rPr lang="hr-HR" b="1" dirty="0"/>
              <a:t>zašto ga student smatra važnim</a:t>
            </a:r>
          </a:p>
          <a:p>
            <a:r>
              <a:rPr lang="hr-HR" b="1" dirty="0"/>
              <a:t>Zatim slijedi usporedno pitanje:</a:t>
            </a:r>
          </a:p>
          <a:p>
            <a:endParaRPr lang="hr-HR" b="1" dirty="0"/>
          </a:p>
          <a:p>
            <a:r>
              <a:rPr lang="hr-HR" b="1" dirty="0">
                <a:solidFill>
                  <a:srgbClr val="FFFF00"/>
                </a:solidFill>
              </a:rPr>
              <a:t>Bi li današnji urednik ovu vijest stavio jednako visoko? Zašto ili zašto ne? Gdje bi bila pozicionirana?</a:t>
            </a:r>
          </a:p>
          <a:p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2112437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9" y="2030681"/>
            <a:ext cx="12085121" cy="48273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000" b="1" dirty="0">
                <a:solidFill>
                  <a:srgbClr val="FFFF00"/>
                </a:solidFill>
              </a:rPr>
              <a:t>6. JEZIK I STIL NOVINSKIH NASLOVA – KAKO NOVINE GOVORE?</a:t>
            </a:r>
            <a:endParaRPr lang="hr-HR" sz="1400" b="1" dirty="0"/>
          </a:p>
          <a:p>
            <a:r>
              <a:rPr lang="hr-HR" sz="1600" b="1" dirty="0"/>
              <a:t>Trebate izdvojiti tri karakteristična naslova iz odabranoga broja. Za svaki treba analizirati:</a:t>
            </a:r>
          </a:p>
          <a:p>
            <a:r>
              <a:rPr lang="hr-HR" sz="1600" b="1" dirty="0"/>
              <a:t>izbor riječi</a:t>
            </a:r>
          </a:p>
          <a:p>
            <a:r>
              <a:rPr lang="hr-HR" sz="1600" b="1" dirty="0"/>
              <a:t>duljinu naslova</a:t>
            </a:r>
          </a:p>
          <a:p>
            <a:r>
              <a:rPr lang="hr-HR" sz="1600" b="1" dirty="0"/>
              <a:t>informativnost</a:t>
            </a:r>
          </a:p>
          <a:p>
            <a:r>
              <a:rPr lang="hr-HR" sz="1600" b="1" dirty="0"/>
              <a:t>emocionalnost</a:t>
            </a:r>
          </a:p>
          <a:p>
            <a:r>
              <a:rPr lang="hr-HR" sz="1600" b="1" dirty="0"/>
              <a:t>metafore</a:t>
            </a:r>
          </a:p>
          <a:p>
            <a:r>
              <a:rPr lang="hr-HR" sz="1600" b="1" dirty="0"/>
              <a:t>senzacionalizam, ako postoji</a:t>
            </a:r>
          </a:p>
          <a:p>
            <a:r>
              <a:rPr lang="hr-HR" sz="1600" b="1" dirty="0"/>
              <a:t>političke ili ideološke poruke</a:t>
            </a:r>
          </a:p>
          <a:p>
            <a:r>
              <a:rPr lang="hr-HR" sz="1600" b="1" dirty="0"/>
              <a:t>izravno obraćanje čitatelju</a:t>
            </a:r>
          </a:p>
          <a:p>
            <a:r>
              <a:rPr lang="hr-HR" sz="1600" b="1" dirty="0"/>
              <a:t>odnos naslova i samog teksta</a:t>
            </a:r>
          </a:p>
          <a:p>
            <a:endParaRPr lang="hr-HR" sz="1400" b="1" dirty="0"/>
          </a:p>
          <a:p>
            <a:r>
              <a:rPr lang="hr-HR" sz="1400" b="1" dirty="0"/>
              <a:t>Na kraju treba odgovoriti:</a:t>
            </a:r>
          </a:p>
          <a:p>
            <a:r>
              <a:rPr lang="hr-HR" sz="1400" b="1" dirty="0">
                <a:solidFill>
                  <a:srgbClr val="FFFF00"/>
                </a:solidFill>
              </a:rPr>
              <a:t>Kakav tip čitatelja pretpostavlja ova tiskovina?</a:t>
            </a:r>
          </a:p>
        </p:txBody>
      </p:sp>
    </p:spTree>
    <p:extLst>
      <p:ext uri="{BB962C8B-B14F-4D97-AF65-F5344CB8AC3E}">
        <p14:creationId xmlns:p14="http://schemas.microsoft.com/office/powerpoint/2010/main" val="1063559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9" y="2030681"/>
            <a:ext cx="12085121" cy="48273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sz="3600" b="1" dirty="0">
                <a:solidFill>
                  <a:srgbClr val="FFFF00"/>
                </a:solidFill>
              </a:rPr>
              <a:t>7. OGLASI – „ŠTO SE PRODAVALO?“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sz="2900" b="1" dirty="0"/>
              <a:t>Trebate pronaći najmanje tri oglasa.</a:t>
            </a:r>
          </a:p>
          <a:p>
            <a:pPr marL="0" indent="0">
              <a:buNone/>
            </a:pPr>
            <a:r>
              <a:rPr lang="hr-HR" sz="2900" b="1" dirty="0"/>
              <a:t>Za svaki oglas treba navesti:</a:t>
            </a:r>
          </a:p>
          <a:p>
            <a:pPr marL="0" indent="0">
              <a:buNone/>
            </a:pPr>
            <a:r>
              <a:rPr lang="hr-HR" sz="2900" b="1" dirty="0"/>
              <a:t>što se oglašava</a:t>
            </a:r>
          </a:p>
          <a:p>
            <a:pPr marL="0" indent="0">
              <a:buNone/>
            </a:pPr>
            <a:r>
              <a:rPr lang="hr-HR" sz="2900" b="1" dirty="0"/>
              <a:t>kome se proizvod ili usluga obraća</a:t>
            </a:r>
          </a:p>
          <a:p>
            <a:pPr marL="0" indent="0">
              <a:buNone/>
            </a:pPr>
            <a:r>
              <a:rPr lang="hr-HR" sz="2900" b="1" dirty="0"/>
              <a:t>koliko prostora zauzima</a:t>
            </a:r>
          </a:p>
          <a:p>
            <a:pPr marL="0" indent="0">
              <a:buNone/>
            </a:pPr>
            <a:r>
              <a:rPr lang="hr-HR" sz="2900" b="1" dirty="0"/>
              <a:t>kako oglas izgleda</a:t>
            </a:r>
          </a:p>
          <a:p>
            <a:pPr marL="0" indent="0">
              <a:buNone/>
            </a:pPr>
            <a:r>
              <a:rPr lang="hr-HR" sz="2900" b="1" dirty="0"/>
              <a:t>koristi li ilustraciju ili fotografiju</a:t>
            </a:r>
          </a:p>
          <a:p>
            <a:pPr marL="0" indent="0">
              <a:buNone/>
            </a:pPr>
            <a:r>
              <a:rPr lang="hr-HR" sz="2900" b="1" dirty="0"/>
              <a:t>kakav je jezik oglasa</a:t>
            </a:r>
          </a:p>
          <a:p>
            <a:pPr marL="0" indent="0">
              <a:buNone/>
            </a:pPr>
            <a:r>
              <a:rPr lang="hr-HR" sz="2900" b="1" dirty="0"/>
              <a:t>kakvu poruku šalje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/>
              <a:t>Nakon toga treba odgovoriti:</a:t>
            </a:r>
          </a:p>
          <a:p>
            <a:pPr marL="0" indent="0">
              <a:buNone/>
            </a:pPr>
            <a:r>
              <a:rPr lang="hr-HR" b="1" dirty="0">
                <a:solidFill>
                  <a:srgbClr val="FFFF00"/>
                </a:solidFill>
              </a:rPr>
              <a:t>Što nam oglasi govore o svakodnevnom životu, potrebama, vrijednostima i potrošačkoj kulturi društva tog vremena?</a:t>
            </a:r>
          </a:p>
          <a:p>
            <a:pPr marL="0" indent="0">
              <a:buNone/>
            </a:pPr>
            <a:endParaRPr lang="hr-HR" b="1" dirty="0"/>
          </a:p>
        </p:txBody>
      </p:sp>
    </p:spTree>
    <p:extLst>
      <p:ext uri="{BB962C8B-B14F-4D97-AF65-F5344CB8AC3E}">
        <p14:creationId xmlns:p14="http://schemas.microsoft.com/office/powerpoint/2010/main" val="1661946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40" y="1983180"/>
            <a:ext cx="12263252" cy="49282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2000" b="1" dirty="0">
                <a:solidFill>
                  <a:srgbClr val="FFFF00"/>
                </a:solidFill>
              </a:rPr>
              <a:t>8. JEDAN PRIMJER KOJI VAS JE IZNENADIO</a:t>
            </a:r>
          </a:p>
          <a:p>
            <a:pPr marL="0" indent="0">
              <a:buNone/>
            </a:pPr>
            <a:endParaRPr lang="hr-HR" sz="2000" b="1" dirty="0"/>
          </a:p>
          <a:p>
            <a:pPr marL="0" indent="0">
              <a:buNone/>
            </a:pPr>
            <a:r>
              <a:rPr lang="hr-HR" sz="2000" b="1" dirty="0"/>
              <a:t>Trebate jedan primjer koji vas je posebno iznenadio. To može biti:</a:t>
            </a:r>
          </a:p>
          <a:p>
            <a:pPr marL="0" indent="0">
              <a:buNone/>
            </a:pPr>
            <a:r>
              <a:rPr lang="hr-HR" sz="2000" b="1" dirty="0"/>
              <a:t>naslov, vijest, oglas, cijena, fotografija, ilustracija, način obraćanja čitatelju, rubrika, jezični izraz, tema koja danas više nije uobičajena, nešto što pokazuje koliko se svakodnevni život promijenio</a:t>
            </a:r>
          </a:p>
          <a:p>
            <a:pPr marL="0" indent="0">
              <a:buNone/>
            </a:pPr>
            <a:endParaRPr lang="hr-HR" sz="2000" b="1" dirty="0"/>
          </a:p>
          <a:p>
            <a:pPr marL="0" indent="0">
              <a:buNone/>
            </a:pPr>
            <a:r>
              <a:rPr lang="hr-HR" sz="2000" b="1" dirty="0"/>
              <a:t>Potrebno je pokazati primjer i odgovoriti:</a:t>
            </a:r>
          </a:p>
          <a:p>
            <a:pPr marL="0" indent="0">
              <a:buNone/>
            </a:pPr>
            <a:r>
              <a:rPr lang="hr-HR" sz="2000" b="1" dirty="0">
                <a:solidFill>
                  <a:srgbClr val="FFFF00"/>
                </a:solidFill>
              </a:rPr>
              <a:t>Zašto mi je ovo danas neobično, zanimljivo ili neočekivano?</a:t>
            </a:r>
          </a:p>
          <a:p>
            <a:pPr marL="0" indent="0">
              <a:buNone/>
            </a:pPr>
            <a:r>
              <a:rPr lang="hr-HR" sz="2000" b="1" dirty="0"/>
              <a:t>Ovaj dio treba biti osobni, ali mora biti potkrijepljen izvornim primjerom.</a:t>
            </a:r>
          </a:p>
        </p:txBody>
      </p:sp>
    </p:spTree>
    <p:extLst>
      <p:ext uri="{BB962C8B-B14F-4D97-AF65-F5344CB8AC3E}">
        <p14:creationId xmlns:p14="http://schemas.microsoft.com/office/powerpoint/2010/main" val="3527439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hr-HR" b="1" i="0" dirty="0">
                <a:solidFill>
                  <a:srgbClr val="FFFF00"/>
                </a:solidFill>
                <a:effectLst/>
                <a:latin typeface="-apple-system-body"/>
              </a:rPr>
              <a:t>9. TISKOVINA KAO MEDIJ</a:t>
            </a:r>
          </a:p>
          <a:p>
            <a:pPr marL="0" indent="0" algn="l" rtl="0">
              <a:buNone/>
            </a:pPr>
            <a:r>
              <a:rPr lang="hr-HR" b="0" i="0" dirty="0">
                <a:effectLst/>
                <a:latin typeface="-apple-system-body"/>
              </a:rPr>
              <a:t>Na kraju analize trebate odgovoriti na deset ključnih pitanja:</a:t>
            </a:r>
          </a:p>
          <a:p>
            <a:pPr marL="0" indent="0" algn="l" rtl="0">
              <a:buNone/>
            </a:pPr>
            <a:endParaRPr lang="hr-HR" dirty="0">
              <a:latin typeface="-apple-system-body"/>
            </a:endParaRPr>
          </a:p>
          <a:p>
            <a:pPr marL="457200" indent="-457200" algn="l" rtl="0">
              <a:buAutoNum type="arabicPeriod"/>
            </a:pPr>
            <a:r>
              <a:rPr lang="hr-HR" b="0" i="0" dirty="0">
                <a:effectLst/>
                <a:latin typeface="-apple-system-body"/>
              </a:rPr>
              <a:t>Tko izdaje tiskovinu i koji politički, gospodarski i ideološki interesi utječu na njezino uređivačko usmjerenje?</a:t>
            </a:r>
          </a:p>
          <a:p>
            <a:pPr marL="457200" indent="-457200" algn="l" rtl="0">
              <a:buAutoNum type="arabicPeriod"/>
            </a:pPr>
            <a:r>
              <a:rPr lang="hr-HR" b="0" i="0" dirty="0">
                <a:effectLst/>
                <a:latin typeface="-apple-system-body"/>
              </a:rPr>
              <a:t>Tko financira tiskovinu i kako način financiranja utječe na njezinu uređivačku politiku i političku neovisnost?</a:t>
            </a:r>
          </a:p>
          <a:p>
            <a:pPr marL="457200" indent="-457200" algn="l" rtl="0">
              <a:buAutoNum type="arabicPeriod"/>
            </a:pPr>
            <a:r>
              <a:rPr lang="hr-HR" b="0" i="0" dirty="0">
                <a:effectLst/>
                <a:latin typeface="-apple-system-body"/>
              </a:rPr>
              <a:t>Kome je tiskovina namijenjena i kojoj se društvenoj skupini prvenstveno obraća?</a:t>
            </a:r>
          </a:p>
          <a:p>
            <a:pPr marL="457200" indent="-457200" algn="l" rtl="0">
              <a:buAutoNum type="arabicPeriod"/>
            </a:pPr>
            <a:r>
              <a:rPr lang="hr-HR" b="0" i="0" dirty="0">
                <a:effectLst/>
                <a:latin typeface="-apple-system-body"/>
              </a:rPr>
              <a:t>Koje političke, društvene i gospodarske teme prevladavaju u sadržaju tiskovine?</a:t>
            </a:r>
          </a:p>
          <a:p>
            <a:pPr marL="457200" indent="-457200" algn="l" rtl="0">
              <a:buAutoNum type="arabicPeriod"/>
            </a:pPr>
            <a:r>
              <a:rPr lang="hr-HR" b="0" i="0" dirty="0">
                <a:effectLst/>
                <a:latin typeface="-apple-system-body"/>
              </a:rPr>
              <a:t>Kako tiskovina prikazuje vlast, političke stranke, državne institucije i političke protivnike?</a:t>
            </a:r>
          </a:p>
          <a:p>
            <a:pPr marL="0" indent="0" algn="l" rtl="0">
              <a:buNone/>
            </a:pPr>
            <a:endParaRPr lang="hr-HR" b="0" i="0" dirty="0">
              <a:effectLst/>
              <a:latin typeface="-apple-system-body"/>
            </a:endParaRPr>
          </a:p>
          <a:p>
            <a:pPr marL="0" indent="0" algn="l" rtl="0">
              <a:buNone/>
            </a:pPr>
            <a:endParaRPr lang="hr-HR" dirty="0">
              <a:latin typeface="-apple-system-body"/>
            </a:endParaRPr>
          </a:p>
          <a:p>
            <a:pPr marL="0" indent="0" algn="l" rtl="0">
              <a:buNone/>
            </a:pPr>
            <a:endParaRPr lang="hr-HR" b="0" i="0" dirty="0">
              <a:effectLst/>
              <a:latin typeface="-apple-system-body"/>
            </a:endParaRPr>
          </a:p>
          <a:p>
            <a:pPr algn="l" rtl="0"/>
            <a:endParaRPr lang="hr-HR" b="0" i="0" dirty="0">
              <a:effectLst/>
              <a:latin typeface="-apple-system-body"/>
            </a:endParaRPr>
          </a:p>
          <a:p>
            <a:pPr algn="l" rtl="0"/>
            <a:endParaRPr lang="hr-HR" b="0" i="0" dirty="0">
              <a:solidFill>
                <a:srgbClr val="0D0D0D"/>
              </a:solidFill>
              <a:effectLst/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2724531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hr-HR" b="1" i="0" dirty="0">
                <a:solidFill>
                  <a:srgbClr val="FFFF00"/>
                </a:solidFill>
                <a:effectLst/>
                <a:latin typeface="-apple-system-body"/>
              </a:rPr>
              <a:t>9. TISKOVINA KAO MEDIJ</a:t>
            </a:r>
          </a:p>
          <a:p>
            <a:pPr marL="0" indent="0" algn="l" rtl="0">
              <a:buNone/>
            </a:pPr>
            <a:r>
              <a:rPr lang="hr-HR" b="0" i="0" dirty="0">
                <a:effectLst/>
                <a:latin typeface="-apple-system-body"/>
              </a:rPr>
              <a:t>Na kraju analize trebate odgovoriti na deset ključnih pitanja:</a:t>
            </a:r>
          </a:p>
          <a:p>
            <a:pPr marL="0" indent="0" algn="l" rtl="0">
              <a:buNone/>
            </a:pPr>
            <a:endParaRPr lang="hr-HR" dirty="0">
              <a:latin typeface="-apple-system-body"/>
            </a:endParaRPr>
          </a:p>
          <a:p>
            <a:pPr marL="0" indent="0" algn="l" rtl="0">
              <a:buNone/>
            </a:pPr>
            <a:r>
              <a:rPr lang="hr-HR" b="0" i="0" dirty="0">
                <a:effectLst/>
                <a:latin typeface="-apple-system-body"/>
              </a:rPr>
              <a:t>6. Kako tiskovina izvještava o političkim sukobima, društvenim nejednakostima i problemima stanovništva?</a:t>
            </a:r>
          </a:p>
          <a:p>
            <a:pPr marL="0" indent="0" algn="l" rtl="0">
              <a:buNone/>
            </a:pPr>
            <a:r>
              <a:rPr lang="hr-HR" dirty="0">
                <a:latin typeface="-apple-system-body"/>
              </a:rPr>
              <a:t>7. </a:t>
            </a:r>
            <a:r>
              <a:rPr lang="hr-HR" b="0" i="0" dirty="0">
                <a:effectLst/>
                <a:latin typeface="-apple-system-body"/>
              </a:rPr>
              <a:t>Kako se razlikuju informativni tekstovi, komentari i stavovi uredništva?</a:t>
            </a:r>
          </a:p>
          <a:p>
            <a:pPr marL="0" indent="0" algn="l" rtl="0">
              <a:buNone/>
            </a:pPr>
            <a:r>
              <a:rPr lang="hr-HR" b="0" i="0" dirty="0">
                <a:effectLst/>
                <a:latin typeface="-apple-system-body"/>
              </a:rPr>
              <a:t>8.</a:t>
            </a:r>
            <a:r>
              <a:rPr lang="hr-HR" dirty="0">
                <a:latin typeface="-apple-system-body"/>
              </a:rPr>
              <a:t> </a:t>
            </a:r>
            <a:r>
              <a:rPr lang="hr-HR" b="0" i="0" dirty="0">
                <a:effectLst/>
                <a:latin typeface="-apple-system-body"/>
              </a:rPr>
              <a:t>Kojim se jezičnim i retoričkim sredstvima oblikuju politički stavovi čitatelja i utječe na javno mnijenje?</a:t>
            </a:r>
          </a:p>
          <a:p>
            <a:pPr marL="0" indent="0" algn="l" rtl="0">
              <a:buNone/>
            </a:pPr>
            <a:r>
              <a:rPr lang="hr-HR" dirty="0">
                <a:latin typeface="-apple-system-body"/>
              </a:rPr>
              <a:t>9. </a:t>
            </a:r>
            <a:r>
              <a:rPr lang="hr-HR" b="0" i="0" dirty="0">
                <a:effectLst/>
                <a:latin typeface="-apple-system-body"/>
              </a:rPr>
              <a:t>Kako tiskovina prikazuje različite društvene skupine i njihove interese te kakve vrijednosti i društvene norme promiče?</a:t>
            </a:r>
            <a:endParaRPr lang="hr-HR" dirty="0">
              <a:latin typeface="-apple-system-body"/>
            </a:endParaRPr>
          </a:p>
          <a:p>
            <a:pPr marL="0" indent="0" algn="l" rtl="0">
              <a:buNone/>
            </a:pPr>
            <a:r>
              <a:rPr lang="hr-HR" b="0" i="0" dirty="0">
                <a:effectLst/>
                <a:latin typeface="-apple-system-body"/>
              </a:rPr>
              <a:t>10. Koji su politički i društveni stavovi zastupljeni, a koji marginalizirani ili izostavljeni, i što to govori o ideološkom usmjerenju tiskovine?</a:t>
            </a:r>
          </a:p>
          <a:p>
            <a:pPr marL="0" indent="0" algn="l" rtl="0">
              <a:buNone/>
            </a:pPr>
            <a:endParaRPr lang="hr-HR" dirty="0">
              <a:latin typeface="-apple-system-body"/>
            </a:endParaRPr>
          </a:p>
          <a:p>
            <a:pPr marL="0" indent="0" algn="l" rtl="0">
              <a:buNone/>
            </a:pPr>
            <a:endParaRPr lang="hr-HR" b="0" i="0" dirty="0">
              <a:effectLst/>
              <a:latin typeface="-apple-system-body"/>
            </a:endParaRPr>
          </a:p>
          <a:p>
            <a:pPr algn="l" rtl="0"/>
            <a:endParaRPr lang="hr-HR" b="0" i="0" dirty="0">
              <a:effectLst/>
              <a:latin typeface="-apple-system-body"/>
            </a:endParaRPr>
          </a:p>
          <a:p>
            <a:pPr algn="l" rtl="0"/>
            <a:endParaRPr lang="hr-HR" b="0" i="0" dirty="0">
              <a:solidFill>
                <a:srgbClr val="0D0D0D"/>
              </a:solidFill>
              <a:effectLst/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2092773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687E4-74E8-4038-9A74-6986997F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7" y="753228"/>
            <a:ext cx="10133865" cy="1080938"/>
          </a:xfrm>
        </p:spPr>
        <p:txBody>
          <a:bodyPr/>
          <a:lstStyle/>
          <a:p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Istraživački rad: jedna tiskovina – jedno vrijeme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9E118-8115-4EF4-9EF7-D470650DA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78" y="2030680"/>
            <a:ext cx="12085121" cy="4827319"/>
          </a:xfrm>
        </p:spPr>
        <p:txBody>
          <a:bodyPr>
            <a:normAutofit lnSpcReduction="10000"/>
          </a:bodyPr>
          <a:lstStyle/>
          <a:p>
            <a:pPr algn="l" rtl="0"/>
            <a:r>
              <a:rPr lang="hr-HR" b="1" i="0" dirty="0">
                <a:solidFill>
                  <a:srgbClr val="FFFF00"/>
                </a:solidFill>
                <a:effectLst/>
                <a:latin typeface="-apple-system-body"/>
              </a:rPr>
              <a:t>10. ZAKLJUČAK</a:t>
            </a:r>
          </a:p>
          <a:p>
            <a:pPr marL="0" indent="0" algn="l" rtl="0">
              <a:buNone/>
            </a:pPr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U zaključku trebate odgovoriti na središnje pitanje zadatka:</a:t>
            </a:r>
          </a:p>
          <a:p>
            <a:pPr marL="0" indent="0" algn="l" rtl="0">
              <a:buNone/>
            </a:pPr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Što nam ova tiskovina govori o vremenu u kojem je izlazila i što nam govori o tadašnjem načinu komuniciranja s publikom?</a:t>
            </a:r>
          </a:p>
          <a:p>
            <a:pPr marL="0" indent="0" algn="l" rtl="0">
              <a:buNone/>
            </a:pPr>
            <a:endParaRPr lang="hr-HR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Zaključak treba povezati </a:t>
            </a:r>
            <a:r>
              <a:rPr lang="hr-HR" b="0" i="0" dirty="0">
                <a:solidFill>
                  <a:srgbClr val="FFFF00"/>
                </a:solidFill>
                <a:effectLst/>
                <a:latin typeface="-apple-system-body"/>
              </a:rPr>
              <a:t>sve</a:t>
            </a:r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</a:p>
          <a:p>
            <a:pPr algn="l" rtl="0"/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sadržaj</a:t>
            </a:r>
          </a:p>
          <a:p>
            <a:pPr algn="l" rtl="0"/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jezik</a:t>
            </a:r>
          </a:p>
          <a:p>
            <a:pPr algn="l" rtl="0"/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vizualni izgled</a:t>
            </a:r>
          </a:p>
          <a:p>
            <a:pPr algn="l" rtl="0"/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publiku</a:t>
            </a:r>
          </a:p>
          <a:p>
            <a:pPr algn="l" rtl="0"/>
            <a:r>
              <a:rPr lang="hr-HR" b="0" i="0" dirty="0">
                <a:solidFill>
                  <a:srgbClr val="0D0D0D"/>
                </a:solidFill>
                <a:effectLst/>
                <a:latin typeface="-apple-system-body"/>
              </a:rPr>
              <a:t>društveni i politički kontekst…</a:t>
            </a:r>
          </a:p>
        </p:txBody>
      </p:sp>
    </p:spTree>
    <p:extLst>
      <p:ext uri="{BB962C8B-B14F-4D97-AF65-F5344CB8AC3E}">
        <p14:creationId xmlns:p14="http://schemas.microsoft.com/office/powerpoint/2010/main" val="43937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C71F17-0760-4F65-98B4-DAB117A05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879" y="741353"/>
            <a:ext cx="9613861" cy="1080938"/>
          </a:xfrm>
        </p:spPr>
        <p:txBody>
          <a:bodyPr/>
          <a:lstStyle/>
          <a:p>
            <a:pPr algn="ctr"/>
            <a:r>
              <a:rPr lang="hr-HR" dirty="0">
                <a:solidFill>
                  <a:srgbClr val="FFFF00"/>
                </a:solidFill>
              </a:rPr>
              <a:t>Prezentacija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205F251-3934-47F6-BF7D-657BB18FC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52" y="2024743"/>
            <a:ext cx="11133117" cy="468481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r-HR" dirty="0"/>
              <a:t>Trajanje: </a:t>
            </a:r>
            <a:r>
              <a:rPr lang="hr-HR">
                <a:solidFill>
                  <a:srgbClr val="FFFF00"/>
                </a:solidFill>
              </a:rPr>
              <a:t>od 25 </a:t>
            </a:r>
            <a:r>
              <a:rPr lang="hr-HR" dirty="0">
                <a:solidFill>
                  <a:srgbClr val="FFFF00"/>
                </a:solidFill>
              </a:rPr>
              <a:t>do 30 minuta</a:t>
            </a:r>
          </a:p>
          <a:p>
            <a:endParaRPr lang="hr-HR" dirty="0"/>
          </a:p>
          <a:p>
            <a:r>
              <a:rPr lang="hr-HR" sz="2600" dirty="0"/>
              <a:t>Prezentacija treba sadržavati:</a:t>
            </a:r>
          </a:p>
          <a:p>
            <a:endParaRPr lang="hr-HR" sz="2600" dirty="0"/>
          </a:p>
          <a:p>
            <a:r>
              <a:rPr lang="hr-HR" sz="2600" dirty="0"/>
              <a:t>najmanje 1 reprodukcija izvorne tiskovine</a:t>
            </a:r>
          </a:p>
          <a:p>
            <a:r>
              <a:rPr lang="hr-HR" sz="2600" dirty="0"/>
              <a:t>najmanje 3 konkretna broja tiskovine</a:t>
            </a:r>
          </a:p>
          <a:p>
            <a:r>
              <a:rPr lang="hr-HR" sz="2600" dirty="0"/>
              <a:t>analizu naslovnice</a:t>
            </a:r>
          </a:p>
          <a:p>
            <a:r>
              <a:rPr lang="hr-HR" sz="2600" dirty="0"/>
              <a:t>tri najvažnija naslova</a:t>
            </a:r>
          </a:p>
          <a:p>
            <a:r>
              <a:rPr lang="hr-HR" sz="2600" dirty="0"/>
              <a:t>tri najvažnije vijesti/teksta</a:t>
            </a:r>
          </a:p>
          <a:p>
            <a:r>
              <a:rPr lang="hr-HR" sz="2600" dirty="0"/>
              <a:t>analizu oglasa</a:t>
            </a:r>
          </a:p>
          <a:p>
            <a:r>
              <a:rPr lang="hr-HR" sz="2600" dirty="0"/>
              <a:t>jedan osobno odabrani zanimljivi primjer</a:t>
            </a:r>
          </a:p>
          <a:p>
            <a:r>
              <a:rPr lang="hr-HR" sz="2600" dirty="0"/>
              <a:t>profil čitatelja</a:t>
            </a:r>
          </a:p>
          <a:p>
            <a:r>
              <a:rPr lang="hr-HR" sz="2600" dirty="0"/>
              <a:t>zaključak.</a:t>
            </a:r>
          </a:p>
          <a:p>
            <a:endParaRPr lang="hr-HR" sz="2600" dirty="0"/>
          </a:p>
          <a:p>
            <a:pPr marL="0" indent="0">
              <a:buNone/>
            </a:pPr>
            <a:r>
              <a:rPr lang="hr-HR" sz="3200" dirty="0">
                <a:solidFill>
                  <a:srgbClr val="FFFF00"/>
                </a:solidFill>
              </a:rPr>
              <a:t>Ne traži se samo prepričavanje sadržaja. Morate pokazati što iz tiskovine možemo zaključiti o mediju, publici i društvu vremena.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59623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173CB1-490C-4EBB-9953-C1E6A3BF0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548640"/>
            <a:ext cx="9613861" cy="599440"/>
          </a:xfrm>
        </p:spPr>
        <p:txBody>
          <a:bodyPr>
            <a:normAutofit/>
          </a:bodyPr>
          <a:lstStyle/>
          <a:p>
            <a:pPr algn="ctr"/>
            <a:r>
              <a:rPr lang="hr-HR" dirty="0">
                <a:solidFill>
                  <a:srgbClr val="FFFF00"/>
                </a:solidFill>
              </a:rPr>
              <a:t>Izvori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687D55F-96C2-408C-946A-A05C2FDF4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1120" y="1960880"/>
            <a:ext cx="12263120" cy="4805680"/>
          </a:xfrm>
        </p:spPr>
        <p:txBody>
          <a:bodyPr>
            <a:noAutofit/>
          </a:bodyPr>
          <a:lstStyle/>
          <a:p>
            <a:r>
              <a:rPr lang="hr-HR" sz="2000" dirty="0"/>
              <a:t>Na kraju prezentacije navedite:</a:t>
            </a:r>
          </a:p>
          <a:p>
            <a:r>
              <a:rPr lang="hr-HR" sz="2000" dirty="0">
                <a:solidFill>
                  <a:srgbClr val="FFFF00"/>
                </a:solidFill>
              </a:rPr>
              <a:t>Primarni izvori</a:t>
            </a:r>
          </a:p>
          <a:p>
            <a:r>
              <a:rPr lang="hr-HR" sz="2000" dirty="0"/>
              <a:t>naziv tiskovine</a:t>
            </a:r>
          </a:p>
          <a:p>
            <a:r>
              <a:rPr lang="hr-HR" sz="2000" dirty="0"/>
              <a:t>datum/broj</a:t>
            </a:r>
          </a:p>
          <a:p>
            <a:r>
              <a:rPr lang="hr-HR" sz="2000" dirty="0"/>
              <a:t>knjižnica/arhiv/digitalna zbirka</a:t>
            </a:r>
          </a:p>
          <a:p>
            <a:r>
              <a:rPr lang="hr-HR" sz="2000" dirty="0"/>
              <a:t>signatura, ako postoji</a:t>
            </a:r>
          </a:p>
          <a:p>
            <a:r>
              <a:rPr lang="hr-HR" sz="2000" dirty="0">
                <a:solidFill>
                  <a:srgbClr val="FFFF00"/>
                </a:solidFill>
              </a:rPr>
              <a:t>Sekundarni izvori</a:t>
            </a:r>
          </a:p>
          <a:p>
            <a:r>
              <a:rPr lang="hr-HR" sz="2000" dirty="0"/>
              <a:t>knjige</a:t>
            </a:r>
          </a:p>
          <a:p>
            <a:r>
              <a:rPr lang="hr-HR" sz="2000" dirty="0"/>
              <a:t>znanstveni članci</a:t>
            </a:r>
          </a:p>
          <a:p>
            <a:r>
              <a:rPr lang="hr-HR" sz="2000" dirty="0"/>
              <a:t>enciklopedije</a:t>
            </a:r>
          </a:p>
          <a:p>
            <a:r>
              <a:rPr lang="hr-HR" sz="2000" dirty="0"/>
              <a:t>mrežni izvori.</a:t>
            </a:r>
          </a:p>
          <a:p>
            <a:r>
              <a:rPr lang="hr-HR" sz="2000" dirty="0">
                <a:solidFill>
                  <a:srgbClr val="FF0000"/>
                </a:solidFill>
              </a:rPr>
              <a:t>Wikipedia ili AI može poslužiti kao početna orijentacija, ali ne može biti glavni izvor za izlaganje.</a:t>
            </a:r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919553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C79677-8730-4347-B3CF-DDECD8BC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-87086"/>
            <a:ext cx="9257862" cy="905692"/>
          </a:xfrm>
        </p:spPr>
        <p:txBody>
          <a:bodyPr/>
          <a:lstStyle/>
          <a:p>
            <a:pPr algn="ctr"/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Raspored izlaganja i tiskovina </a:t>
            </a:r>
            <a:endParaRPr lang="hr-H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B884DDF-9ECB-4096-9014-88ABB65BF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4763"/>
            <a:ext cx="22000222" cy="48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688E438-6FFB-44D9-9E9C-A48986189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78661" y="-197803"/>
            <a:ext cx="35488971" cy="7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graphicFrame>
        <p:nvGraphicFramePr>
          <p:cNvPr id="14" name="Rezervirano mjesto sadržaja 13">
            <a:extLst>
              <a:ext uri="{FF2B5EF4-FFF2-40B4-BE49-F238E27FC236}">
                <a16:creationId xmlns:a16="http://schemas.microsoft.com/office/drawing/2014/main" id="{06B6F622-DE1D-41E4-AE6A-C5F7FF65C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5907103"/>
              </p:ext>
            </p:extLst>
          </p:nvPr>
        </p:nvGraphicFramePr>
        <p:xfrm>
          <a:off x="-2" y="1137682"/>
          <a:ext cx="12192000" cy="5720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198803347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90688309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48192056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6784186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98575034"/>
                    </a:ext>
                  </a:extLst>
                </a:gridCol>
              </a:tblGrid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Datum izlaganja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Student/ica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Novine ili časopis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Razdoblje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Tema izlaganja/fokus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173612840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27. 10. 2026.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Ema Andrić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Novine Horvatzke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1835.–1836.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Počeci modernoga hrvatskog novinarstva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521759961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27. 10. 2026.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Noa Benko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Danica Horvatska, Slavonska i Dalmatinska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od 1835.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Ilirski pokret i nacionalna ideja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235372022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27. 10. 2026.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Dolores Buzak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Novine horvatsko-slavonsko-dalmatinske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1850.–1851.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Politički tisak nakon narodnog preporoda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762619796"/>
                  </a:ext>
                </a:extLst>
              </a:tr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3. 11. 2026.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Kiara Ana Cvrtnjak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Narodne novine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od 1835.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Službeni tisak i država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628949545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3. 11. 2026.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Leire Delgado Sršen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Slavenski jug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1848.–1849.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Revolucija 1848. i politički tisak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813707692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10. 11. 2026.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Lea Dijan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Zora dalmatinska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1844.–1849.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Hrvatski narodni preporod u Dalmaciji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506426276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10. 11. 2026.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Nika Diklić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Pozor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1850.–1867.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Liberalna i oporbena politika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901406254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17. 11. 2026.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Katja Drmić Banović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Novi Pozor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1867.–1869.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Političko novinarstvo i oporba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339952749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17. 11. 2026.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Leona Fabek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Obzor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1860-e – 1940-e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Dugovječnost i promjene političkoga dnevnika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605040642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24. 11. 2026.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Ema Fančović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Narodni list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1862.–1920.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Narodni pokret i dalmatinska politika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1428450376"/>
                  </a:ext>
                </a:extLst>
              </a:tr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24. 11. 2026.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Veronika Gudelj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Vienac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1869.–1903.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Književnost i kulturni tisak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520318940"/>
                  </a:ext>
                </a:extLst>
              </a:tr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Luce Karabatić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Kolo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od 1842.; kasnija izdanja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Književni i kulturni časopis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717542267"/>
                  </a:ext>
                </a:extLst>
              </a:tr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Antonela Kiković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Naše gore list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1867.–1870.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Satira i politička kritika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935858509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8. 12. 2026.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Ljupka Lozić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Koprive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1906.–1941.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Satira, humor i politička kritika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57634811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8. 12. 2026.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Ljubica Marković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Dom i sviet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1888.–1923.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Ilustrirani časopis i popularna kultura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197975455"/>
                  </a:ext>
                </a:extLst>
              </a:tr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15. 12. 2026.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Nina Petrović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Hrvatska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1911.–1914.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Politički i stranački tisak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253152436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15. 12. 2026.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Ela Silić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Hrvatsko pravo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1890-e – 1910-e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Pravaštvo i politička mobilizacija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480581107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15. 12. 2026.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Mihael Vrbanac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Stršen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1899.–1900.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Lokalna satira, humor i politička kritika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305600383"/>
                  </a:ext>
                </a:extLst>
              </a:tr>
              <a:tr h="13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22. 12. 2026.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—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—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—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Nema izlaganja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685568840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12. 1. 2027.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Luna Slavica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Hrvatski dnevnik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1920.–1941.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Dnevni tisak i stranačka politika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3228995191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12. 1. 2027.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Elena Tašev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Jutarnji list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od 1912.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Moderni komercijalni dnevnik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161684694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12. 1. 2027.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Tea Tirić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Novosti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Potrebno provjeriti početnu godinu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Popularni dnevni tisak i politička kultura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814249392"/>
                  </a:ext>
                </a:extLst>
              </a:tr>
              <a:tr h="25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19. 1. 2027.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Luce Velić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Vjesnik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1940.–2012.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Od ratnog lista do vodećega dnevnika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2174550953"/>
                  </a:ext>
                </a:extLst>
              </a:tr>
              <a:tr h="385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19. 1. 2027.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Anamarija Zadro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Polet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>
                          <a:effectLst/>
                        </a:rPr>
                        <a:t>1970-e – 1980-e</a:t>
                      </a:r>
                      <a:endParaRPr lang="hr-HR" sz="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500" dirty="0">
                          <a:effectLst/>
                        </a:rPr>
                        <a:t>Omladinski tisak, novi novinarski izraz i grafički dizajn</a:t>
                      </a:r>
                      <a:endParaRPr lang="hr-HR" sz="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74" marR="3874" marT="3874" marB="3874" anchor="ctr"/>
                </a:tc>
                <a:extLst>
                  <a:ext uri="{0D108BD9-81ED-4DB2-BD59-A6C34878D82A}">
                    <a16:rowId xmlns:a16="http://schemas.microsoft.com/office/drawing/2014/main" val="1917608978"/>
                  </a:ext>
                </a:extLst>
              </a:tr>
            </a:tbl>
          </a:graphicData>
        </a:graphic>
      </p:graphicFrame>
      <p:sp>
        <p:nvSpPr>
          <p:cNvPr id="15" name="Rectangle 3">
            <a:extLst>
              <a:ext uri="{FF2B5EF4-FFF2-40B4-BE49-F238E27FC236}">
                <a16:creationId xmlns:a16="http://schemas.microsoft.com/office/drawing/2014/main" id="{FD0ABA26-481B-4DFC-AB64-917455F3E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14056" y="-175781"/>
            <a:ext cx="38011342" cy="74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8077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C79677-8730-4347-B3CF-DDECD8BC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-87086"/>
            <a:ext cx="9257862" cy="905692"/>
          </a:xfrm>
        </p:spPr>
        <p:txBody>
          <a:bodyPr/>
          <a:lstStyle/>
          <a:p>
            <a:pPr algn="ctr"/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Raspored izlaganja i tiskovina</a:t>
            </a:r>
            <a:endParaRPr lang="hr-H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B884DDF-9ECB-4096-9014-88ABB65BF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4763"/>
            <a:ext cx="22000222" cy="48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688E438-6FFB-44D9-9E9C-A48986189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78661" y="-197803"/>
            <a:ext cx="35488971" cy="7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D0ABA26-481B-4DFC-AB64-917455F3E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14056" y="-175781"/>
            <a:ext cx="38011342" cy="74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graphicFrame>
        <p:nvGraphicFramePr>
          <p:cNvPr id="9" name="Rezervirano mjesto sadržaja 8">
            <a:extLst>
              <a:ext uri="{FF2B5EF4-FFF2-40B4-BE49-F238E27FC236}">
                <a16:creationId xmlns:a16="http://schemas.microsoft.com/office/drawing/2014/main" id="{FA8AE91A-4173-460D-B05B-6EF27289D8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666480"/>
              </p:ext>
            </p:extLst>
          </p:nvPr>
        </p:nvGraphicFramePr>
        <p:xfrm>
          <a:off x="0" y="1180214"/>
          <a:ext cx="12192000" cy="5677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5724667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944643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9756464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757852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667617802"/>
                    </a:ext>
                  </a:extLst>
                </a:gridCol>
              </a:tblGrid>
              <a:tr h="275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Datum izlaganja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Student/ica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Novine ili časopis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Razdoblje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Tema izlaganja/fokus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262385702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27. 10. 2026.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Ema Andrić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Novine Horvatzke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1835.–1836.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Počeci modernoga hrvatskog novinarstva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3089895957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27. 10. 2026.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Noa Benko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Danica Horvatska, Slavonska i Dalmatinska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od 1835.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Ilirski pokret i nacionalna ideja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1855667489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27. 10. 2026.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Dolores </a:t>
                      </a:r>
                      <a:r>
                        <a:rPr lang="hr-HR" sz="1000" dirty="0" err="1">
                          <a:effectLst/>
                        </a:rPr>
                        <a:t>Buzak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Novine horvatsko-slavonsko-dalmatinske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1850.–1851.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Politički tisak nakon narodnog preporoda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2342380763"/>
                  </a:ext>
                </a:extLst>
              </a:tr>
              <a:tr h="275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3. 11. 2026.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Kiara Ana Cvrtnjak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Narodne novine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od 1835.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Službeni tisak i država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2561550808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3. 11. 2026.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Leire Delgado Sršen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Slavenski jug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1848.–1849.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Revolucija 1848. i politički tisak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595931716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10. 11. 2026.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Lea Dijan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Zora dalmatinska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1844.–1849.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Hrvatski narodni preporod u Dalmaciji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2083631507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10. 11. 2026.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Nika Diklić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Pozor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1850.–1867.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Liberalna i oporbena politika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4059186542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17. 11. 2026.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Katja Drmić Banović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Novi Pozor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1867.–1869.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Političko novinarstvo i oporba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2757296633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17. 11. 2026.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Leona Fabek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Obzor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1860-e – 1940-e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Dugovječnost i promjene političkoga dnevnika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982692316"/>
                  </a:ext>
                </a:extLst>
              </a:tr>
              <a:tr h="538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24. 11. 2026.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Ema Fančović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Narodni list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1862.–1920.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Narodni pokret i dalmatinska politika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3293640493"/>
                  </a:ext>
                </a:extLst>
              </a:tr>
              <a:tr h="275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24. 11. 2026.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Veronika Gudelj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Vienac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>
                          <a:effectLst/>
                        </a:rPr>
                        <a:t>1869.–1903.</a:t>
                      </a:r>
                      <a:endParaRPr lang="hr-H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000" dirty="0">
                          <a:effectLst/>
                        </a:rPr>
                        <a:t>Književnost i kulturni tisak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17" marR="8117" marT="8117" marB="8117" anchor="ctr"/>
                </a:tc>
                <a:extLst>
                  <a:ext uri="{0D108BD9-81ED-4DB2-BD59-A6C34878D82A}">
                    <a16:rowId xmlns:a16="http://schemas.microsoft.com/office/drawing/2014/main" val="2922141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050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23EE16-BA2C-4135-B5BE-529B6F86E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-233916"/>
            <a:ext cx="9613861" cy="1052623"/>
          </a:xfrm>
        </p:spPr>
        <p:txBody>
          <a:bodyPr/>
          <a:lstStyle/>
          <a:p>
            <a:pPr algn="ctr"/>
            <a:r>
              <a:rPr kumimoji="0" lang="hr-H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Raspored izlaganja i tiskovina</a:t>
            </a:r>
            <a:endParaRPr lang="hr-HR" dirty="0"/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39E8DF03-0B66-48E6-A093-54CCBC3968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84521"/>
              </p:ext>
            </p:extLst>
          </p:nvPr>
        </p:nvGraphicFramePr>
        <p:xfrm>
          <a:off x="0" y="1286540"/>
          <a:ext cx="12191995" cy="5571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399">
                  <a:extLst>
                    <a:ext uri="{9D8B030D-6E8A-4147-A177-3AD203B41FA5}">
                      <a16:colId xmlns:a16="http://schemas.microsoft.com/office/drawing/2014/main" val="1380027307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925239142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2067887876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959651727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135117620"/>
                    </a:ext>
                  </a:extLst>
                </a:gridCol>
              </a:tblGrid>
              <a:tr h="236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Datum izlaganja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Student/ica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Novine ili časopis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Razdoblje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Tema izlaganja/fokus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897581585"/>
                  </a:ext>
                </a:extLst>
              </a:tr>
              <a:tr h="236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Luce Karabatić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Kolo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od 1842.; kasnija izdanja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Književni i kulturni časopis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2466323591"/>
                  </a:ext>
                </a:extLst>
              </a:tr>
              <a:tr h="236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Antonela Kiković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Naše gore list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1867.–1870.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Satira i politička kritika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2393811407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8. 12. 2026.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Ljupka Lozić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Koprive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1906.–1941.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Satira, humor i politička kritika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43565865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8. 12. 2026.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Ljubica Marković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Dom i sviet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1888.–1923.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Ilustrirani časopis i popularna kultura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2885556784"/>
                  </a:ext>
                </a:extLst>
              </a:tr>
              <a:tr h="236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15. 12. 2026.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Nina Petrović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Hrvatska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1911.–1914.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Politički i stranački tisak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2978951701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15. 12. 2026.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Ela Silić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Hrvatsko pravo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1890-e – 1910-e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Pravaštvo i politička mobilizacija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254674088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15. 12. 2026.</a:t>
                      </a:r>
                      <a:endParaRPr lang="hr-H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Mihael Vrbanac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Stršen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1899.–1900.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Lokalna satira, humor i politička kritika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050367064"/>
                  </a:ext>
                </a:extLst>
              </a:tr>
              <a:tr h="236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22. 12. 2026.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—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—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—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Nema izlaganja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897907812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12. 1. 2027.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Luna Slavica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Hrvatski dnevnik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1920.–1941.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Dnevni tisak i stranačka politika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735372657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12. 1. 2027.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Elena Tašev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Jutarnji list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od 1912.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Moderni komercijalni dnevnik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1759461473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12. 1. 2027.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Tea Tirić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Novosti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Potrebno provjeriti početnu godinu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Popularni dnevni tisak i politička kultura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008710855"/>
                  </a:ext>
                </a:extLst>
              </a:tr>
              <a:tr h="462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19. 1. 2027.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Luce Velić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Vjesnik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1940.–2012.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Od ratnog lista do vodećega dnevnika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2036531058"/>
                  </a:ext>
                </a:extLst>
              </a:tr>
              <a:tr h="688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19. 1. 2027.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Anamarija Zadro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Polet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>
                          <a:effectLst/>
                        </a:rPr>
                        <a:t>1970-e – 1980-e</a:t>
                      </a: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900" dirty="0">
                          <a:effectLst/>
                        </a:rPr>
                        <a:t>Omladinski tisak, novi novinarski izraz i grafički dizajn</a:t>
                      </a:r>
                      <a:endParaRPr lang="hr-H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98" marR="7098" marT="7098" marB="7098" anchor="ctr"/>
                </a:tc>
                <a:extLst>
                  <a:ext uri="{0D108BD9-81ED-4DB2-BD59-A6C34878D82A}">
                    <a16:rowId xmlns:a16="http://schemas.microsoft.com/office/drawing/2014/main" val="307008373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D60272B-F155-4AF9-AF31-F457F178E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1391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A87A00-4305-484C-9675-315DDD29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FFFF00"/>
                </a:solidFill>
              </a:rPr>
              <a:t>Rasprava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B47CEE7-CE86-49BA-B449-6C81BFE93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Gaja do Poleta: što se promijenilo u hrvatskoj tiskovini, a što je ostalo isto?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izbor tema, hijerarhiju vijesti, senzacionalizam, političko pozicioniranje, oglašavanje, stvaranje publike, vizualnu privlačnost i pokušaj utjecaja na javnost.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44051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A87A00-4305-484C-9675-315DDD29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>
                <a:solidFill>
                  <a:srgbClr val="FFFF00"/>
                </a:solidFill>
              </a:rPr>
              <a:t>Digitalni izvori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65B0E814-41CA-4E72-9883-5C861391E2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566627"/>
              </p:ext>
            </p:extLst>
          </p:nvPr>
        </p:nvGraphicFramePr>
        <p:xfrm>
          <a:off x="0" y="1972234"/>
          <a:ext cx="12192001" cy="4527177"/>
        </p:xfrm>
        <a:graphic>
          <a:graphicData uri="http://schemas.openxmlformats.org/drawingml/2006/table">
            <a:tbl>
              <a:tblPr/>
              <a:tblGrid>
                <a:gridCol w="3048002">
                  <a:extLst>
                    <a:ext uri="{9D8B030D-6E8A-4147-A177-3AD203B41FA5}">
                      <a16:colId xmlns:a16="http://schemas.microsoft.com/office/drawing/2014/main" val="73069501"/>
                    </a:ext>
                  </a:extLst>
                </a:gridCol>
                <a:gridCol w="4741333">
                  <a:extLst>
                    <a:ext uri="{9D8B030D-6E8A-4147-A177-3AD203B41FA5}">
                      <a16:colId xmlns:a16="http://schemas.microsoft.com/office/drawing/2014/main" val="1012102165"/>
                    </a:ext>
                  </a:extLst>
                </a:gridCol>
                <a:gridCol w="4402666">
                  <a:extLst>
                    <a:ext uri="{9D8B030D-6E8A-4147-A177-3AD203B41FA5}">
                      <a16:colId xmlns:a16="http://schemas.microsoft.com/office/drawing/2014/main" val="3613474317"/>
                    </a:ext>
                  </a:extLst>
                </a:gridCol>
              </a:tblGrid>
              <a:tr h="391615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6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Izvor</a:t>
                      </a:r>
                    </a:p>
                  </a:txBody>
                  <a:tcPr marL="5935" marR="5935" marT="59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6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Namjena u kolegiju</a:t>
                      </a:r>
                    </a:p>
                  </a:txBody>
                  <a:tcPr marL="5935" marR="5935" marT="59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6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Poveznica</a:t>
                      </a:r>
                    </a:p>
                  </a:txBody>
                  <a:tcPr marL="5935" marR="5935" marT="59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4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434785"/>
                  </a:ext>
                </a:extLst>
              </a:tr>
              <a:tr h="514551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Fakultet hrvatskih studija – stranica kolegija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Službeni opis kolegija i aktualno navedena obvezna literatura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https://fhs.unizg.hr/predmet/pmkuh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379037"/>
                  </a:ext>
                </a:extLst>
              </a:tr>
              <a:tr h="514551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Hrčak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Znanstveni i stručni članci; posebno korisno za povijest novinstva i medija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https://hrcak.srce.hr/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551199"/>
                  </a:ext>
                </a:extLst>
              </a:tr>
              <a:tr h="514551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Hrvatska enciklopedija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Referentna građa i pojmovi iz hrvatske kulturne i medijske povijesti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https://enciklopedija.hr/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423853"/>
                  </a:ext>
                </a:extLst>
              </a:tr>
              <a:tr h="779577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Nacionalna i sveučilišna knjižnica u Zagrebu – digitalne zbirke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Stare knjige, novine, časopisi i druga digitalizirana građa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https://digital.nsk.hr/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855406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Hrvatski državni arhiv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Arhivski izvori za političku, društvenu i medijsku povijest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https://www.arhiv.hr/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05266"/>
                  </a:ext>
                </a:extLst>
              </a:tr>
              <a:tr h="391615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HRT – Leksikon / digitalne zbirke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Povijest radija i televizije u Hrvatskoj; emisije i osobe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https://obljetnica.hrt.hr/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862514"/>
                  </a:ext>
                </a:extLst>
              </a:tr>
              <a:tr h="514551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Agencija za elektroničke medije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Regulatorni okvir i suvremeni podaci o elektroničkim medijima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https://aem.hr/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000465"/>
                  </a:ext>
                </a:extLst>
              </a:tr>
              <a:tr h="514551"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Reuters Institute – Digital News Report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Međunarodni komparativni kontekst suvremenih digitalnih vijesti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r-HR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https://reutersinstitute.politics.ox.ac.uk/digital-news-report</a:t>
                      </a:r>
                    </a:p>
                  </a:txBody>
                  <a:tcPr marL="5935" marR="5935" marT="593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833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68511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Zelena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662</TotalTime>
  <Words>3487</Words>
  <Application>Microsoft Office PowerPoint</Application>
  <PresentationFormat>Široki zaslon</PresentationFormat>
  <Paragraphs>558</Paragraphs>
  <Slides>28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3" baseType="lpstr">
      <vt:lpstr>-apple-system-body</vt:lpstr>
      <vt:lpstr>Arial</vt:lpstr>
      <vt:lpstr>Calibri</vt:lpstr>
      <vt:lpstr>Trebuchet MS</vt:lpstr>
      <vt:lpstr>Berlin</vt:lpstr>
      <vt:lpstr>Povijest medijske komunikacije u Hrvatskoj</vt:lpstr>
      <vt:lpstr>Predstavljanje</vt:lpstr>
      <vt:lpstr>Prava i obaveze studenata</vt:lpstr>
      <vt:lpstr>Prava i obaveze studenata</vt:lpstr>
      <vt:lpstr>Obavezna literatura</vt:lpstr>
      <vt:lpstr> Dopunska literatura</vt:lpstr>
      <vt:lpstr>Dopunska literatura</vt:lpstr>
      <vt:lpstr> Dopunska literatura</vt:lpstr>
      <vt:lpstr>Tjedni plan nastave</vt:lpstr>
      <vt:lpstr>Praktičan rad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Istraživački rad: jedna tiskovina – jedno vrijeme</vt:lpstr>
      <vt:lpstr>Prezentacija</vt:lpstr>
      <vt:lpstr>Izvori</vt:lpstr>
      <vt:lpstr>Raspored izlaganja i tiskovina </vt:lpstr>
      <vt:lpstr>Raspored izlaganja i tiskovina</vt:lpstr>
      <vt:lpstr>Raspored izlaganja i tiskovina</vt:lpstr>
      <vt:lpstr>Rasprava</vt:lpstr>
      <vt:lpstr>Digitalni izvori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Danijel Jurković</dc:creator>
  <cp:lastModifiedBy>Danijel Jurković</cp:lastModifiedBy>
  <cp:revision>168</cp:revision>
  <dcterms:created xsi:type="dcterms:W3CDTF">2021-06-08T13:24:55Z</dcterms:created>
  <dcterms:modified xsi:type="dcterms:W3CDTF">2026-10-15T09:57:48Z</dcterms:modified>
</cp:coreProperties>
</file>